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5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09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508C9-5786-1742-0114-58BBE2564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CFC5F6-E7E5-4FCB-D514-4FECF74C7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022DE-6E06-9C29-E470-3DB2AE804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321BB-F7BE-7C5C-95EF-C800925A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7D9E1-88E2-3378-DBFD-756186AC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965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14AF8-AD41-F0DE-7BC5-8640472B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1312F-F03A-0DA0-923A-952D31FAF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4EDA7-38A1-E8A9-5691-54D3377F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492AD5-D903-629A-0E8F-8DF28E9E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534809-5E5B-F671-534C-D02354958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919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EA4797-A272-7E0D-6C86-BF3C39E1F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2DCD32-A973-01C0-8445-CAF2E064A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52786F-70FF-A390-E2C2-A2AA720B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F837A1-2D60-4A43-0105-A1E9B12E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CF6279-4457-32B4-969D-BDB8037F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642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F08FC-D8E8-7E37-3220-3097E12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19318E-8BBD-131A-7738-EC411AF27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3D3047-3665-3A29-6698-9B7AD199A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A0E2DA-2E93-588F-034F-3671B5052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4EA5C1-1099-24A3-90E5-8777FE13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554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30ADF-E7DC-7DBF-1EAB-EE273E8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650086-95A2-DB7D-9BAF-11836264C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A52E3C-10D2-64BC-B098-73D0DE580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EA60A2-0306-6492-2186-12E0A5D1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CEDE4-A96D-222B-07AE-DEB89F1F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56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D4143-4759-39BA-4869-2B9861F0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12504-8C80-4358-1829-27792191F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7E566-87C5-557A-504C-66D642C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27FB71-305B-C1D6-30DF-2D40065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FD7F2-B80B-AFCE-1402-F92983D9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B5A8B8-6658-707B-C912-11DF163A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2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6E01C-CBE1-8D5B-C664-D7924BD0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950234-6247-CBAF-E580-A0B2CDF43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105558-BE7E-C395-B56C-3AFB6DB25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E67A3E-D0BD-451D-0118-83E85E7E1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D421A8-D486-EC2D-A2C1-B45B88EC0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E23A34-7B9C-1E97-4089-E56B962A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B8CA6A-5B12-B0A2-4B42-F74EE2A96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3F84CF-000A-3A1B-27A9-851C6CB6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88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99441-B5AF-9630-238D-F7AC78FA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DE7CFC-3278-66FF-CA65-58D18EAF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F57624-7E79-1534-1F5B-DFB1A59E2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9FBE53-DCC9-EE39-CE76-D21BA728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877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D804DC-071A-B937-07DD-CD41FF2A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3B8B79-FA2B-30DF-BFAA-51E2EC894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4923EF-1F26-C62D-BD95-B08F358E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59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7EA6-D39B-8799-611B-CE2E9D58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5F6FC-B917-0CE0-5E54-FB33EAAD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4966F2-696E-2E10-6144-990660706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C199CE-5103-0B68-17D7-5453F68B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4761A4-8DA7-5D5D-8A6C-605E830B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E11F3F-D1E4-BE9D-7BD4-1067F5EB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94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4926B-AECB-E2AF-80E7-B5DC741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632F11-AAB4-316A-BA53-36C48D532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BA5172-D6AC-59BE-A47F-CF10E5DBA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F8DBCF-94E8-67E9-622D-E4B58733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D13D33-E3C7-D697-F854-08FEE1B3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0480DF-E40E-2202-EF44-649ED78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50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8D30B-916D-31A5-21ED-9B3BD8463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C1EE1F-9205-FCE3-7E8F-41B3963A0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729FA-ADC6-8A58-F666-09DBADD4A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B7AA-D64C-49E8-BAE3-832BEC33D5D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79D8D-9D9A-695F-F109-231EB2E2B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7721B-B512-C6CE-E0CF-557510F31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DAF6E-71F4-4240-9918-47E0A7A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83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884B98-E2E4-3CE6-6B13-30F662ADA872}"/>
              </a:ext>
            </a:extLst>
          </p:cNvPr>
          <p:cNvSpPr txBox="1"/>
          <p:nvPr/>
        </p:nvSpPr>
        <p:spPr>
          <a:xfrm>
            <a:off x="991878" y="809413"/>
            <a:ext cx="10208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atin typeface="Montserrat" panose="00000500000000000000" pitchFamily="2" charset="-52"/>
              </a:rPr>
              <a:t>ОНЛАЙН ШКОЛА БИБЛИИ</a:t>
            </a:r>
          </a:p>
        </p:txBody>
      </p:sp>
      <p:pic>
        <p:nvPicPr>
          <p:cNvPr id="10" name="Рисунок 9" descr="Nobby - Смартфон Nobby S300, Чёрный">
            <a:extLst>
              <a:ext uri="{FF2B5EF4-FFF2-40B4-BE49-F238E27FC236}">
                <a16:creationId xmlns:a16="http://schemas.microsoft.com/office/drawing/2014/main" id="{492CB437-B147-65D7-69D8-9565B7D05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4610" r="33971" b="22096"/>
          <a:stretch/>
        </p:blipFill>
        <p:spPr bwMode="auto">
          <a:xfrm rot="1062640" flipH="1">
            <a:off x="-531387" y="3690911"/>
            <a:ext cx="1719150" cy="3197818"/>
          </a:xfrm>
          <a:custGeom>
            <a:avLst/>
            <a:gdLst>
              <a:gd name="connsiteX0" fmla="*/ 2078630 w 2078630"/>
              <a:gd name="connsiteY0" fmla="*/ 0 h 3866493"/>
              <a:gd name="connsiteX1" fmla="*/ 843881 w 2078630"/>
              <a:gd name="connsiteY1" fmla="*/ 3866493 h 3866493"/>
              <a:gd name="connsiteX2" fmla="*/ 0 w 2078630"/>
              <a:gd name="connsiteY2" fmla="*/ 3597003 h 3866493"/>
              <a:gd name="connsiteX3" fmla="*/ 0 w 2078630"/>
              <a:gd name="connsiteY3" fmla="*/ 0 h 38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630" h="3866493">
                <a:moveTo>
                  <a:pt x="2078630" y="0"/>
                </a:moveTo>
                <a:lnTo>
                  <a:pt x="843881" y="3866493"/>
                </a:lnTo>
                <a:lnTo>
                  <a:pt x="0" y="359700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оутбуки PNG коллекция изображений для бесплатного скачивания -  CrazyPNG-PNG изображение скачать бесплатно-CrazyPNG-PNG изображение скачать  бесплатно">
            <a:extLst>
              <a:ext uri="{FF2B5EF4-FFF2-40B4-BE49-F238E27FC236}">
                <a16:creationId xmlns:a16="http://schemas.microsoft.com/office/drawing/2014/main" id="{D44DF792-45A9-5F77-9747-DDF002EB1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6" b="17507"/>
          <a:stretch/>
        </p:blipFill>
        <p:spPr bwMode="auto">
          <a:xfrm>
            <a:off x="8834246" y="3578651"/>
            <a:ext cx="3357754" cy="327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Библия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id="{A93A280D-55C8-EF0F-03C1-34B4ADCC0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232"/>
          <a:stretch/>
        </p:blipFill>
        <p:spPr bwMode="auto">
          <a:xfrm>
            <a:off x="631198" y="5049089"/>
            <a:ext cx="9250680" cy="18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1869EF-1516-5FC3-2BE8-D66A392453CC}"/>
              </a:ext>
            </a:extLst>
          </p:cNvPr>
          <p:cNvSpPr txBox="1"/>
          <p:nvPr/>
        </p:nvSpPr>
        <p:spPr>
          <a:xfrm>
            <a:off x="2497098" y="2044005"/>
            <a:ext cx="87030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>
                <a:latin typeface="Montserrat" panose="00000500000000000000" pitchFamily="2" charset="-52"/>
              </a:rPr>
              <a:t>Часть Школы Библии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>
                <a:latin typeface="Montserrat" panose="00000500000000000000" pitchFamily="2" charset="-52"/>
              </a:rPr>
              <a:t>Сайты и приложения для изучения Библии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>
                <a:latin typeface="Montserrat" panose="00000500000000000000" pitchFamily="2" charset="-52"/>
              </a:rPr>
              <a:t>Современный инструмент для общин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8E7898-9E09-BCFB-D669-7660804AA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8" y="2136180"/>
            <a:ext cx="1201782" cy="109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98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AAC97A89-0306-939E-DEE4-0451691A5AF3}"/>
              </a:ext>
            </a:extLst>
          </p:cNvPr>
          <p:cNvSpPr/>
          <p:nvPr/>
        </p:nvSpPr>
        <p:spPr>
          <a:xfrm flipH="1">
            <a:off x="9928220" y="0"/>
            <a:ext cx="2263780" cy="6858000"/>
          </a:xfrm>
          <a:custGeom>
            <a:avLst/>
            <a:gdLst>
              <a:gd name="connsiteX0" fmla="*/ 0 w 2263780"/>
              <a:gd name="connsiteY0" fmla="*/ 0 h 6858000"/>
              <a:gd name="connsiteX1" fmla="*/ 1727200 w 2263780"/>
              <a:gd name="connsiteY1" fmla="*/ 0 h 6858000"/>
              <a:gd name="connsiteX2" fmla="*/ 1885245 w 2263780"/>
              <a:gd name="connsiteY2" fmla="*/ 2844799 h 6858000"/>
              <a:gd name="connsiteX3" fmla="*/ 1727200 w 2263780"/>
              <a:gd name="connsiteY3" fmla="*/ 6858000 h 6858000"/>
              <a:gd name="connsiteX4" fmla="*/ 0 w 22637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80" h="6858000">
                <a:moveTo>
                  <a:pt x="0" y="0"/>
                </a:moveTo>
                <a:lnTo>
                  <a:pt x="1727200" y="0"/>
                </a:lnTo>
                <a:cubicBezTo>
                  <a:pt x="1734726" y="669807"/>
                  <a:pt x="1008474" y="1768593"/>
                  <a:pt x="1885245" y="2844799"/>
                </a:cubicBezTo>
                <a:cubicBezTo>
                  <a:pt x="2784593" y="4728162"/>
                  <a:pt x="1809985" y="5369748"/>
                  <a:pt x="17272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1B311B-D8A8-E0EC-EB91-280892BD8711}"/>
              </a:ext>
            </a:extLst>
          </p:cNvPr>
          <p:cNvSpPr txBox="1"/>
          <p:nvPr/>
        </p:nvSpPr>
        <p:spPr>
          <a:xfrm rot="16200000">
            <a:off x="8705729" y="2754423"/>
            <a:ext cx="5381601" cy="523220"/>
          </a:xfrm>
          <a:prstGeom prst="rect">
            <a:avLst/>
          </a:prstGeom>
          <a:noFill/>
          <a:effectLst>
            <a:outerShdw blurRad="139700" dist="50800" dir="2700000" algn="ctr" rotWithShape="0">
              <a:srgbClr val="000000">
                <a:alpha val="82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ОНЛАЙН ШКОЛА БИБЛИИ</a:t>
            </a:r>
          </a:p>
        </p:txBody>
      </p:sp>
      <p:pic>
        <p:nvPicPr>
          <p:cNvPr id="9" name="Рисунок 8" descr="Nobby - Смартфон Nobby S300, Чёрный">
            <a:extLst>
              <a:ext uri="{FF2B5EF4-FFF2-40B4-BE49-F238E27FC236}">
                <a16:creationId xmlns:a16="http://schemas.microsoft.com/office/drawing/2014/main" id="{35FD6D30-72BE-C508-EDF9-176EDF74A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4610" r="33971" b="22096"/>
          <a:stretch/>
        </p:blipFill>
        <p:spPr bwMode="auto">
          <a:xfrm rot="1062640" flipH="1">
            <a:off x="-2118033" y="3690911"/>
            <a:ext cx="1719150" cy="3197818"/>
          </a:xfrm>
          <a:custGeom>
            <a:avLst/>
            <a:gdLst>
              <a:gd name="connsiteX0" fmla="*/ 2078630 w 2078630"/>
              <a:gd name="connsiteY0" fmla="*/ 0 h 3866493"/>
              <a:gd name="connsiteX1" fmla="*/ 843881 w 2078630"/>
              <a:gd name="connsiteY1" fmla="*/ 3866493 h 3866493"/>
              <a:gd name="connsiteX2" fmla="*/ 0 w 2078630"/>
              <a:gd name="connsiteY2" fmla="*/ 3597003 h 3866493"/>
              <a:gd name="connsiteX3" fmla="*/ 0 w 2078630"/>
              <a:gd name="connsiteY3" fmla="*/ 0 h 38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630" h="3866493">
                <a:moveTo>
                  <a:pt x="2078630" y="0"/>
                </a:moveTo>
                <a:lnTo>
                  <a:pt x="843881" y="3866493"/>
                </a:lnTo>
                <a:lnTo>
                  <a:pt x="0" y="359700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Ноутбуки PNG коллекция изображений для бесплатного скачивания -  CrazyPNG-PNG изображение скачать бесплатно-CrazyPNG-PNG изображение скачать  бесплатно">
            <a:extLst>
              <a:ext uri="{FF2B5EF4-FFF2-40B4-BE49-F238E27FC236}">
                <a16:creationId xmlns:a16="http://schemas.microsoft.com/office/drawing/2014/main" id="{757695CB-1A3C-9C9F-90B8-86E03EA13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6" b="17507"/>
          <a:stretch/>
        </p:blipFill>
        <p:spPr bwMode="auto">
          <a:xfrm>
            <a:off x="12192000" y="3578651"/>
            <a:ext cx="3357754" cy="327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Библия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id="{BDB99EAA-BFC7-4692-C7E7-55FACBB4D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232"/>
          <a:stretch/>
        </p:blipFill>
        <p:spPr bwMode="auto">
          <a:xfrm>
            <a:off x="824238" y="6858000"/>
            <a:ext cx="9250680" cy="18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E444DBC-5516-E113-7177-D75F01C7CC1E}"/>
              </a:ext>
            </a:extLst>
          </p:cNvPr>
          <p:cNvSpPr>
            <a:spLocks noChangeAspect="1"/>
          </p:cNvSpPr>
          <p:nvPr/>
        </p:nvSpPr>
        <p:spPr>
          <a:xfrm>
            <a:off x="2604846" y="325233"/>
            <a:ext cx="1661765" cy="1440000"/>
          </a:xfrm>
          <a:prstGeom prst="round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724" b="-1344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42A31AE-586B-5C74-5812-B5C898DDE357}"/>
              </a:ext>
            </a:extLst>
          </p:cNvPr>
          <p:cNvSpPr>
            <a:spLocks noChangeAspect="1"/>
          </p:cNvSpPr>
          <p:nvPr/>
        </p:nvSpPr>
        <p:spPr>
          <a:xfrm>
            <a:off x="119119" y="325233"/>
            <a:ext cx="2543107" cy="1440000"/>
          </a:xfrm>
          <a:prstGeom prst="rect">
            <a:avLst/>
          </a:prstGeom>
          <a:blipFill>
            <a:blip r:embed="rId7"/>
            <a:stretch>
              <a:fillRect t="-16650" b="-13694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BC1B92-B4C4-3ED9-25BA-60341E2F1B87}"/>
              </a:ext>
            </a:extLst>
          </p:cNvPr>
          <p:cNvSpPr>
            <a:spLocks noChangeAspect="1"/>
          </p:cNvSpPr>
          <p:nvPr/>
        </p:nvSpPr>
        <p:spPr>
          <a:xfrm>
            <a:off x="7814437" y="325233"/>
            <a:ext cx="928218" cy="14400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C45C458-316B-E7EB-2DCF-8BA83EDD5990}"/>
              </a:ext>
            </a:extLst>
          </p:cNvPr>
          <p:cNvSpPr>
            <a:spLocks noChangeAspect="1"/>
          </p:cNvSpPr>
          <p:nvPr/>
        </p:nvSpPr>
        <p:spPr>
          <a:xfrm>
            <a:off x="8821678" y="325233"/>
            <a:ext cx="1550759" cy="1440000"/>
          </a:xfrm>
          <a:prstGeom prst="rect">
            <a:avLst/>
          </a:prstGeom>
          <a:blipFill>
            <a:blip r:embed="rId10"/>
            <a:stretch>
              <a:fillRect b="-769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486F36F-63E6-2D3A-4A62-0CEFA4F073AA}"/>
              </a:ext>
            </a:extLst>
          </p:cNvPr>
          <p:cNvSpPr>
            <a:spLocks noChangeAspect="1"/>
          </p:cNvSpPr>
          <p:nvPr/>
        </p:nvSpPr>
        <p:spPr>
          <a:xfrm>
            <a:off x="4307966" y="325233"/>
            <a:ext cx="1735613" cy="1440000"/>
          </a:xfrm>
          <a:prstGeom prst="rect">
            <a:avLst/>
          </a:prstGeom>
          <a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598" b="91571" l="4638" r="94493">
                          <a14:foregroundMark x1="12174" y1="16858" x2="12174" y2="16858"/>
                          <a14:foregroundMark x1="34493" y1="4598" x2="44058" y2="5747"/>
                          <a14:foregroundMark x1="93333" y1="38697" x2="94493" y2="30651"/>
                          <a14:foregroundMark x1="20000" y1="91571" x2="22319" y2="89655"/>
                          <a14:foregroundMark x1="4638" y1="56322" x2="5217" y2="53257"/>
                          <a14:foregroundMark x1="64638" y1="5747" x2="64638" y2="5747"/>
                          <a14:foregroundMark x1="65797" y1="4598" x2="65797" y2="4598"/>
                        </a14:backgroundRemoval>
                      </a14:imgEffect>
                      <a14:imgEffect>
                        <a14:brightnessContrast bright="-57000" contrast="56000"/>
                      </a14:imgEffect>
                    </a14:imgLayer>
                  </a14:imgProps>
                </a:ext>
              </a:extLst>
            </a:blip>
            <a:stretch>
              <a:fillRect b="-746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35295D-CAD9-CABC-084F-BB27E6794A7C}"/>
              </a:ext>
            </a:extLst>
          </p:cNvPr>
          <p:cNvSpPr txBox="1"/>
          <p:nvPr/>
        </p:nvSpPr>
        <p:spPr>
          <a:xfrm>
            <a:off x="1867815" y="2938933"/>
            <a:ext cx="6615914" cy="212365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latin typeface="Montserrat" panose="00000500000000000000" pitchFamily="2" charset="-52"/>
              </a:rPr>
              <a:t>Возможности сайтов </a:t>
            </a:r>
          </a:p>
          <a:p>
            <a:pPr algn="ctr"/>
            <a:r>
              <a:rPr lang="ru-RU" sz="4400" dirty="0">
                <a:latin typeface="Montserrat" panose="00000500000000000000" pitchFamily="2" charset="-52"/>
              </a:rPr>
              <a:t>по изучению Библии </a:t>
            </a:r>
          </a:p>
          <a:p>
            <a:pPr algn="ctr"/>
            <a:r>
              <a:rPr lang="ru-RU" sz="4400" dirty="0">
                <a:latin typeface="Montserrat" panose="00000500000000000000" pitchFamily="2" charset="-52"/>
              </a:rPr>
              <a:t>в интернете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B293053-8512-9087-BC4A-F230B9813401}"/>
              </a:ext>
            </a:extLst>
          </p:cNvPr>
          <p:cNvSpPr>
            <a:spLocks noChangeAspect="1"/>
          </p:cNvSpPr>
          <p:nvPr/>
        </p:nvSpPr>
        <p:spPr>
          <a:xfrm>
            <a:off x="6192074" y="325233"/>
            <a:ext cx="1440000" cy="14400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5F0CFB-F4F2-AF94-F4AD-38FD9EBFF1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83" y="5904410"/>
            <a:ext cx="892384" cy="8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50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4" grpId="0" animBg="1"/>
      <p:bldP spid="35" grpId="0" animBg="1"/>
      <p:bldP spid="28" grpId="0" animBg="1"/>
      <p:bldP spid="29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E444DBC-5516-E113-7177-D75F01C7CC1E}"/>
              </a:ext>
            </a:extLst>
          </p:cNvPr>
          <p:cNvSpPr>
            <a:spLocks noChangeAspect="1"/>
          </p:cNvSpPr>
          <p:nvPr/>
        </p:nvSpPr>
        <p:spPr>
          <a:xfrm>
            <a:off x="3178883" y="737810"/>
            <a:ext cx="830883" cy="720000"/>
          </a:xfrm>
          <a:prstGeom prst="round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6724" b="-1344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42A31AE-586B-5C74-5812-B5C898DDE357}"/>
              </a:ext>
            </a:extLst>
          </p:cNvPr>
          <p:cNvSpPr>
            <a:spLocks noChangeAspect="1"/>
          </p:cNvSpPr>
          <p:nvPr/>
        </p:nvSpPr>
        <p:spPr>
          <a:xfrm>
            <a:off x="0" y="197810"/>
            <a:ext cx="3178883" cy="1800000"/>
          </a:xfrm>
          <a:prstGeom prst="rect">
            <a:avLst/>
          </a:prstGeom>
          <a:blipFill>
            <a:blip r:embed="rId4"/>
            <a:stretch>
              <a:fillRect t="-16650" b="-13694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BC1B92-B4C4-3ED9-25BA-60341E2F1B87}"/>
              </a:ext>
            </a:extLst>
          </p:cNvPr>
          <p:cNvSpPr>
            <a:spLocks noChangeAspect="1"/>
          </p:cNvSpPr>
          <p:nvPr/>
        </p:nvSpPr>
        <p:spPr>
          <a:xfrm>
            <a:off x="5829875" y="737810"/>
            <a:ext cx="464109" cy="720000"/>
          </a:xfrm>
          <a:prstGeom prst="rect">
            <a:avLst/>
          </a:prstGeom>
          <a:blipFill dpi="0" rotWithShape="1">
            <a:blip r:embed="rId5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C45C458-316B-E7EB-2DCF-8BA83EDD5990}"/>
              </a:ext>
            </a:extLst>
          </p:cNvPr>
          <p:cNvSpPr>
            <a:spLocks noChangeAspect="1"/>
          </p:cNvSpPr>
          <p:nvPr/>
        </p:nvSpPr>
        <p:spPr>
          <a:xfrm>
            <a:off x="6374480" y="737810"/>
            <a:ext cx="775380" cy="720000"/>
          </a:xfrm>
          <a:prstGeom prst="rect">
            <a:avLst/>
          </a:prstGeom>
          <a:blipFill dpi="0" rotWithShape="1">
            <a:blip r:embed="rId7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b="-769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486F36F-63E6-2D3A-4A62-0CEFA4F073AA}"/>
              </a:ext>
            </a:extLst>
          </p:cNvPr>
          <p:cNvSpPr>
            <a:spLocks noChangeAspect="1"/>
          </p:cNvSpPr>
          <p:nvPr/>
        </p:nvSpPr>
        <p:spPr>
          <a:xfrm>
            <a:off x="4090262" y="737810"/>
            <a:ext cx="867807" cy="720000"/>
          </a:xfrm>
          <a:prstGeom prst="rect">
            <a:avLst/>
          </a:prstGeom>
          <a:blipFill dpi="0" rotWithShape="1">
            <a:blip r:embed="rId8">
              <a:alphaModFix amt="5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598" b="91571" l="4638" r="94493">
                          <a14:foregroundMark x1="12174" y1="16858" x2="12174" y2="16858"/>
                          <a14:foregroundMark x1="34493" y1="4598" x2="44058" y2="5747"/>
                          <a14:foregroundMark x1="93333" y1="38697" x2="94493" y2="30651"/>
                          <a14:foregroundMark x1="20000" y1="91571" x2="22319" y2="89655"/>
                          <a14:foregroundMark x1="4638" y1="56322" x2="5217" y2="53257"/>
                          <a14:foregroundMark x1="64638" y1="5747" x2="64638" y2="5747"/>
                          <a14:foregroundMark x1="65797" y1="4598" x2="65797" y2="4598"/>
                        </a14:backgroundRemoval>
                      </a14:imgEffect>
                      <a14:imgEffect>
                        <a14:brightnessContrast bright="-57000" contrast="56000"/>
                      </a14:imgEffect>
                    </a14:imgLayer>
                  </a14:imgProps>
                </a:ext>
              </a:extLst>
            </a:blip>
            <a:srcRect/>
            <a:stretch>
              <a:fillRect b="-746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B7042D-C5DE-DA00-72DA-27A3ACDF37A5}"/>
              </a:ext>
            </a:extLst>
          </p:cNvPr>
          <p:cNvSpPr txBox="1"/>
          <p:nvPr/>
        </p:nvSpPr>
        <p:spPr>
          <a:xfrm>
            <a:off x="1020496" y="2382559"/>
            <a:ext cx="8783574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dirty="0">
                <a:solidFill>
                  <a:srgbClr val="C00000"/>
                </a:solidFill>
                <a:latin typeface="Montserrat" panose="00000500000000000000" pitchFamily="2" charset="-52"/>
              </a:rPr>
              <a:t>a. </a:t>
            </a:r>
            <a:r>
              <a:rPr lang="ru-RU" sz="4000" b="1" dirty="0">
                <a:latin typeface="Montserrat" panose="00000500000000000000" pitchFamily="2" charset="-52"/>
              </a:rPr>
              <a:t>Интерактивное изучение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</a:rPr>
              <a:t>Последовательное изучение уроков библейского курса с использованием всех возможностей интернета:</a:t>
            </a:r>
          </a:p>
          <a:p>
            <a:pPr marL="457200" indent="-457200" algn="just">
              <a:buFont typeface="Symbol" panose="05050102010706020507" pitchFamily="18" charset="2"/>
              <a:buChar char="·"/>
            </a:pPr>
            <a:r>
              <a:rPr lang="ru-RU" sz="3000" dirty="0">
                <a:latin typeface="Montserrat" panose="00000500000000000000" pitchFamily="2" charset="-52"/>
                <a:sym typeface="Symbol" panose="05050102010706020507" pitchFamily="18" charset="2"/>
              </a:rPr>
              <a:t>Видео		  Аудио</a:t>
            </a:r>
          </a:p>
          <a:p>
            <a:pPr marL="457200" indent="-457200" algn="just">
              <a:buFont typeface="Symbol" panose="05050102010706020507" pitchFamily="18" charset="2"/>
              <a:buChar char="·"/>
            </a:pPr>
            <a:r>
              <a:rPr lang="ru-RU" sz="3000" dirty="0">
                <a:latin typeface="Montserrat" panose="00000500000000000000" pitchFamily="2" charset="-52"/>
                <a:sym typeface="Symbol" panose="05050102010706020507" pitchFamily="18" charset="2"/>
              </a:rPr>
              <a:t>Таблиц	  Тестовых заданий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7520CA8-1BB4-5816-4890-8DBE54A0B1A1}"/>
              </a:ext>
            </a:extLst>
          </p:cNvPr>
          <p:cNvSpPr>
            <a:spLocks noChangeAspect="1"/>
          </p:cNvSpPr>
          <p:nvPr/>
        </p:nvSpPr>
        <p:spPr>
          <a:xfrm>
            <a:off x="5035020" y="737810"/>
            <a:ext cx="720000" cy="720000"/>
          </a:xfrm>
          <a:prstGeom prst="rect">
            <a:avLst/>
          </a:prstGeom>
          <a:blipFill dpi="0" rotWithShape="1">
            <a:blip r:embed="rId10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8965995-0119-BA1D-25C0-1D8870D9C05A}"/>
              </a:ext>
            </a:extLst>
          </p:cNvPr>
          <p:cNvSpPr/>
          <p:nvPr/>
        </p:nvSpPr>
        <p:spPr>
          <a:xfrm flipH="1">
            <a:off x="9928220" y="0"/>
            <a:ext cx="2263780" cy="6858000"/>
          </a:xfrm>
          <a:custGeom>
            <a:avLst/>
            <a:gdLst>
              <a:gd name="connsiteX0" fmla="*/ 0 w 2263780"/>
              <a:gd name="connsiteY0" fmla="*/ 0 h 6858000"/>
              <a:gd name="connsiteX1" fmla="*/ 1727200 w 2263780"/>
              <a:gd name="connsiteY1" fmla="*/ 0 h 6858000"/>
              <a:gd name="connsiteX2" fmla="*/ 1885245 w 2263780"/>
              <a:gd name="connsiteY2" fmla="*/ 2844799 h 6858000"/>
              <a:gd name="connsiteX3" fmla="*/ 1727200 w 2263780"/>
              <a:gd name="connsiteY3" fmla="*/ 6858000 h 6858000"/>
              <a:gd name="connsiteX4" fmla="*/ 0 w 22637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80" h="6858000">
                <a:moveTo>
                  <a:pt x="0" y="0"/>
                </a:moveTo>
                <a:lnTo>
                  <a:pt x="1727200" y="0"/>
                </a:lnTo>
                <a:cubicBezTo>
                  <a:pt x="1734726" y="669807"/>
                  <a:pt x="1008474" y="1768593"/>
                  <a:pt x="1885245" y="2844799"/>
                </a:cubicBezTo>
                <a:cubicBezTo>
                  <a:pt x="2784593" y="4728162"/>
                  <a:pt x="1809985" y="5369748"/>
                  <a:pt x="17272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6A84F6-B701-EB41-5782-17A87B501C3C}"/>
              </a:ext>
            </a:extLst>
          </p:cNvPr>
          <p:cNvSpPr txBox="1"/>
          <p:nvPr/>
        </p:nvSpPr>
        <p:spPr>
          <a:xfrm rot="16200000">
            <a:off x="8705729" y="2627000"/>
            <a:ext cx="5381601" cy="523220"/>
          </a:xfrm>
          <a:prstGeom prst="rect">
            <a:avLst/>
          </a:prstGeom>
          <a:noFill/>
          <a:effectLst>
            <a:outerShdw blurRad="139700" dist="50800" dir="2700000" algn="ctr" rotWithShape="0">
              <a:srgbClr val="000000">
                <a:alpha val="82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tserrat" panose="00000500000000000000" pitchFamily="2" charset="-52"/>
              </a:rPr>
              <a:t>ОНЛАЙН ШКОЛА БИБЛИИ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6E8EE4-FD95-71C4-C1BB-28305A5FAF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83" y="5904410"/>
            <a:ext cx="892384" cy="8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5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E444DBC-5516-E113-7177-D75F01C7CC1E}"/>
              </a:ext>
            </a:extLst>
          </p:cNvPr>
          <p:cNvSpPr>
            <a:spLocks noChangeAspect="1"/>
          </p:cNvSpPr>
          <p:nvPr/>
        </p:nvSpPr>
        <p:spPr>
          <a:xfrm>
            <a:off x="1393428" y="197810"/>
            <a:ext cx="2077208" cy="1800000"/>
          </a:xfrm>
          <a:prstGeom prst="round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724" b="-1344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BC1B92-B4C4-3ED9-25BA-60341E2F1B87}"/>
              </a:ext>
            </a:extLst>
          </p:cNvPr>
          <p:cNvSpPr>
            <a:spLocks noChangeAspect="1"/>
          </p:cNvSpPr>
          <p:nvPr/>
        </p:nvSpPr>
        <p:spPr>
          <a:xfrm>
            <a:off x="5215738" y="737810"/>
            <a:ext cx="464109" cy="720000"/>
          </a:xfrm>
          <a:prstGeom prst="rect">
            <a:avLst/>
          </a:prstGeom>
          <a:blipFill dpi="0" rotWithShape="1">
            <a:blip r:embed="rId4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C45C458-316B-E7EB-2DCF-8BA83EDD5990}"/>
              </a:ext>
            </a:extLst>
          </p:cNvPr>
          <p:cNvSpPr>
            <a:spLocks noChangeAspect="1"/>
          </p:cNvSpPr>
          <p:nvPr/>
        </p:nvSpPr>
        <p:spPr>
          <a:xfrm>
            <a:off x="5760343" y="737810"/>
            <a:ext cx="775380" cy="720000"/>
          </a:xfrm>
          <a:prstGeom prst="rect">
            <a:avLst/>
          </a:prstGeom>
          <a:blipFill dpi="0" rotWithShape="1">
            <a:blip r:embed="rId6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b="-769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486F36F-63E6-2D3A-4A62-0CEFA4F073AA}"/>
              </a:ext>
            </a:extLst>
          </p:cNvPr>
          <p:cNvSpPr>
            <a:spLocks noChangeAspect="1"/>
          </p:cNvSpPr>
          <p:nvPr/>
        </p:nvSpPr>
        <p:spPr>
          <a:xfrm>
            <a:off x="3470636" y="737810"/>
            <a:ext cx="867807" cy="720000"/>
          </a:xfrm>
          <a:prstGeom prst="rect">
            <a:avLst/>
          </a:prstGeom>
          <a:blipFill dpi="0" rotWithShape="1">
            <a:blip r:embed="rId7">
              <a:alphaModFix amt="5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598" b="91571" l="4638" r="94493">
                          <a14:foregroundMark x1="12174" y1="16858" x2="12174" y2="16858"/>
                          <a14:foregroundMark x1="34493" y1="4598" x2="44058" y2="5747"/>
                          <a14:foregroundMark x1="93333" y1="38697" x2="94493" y2="30651"/>
                          <a14:foregroundMark x1="20000" y1="91571" x2="22319" y2="89655"/>
                          <a14:foregroundMark x1="4638" y1="56322" x2="5217" y2="53257"/>
                          <a14:foregroundMark x1="64638" y1="5747" x2="64638" y2="5747"/>
                          <a14:foregroundMark x1="65797" y1="4598" x2="65797" y2="4598"/>
                        </a14:backgroundRemoval>
                      </a14:imgEffect>
                      <a14:imgEffect>
                        <a14:brightnessContrast bright="-57000" contrast="56000"/>
                      </a14:imgEffect>
                    </a14:imgLayer>
                  </a14:imgProps>
                </a:ext>
              </a:extLst>
            </a:blip>
            <a:srcRect/>
            <a:stretch>
              <a:fillRect b="-746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E60A2E-2896-723D-410C-6709E941C1BC}"/>
              </a:ext>
            </a:extLst>
          </p:cNvPr>
          <p:cNvSpPr>
            <a:spLocks noChangeAspect="1"/>
          </p:cNvSpPr>
          <p:nvPr/>
        </p:nvSpPr>
        <p:spPr>
          <a:xfrm>
            <a:off x="89528" y="737810"/>
            <a:ext cx="1271553" cy="720000"/>
          </a:xfrm>
          <a:prstGeom prst="rect">
            <a:avLst/>
          </a:prstGeom>
          <a:blipFill dpi="0" rotWithShape="1">
            <a:blip r:embed="rId9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t="-16650" b="-13694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687F8-E4EB-AF13-3AE5-4F77531618DC}"/>
              </a:ext>
            </a:extLst>
          </p:cNvPr>
          <p:cNvSpPr txBox="1"/>
          <p:nvPr/>
        </p:nvSpPr>
        <p:spPr>
          <a:xfrm>
            <a:off x="971128" y="2796203"/>
            <a:ext cx="8783574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dirty="0">
                <a:solidFill>
                  <a:srgbClr val="C00000"/>
                </a:solidFill>
                <a:latin typeface="Montserrat" panose="00000500000000000000" pitchFamily="2" charset="-52"/>
              </a:rPr>
              <a:t>b. </a:t>
            </a:r>
            <a:r>
              <a:rPr lang="ru-RU" sz="4000" b="1" dirty="0">
                <a:latin typeface="Montserrat" panose="00000500000000000000" pitchFamily="2" charset="-52"/>
              </a:rPr>
              <a:t>Разные категории уроков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</a:rPr>
              <a:t>Реализована возможность обучения на разных уровнях. Для этого уроки распределяются на разные категории</a:t>
            </a:r>
          </a:p>
          <a:p>
            <a:pPr marL="457200" indent="-457200" algn="just">
              <a:buFont typeface="Symbol" panose="05050102010706020507" pitchFamily="18" charset="2"/>
              <a:buChar char="·"/>
            </a:pPr>
            <a:r>
              <a:rPr lang="ru-RU" sz="3000" dirty="0">
                <a:latin typeface="Montserrat" panose="00000500000000000000" pitchFamily="2" charset="-52"/>
                <a:sym typeface="Symbol" panose="05050102010706020507" pitchFamily="18" charset="2"/>
              </a:rPr>
              <a:t>Базовая		 Углублённая</a:t>
            </a:r>
          </a:p>
          <a:p>
            <a:pPr marL="457200" indent="-457200" algn="just">
              <a:buFont typeface="Symbol" panose="05050102010706020507" pitchFamily="18" charset="2"/>
              <a:buChar char="·"/>
            </a:pPr>
            <a:r>
              <a:rPr lang="ru-RU" sz="3000" dirty="0">
                <a:latin typeface="Montserrat" panose="00000500000000000000" pitchFamily="2" charset="-52"/>
                <a:sym typeface="Symbol" panose="05050102010706020507" pitchFamily="18" charset="2"/>
              </a:rPr>
              <a:t>Социальная	 Специальная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94A2E7-4142-3912-84F1-C0A631C7317C}"/>
              </a:ext>
            </a:extLst>
          </p:cNvPr>
          <p:cNvSpPr>
            <a:spLocks noChangeAspect="1"/>
          </p:cNvSpPr>
          <p:nvPr/>
        </p:nvSpPr>
        <p:spPr>
          <a:xfrm>
            <a:off x="4404027" y="737810"/>
            <a:ext cx="720000" cy="720000"/>
          </a:xfrm>
          <a:prstGeom prst="rect">
            <a:avLst/>
          </a:prstGeom>
          <a:blipFill dpi="0" rotWithShape="1">
            <a:blip r:embed="rId10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57A27EBF-CEA0-4E3E-29AE-DA35EA70F253}"/>
              </a:ext>
            </a:extLst>
          </p:cNvPr>
          <p:cNvSpPr/>
          <p:nvPr/>
        </p:nvSpPr>
        <p:spPr>
          <a:xfrm flipH="1">
            <a:off x="9928220" y="0"/>
            <a:ext cx="2263780" cy="6858000"/>
          </a:xfrm>
          <a:custGeom>
            <a:avLst/>
            <a:gdLst>
              <a:gd name="connsiteX0" fmla="*/ 0 w 2263780"/>
              <a:gd name="connsiteY0" fmla="*/ 0 h 6858000"/>
              <a:gd name="connsiteX1" fmla="*/ 1727200 w 2263780"/>
              <a:gd name="connsiteY1" fmla="*/ 0 h 6858000"/>
              <a:gd name="connsiteX2" fmla="*/ 1885245 w 2263780"/>
              <a:gd name="connsiteY2" fmla="*/ 2844799 h 6858000"/>
              <a:gd name="connsiteX3" fmla="*/ 1727200 w 2263780"/>
              <a:gd name="connsiteY3" fmla="*/ 6858000 h 6858000"/>
              <a:gd name="connsiteX4" fmla="*/ 0 w 22637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80" h="6858000">
                <a:moveTo>
                  <a:pt x="0" y="0"/>
                </a:moveTo>
                <a:lnTo>
                  <a:pt x="1727200" y="0"/>
                </a:lnTo>
                <a:cubicBezTo>
                  <a:pt x="1734726" y="669807"/>
                  <a:pt x="1008474" y="1768593"/>
                  <a:pt x="1885245" y="2844799"/>
                </a:cubicBezTo>
                <a:cubicBezTo>
                  <a:pt x="2784593" y="4728162"/>
                  <a:pt x="1809985" y="5369748"/>
                  <a:pt x="17272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1BC0CB-9CF0-1FFB-D483-4D7058A3A9EB}"/>
              </a:ext>
            </a:extLst>
          </p:cNvPr>
          <p:cNvSpPr txBox="1"/>
          <p:nvPr/>
        </p:nvSpPr>
        <p:spPr>
          <a:xfrm rot="16200000">
            <a:off x="8705729" y="2627000"/>
            <a:ext cx="5381601" cy="523220"/>
          </a:xfrm>
          <a:prstGeom prst="rect">
            <a:avLst/>
          </a:prstGeom>
          <a:noFill/>
          <a:effectLst>
            <a:outerShdw blurRad="139700" dist="50800" dir="2700000" algn="ctr" rotWithShape="0">
              <a:srgbClr val="000000">
                <a:alpha val="82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ОНЛАЙН ШКОЛА БИБЛИИ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50E832-DF51-7F0F-26E4-71A6469BF6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83" y="5904410"/>
            <a:ext cx="892384" cy="8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2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E444DBC-5516-E113-7177-D75F01C7CC1E}"/>
              </a:ext>
            </a:extLst>
          </p:cNvPr>
          <p:cNvSpPr>
            <a:spLocks noChangeAspect="1"/>
          </p:cNvSpPr>
          <p:nvPr/>
        </p:nvSpPr>
        <p:spPr>
          <a:xfrm>
            <a:off x="1480514" y="737810"/>
            <a:ext cx="830883" cy="720000"/>
          </a:xfrm>
          <a:prstGeom prst="round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6724" b="-1344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BC1B92-B4C4-3ED9-25BA-60341E2F1B87}"/>
              </a:ext>
            </a:extLst>
          </p:cNvPr>
          <p:cNvSpPr>
            <a:spLocks noChangeAspect="1"/>
          </p:cNvSpPr>
          <p:nvPr/>
        </p:nvSpPr>
        <p:spPr>
          <a:xfrm>
            <a:off x="5450000" y="737810"/>
            <a:ext cx="464109" cy="720000"/>
          </a:xfrm>
          <a:prstGeom prst="rect">
            <a:avLst/>
          </a:prstGeom>
          <a:blipFill dpi="0" rotWithShape="1">
            <a:blip r:embed="rId4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C45C458-316B-E7EB-2DCF-8BA83EDD5990}"/>
              </a:ext>
            </a:extLst>
          </p:cNvPr>
          <p:cNvSpPr>
            <a:spLocks noChangeAspect="1"/>
          </p:cNvSpPr>
          <p:nvPr/>
        </p:nvSpPr>
        <p:spPr>
          <a:xfrm>
            <a:off x="5994605" y="737810"/>
            <a:ext cx="775380" cy="720000"/>
          </a:xfrm>
          <a:prstGeom prst="rect">
            <a:avLst/>
          </a:prstGeom>
          <a:blipFill dpi="0" rotWithShape="1">
            <a:blip r:embed="rId6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b="-769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486F36F-63E6-2D3A-4A62-0CEFA4F073AA}"/>
              </a:ext>
            </a:extLst>
          </p:cNvPr>
          <p:cNvSpPr>
            <a:spLocks noChangeAspect="1"/>
          </p:cNvSpPr>
          <p:nvPr/>
        </p:nvSpPr>
        <p:spPr>
          <a:xfrm>
            <a:off x="2343745" y="197810"/>
            <a:ext cx="2169518" cy="1800000"/>
          </a:xfrm>
          <a:prstGeom prst="rect">
            <a:avLst/>
          </a:prstGeom>
          <a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598" b="91571" l="4638" r="94493">
                          <a14:foregroundMark x1="12174" y1="16858" x2="12174" y2="16858"/>
                          <a14:foregroundMark x1="34493" y1="4598" x2="44058" y2="5747"/>
                          <a14:foregroundMark x1="93333" y1="38697" x2="94493" y2="30651"/>
                          <a14:foregroundMark x1="20000" y1="91571" x2="22319" y2="89655"/>
                          <a14:foregroundMark x1="4638" y1="56322" x2="5217" y2="53257"/>
                          <a14:foregroundMark x1="64638" y1="5747" x2="64638" y2="5747"/>
                          <a14:foregroundMark x1="65797" y1="4598" x2="65797" y2="4598"/>
                        </a14:backgroundRemoval>
                      </a14:imgEffect>
                      <a14:imgEffect>
                        <a14:brightnessContrast bright="-57000" contrast="56000"/>
                      </a14:imgEffect>
                    </a14:imgLayer>
                  </a14:imgProps>
                </a:ext>
              </a:extLst>
            </a:blip>
            <a:stretch>
              <a:fillRect b="-746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E60A2E-2896-723D-410C-6709E941C1BC}"/>
              </a:ext>
            </a:extLst>
          </p:cNvPr>
          <p:cNvSpPr>
            <a:spLocks noChangeAspect="1"/>
          </p:cNvSpPr>
          <p:nvPr/>
        </p:nvSpPr>
        <p:spPr>
          <a:xfrm>
            <a:off x="176613" y="737810"/>
            <a:ext cx="1271553" cy="720000"/>
          </a:xfrm>
          <a:prstGeom prst="rect">
            <a:avLst/>
          </a:prstGeom>
          <a:blipFill dpi="0" rotWithShape="1">
            <a:blip r:embed="rId9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t="-16650" b="-13694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817E5-D66D-66B8-2484-4F281A306146}"/>
              </a:ext>
            </a:extLst>
          </p:cNvPr>
          <p:cNvSpPr txBox="1"/>
          <p:nvPr/>
        </p:nvSpPr>
        <p:spPr>
          <a:xfrm>
            <a:off x="1058213" y="2382559"/>
            <a:ext cx="8783574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dirty="0">
                <a:solidFill>
                  <a:srgbClr val="C00000"/>
                </a:solidFill>
                <a:latin typeface="Montserrat" panose="00000500000000000000" pitchFamily="2" charset="-52"/>
              </a:rPr>
              <a:t>c. </a:t>
            </a:r>
            <a:r>
              <a:rPr lang="ru-RU" sz="4000" b="1" dirty="0">
                <a:latin typeface="Montserrat" panose="00000500000000000000" pitchFamily="2" charset="-52"/>
              </a:rPr>
              <a:t>Контакт с учителем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</a:rPr>
              <a:t>Изучение проходит под руководством учителей (пасторов, членов церкви), которые имеют такой набор инструментов</a:t>
            </a:r>
          </a:p>
          <a:p>
            <a:pPr marL="457200" indent="-457200" algn="just">
              <a:buFont typeface="Symbol" panose="05050102010706020507" pitchFamily="18" charset="2"/>
              <a:buChar char="·"/>
            </a:pPr>
            <a:r>
              <a:rPr lang="ru-RU" sz="3000" dirty="0">
                <a:latin typeface="Montserrat" panose="00000500000000000000" pitchFamily="2" charset="-52"/>
                <a:sym typeface="Symbol" panose="05050102010706020507" pitchFamily="18" charset="2"/>
              </a:rPr>
              <a:t>Диалог с учеником	 Проверка тестов</a:t>
            </a:r>
          </a:p>
          <a:p>
            <a:pPr marL="457200" indent="-457200" algn="just">
              <a:buFont typeface="Symbol" panose="05050102010706020507" pitchFamily="18" charset="2"/>
              <a:buChar char="·"/>
            </a:pPr>
            <a:r>
              <a:rPr lang="ru-RU" sz="3000" dirty="0">
                <a:latin typeface="Montserrat" panose="00000500000000000000" pitchFamily="2" charset="-52"/>
                <a:sym typeface="Symbol" panose="05050102010706020507" pitchFamily="18" charset="2"/>
              </a:rPr>
              <a:t>Предложения		 Приглашения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50AD67-F494-2019-EB7A-FBCCFDBF134E}"/>
              </a:ext>
            </a:extLst>
          </p:cNvPr>
          <p:cNvSpPr>
            <a:spLocks noChangeAspect="1"/>
          </p:cNvSpPr>
          <p:nvPr/>
        </p:nvSpPr>
        <p:spPr>
          <a:xfrm>
            <a:off x="4593759" y="737810"/>
            <a:ext cx="720000" cy="720000"/>
          </a:xfrm>
          <a:prstGeom prst="rect">
            <a:avLst/>
          </a:prstGeom>
          <a:blipFill dpi="0" rotWithShape="1">
            <a:blip r:embed="rId10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21DD16B8-E557-C5BD-7D36-CC276759B81F}"/>
              </a:ext>
            </a:extLst>
          </p:cNvPr>
          <p:cNvSpPr/>
          <p:nvPr/>
        </p:nvSpPr>
        <p:spPr>
          <a:xfrm flipH="1">
            <a:off x="9928220" y="0"/>
            <a:ext cx="2263780" cy="6858000"/>
          </a:xfrm>
          <a:custGeom>
            <a:avLst/>
            <a:gdLst>
              <a:gd name="connsiteX0" fmla="*/ 0 w 2263780"/>
              <a:gd name="connsiteY0" fmla="*/ 0 h 6858000"/>
              <a:gd name="connsiteX1" fmla="*/ 1727200 w 2263780"/>
              <a:gd name="connsiteY1" fmla="*/ 0 h 6858000"/>
              <a:gd name="connsiteX2" fmla="*/ 1885245 w 2263780"/>
              <a:gd name="connsiteY2" fmla="*/ 2844799 h 6858000"/>
              <a:gd name="connsiteX3" fmla="*/ 1727200 w 2263780"/>
              <a:gd name="connsiteY3" fmla="*/ 6858000 h 6858000"/>
              <a:gd name="connsiteX4" fmla="*/ 0 w 22637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80" h="6858000">
                <a:moveTo>
                  <a:pt x="0" y="0"/>
                </a:moveTo>
                <a:lnTo>
                  <a:pt x="1727200" y="0"/>
                </a:lnTo>
                <a:cubicBezTo>
                  <a:pt x="1734726" y="669807"/>
                  <a:pt x="1008474" y="1768593"/>
                  <a:pt x="1885245" y="2844799"/>
                </a:cubicBezTo>
                <a:cubicBezTo>
                  <a:pt x="2784593" y="4728162"/>
                  <a:pt x="1809985" y="5369748"/>
                  <a:pt x="17272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94A22-CEB7-F767-96CF-B3142ADD02A6}"/>
              </a:ext>
            </a:extLst>
          </p:cNvPr>
          <p:cNvSpPr txBox="1"/>
          <p:nvPr/>
        </p:nvSpPr>
        <p:spPr>
          <a:xfrm rot="16200000">
            <a:off x="8705729" y="2690595"/>
            <a:ext cx="5381601" cy="523220"/>
          </a:xfrm>
          <a:prstGeom prst="rect">
            <a:avLst/>
          </a:prstGeom>
          <a:noFill/>
          <a:effectLst>
            <a:outerShdw blurRad="139700" dist="50800" dir="2700000" algn="ctr" rotWithShape="0">
              <a:srgbClr val="000000">
                <a:alpha val="82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Montserrat" panose="00000500000000000000" pitchFamily="2" charset="-52"/>
              </a:rPr>
              <a:t>ОНЛАЙН ШКОЛА БИБЛИИ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31A4E1-A9C0-D086-BFA2-A8B97CA65E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83" y="5904410"/>
            <a:ext cx="892384" cy="8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E444DBC-5516-E113-7177-D75F01C7CC1E}"/>
              </a:ext>
            </a:extLst>
          </p:cNvPr>
          <p:cNvSpPr>
            <a:spLocks noChangeAspect="1"/>
          </p:cNvSpPr>
          <p:nvPr/>
        </p:nvSpPr>
        <p:spPr>
          <a:xfrm>
            <a:off x="1439647" y="737810"/>
            <a:ext cx="830883" cy="720000"/>
          </a:xfrm>
          <a:prstGeom prst="round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6724" b="-1344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BC1B92-B4C4-3ED9-25BA-60341E2F1B87}"/>
              </a:ext>
            </a:extLst>
          </p:cNvPr>
          <p:cNvSpPr>
            <a:spLocks noChangeAspect="1"/>
          </p:cNvSpPr>
          <p:nvPr/>
        </p:nvSpPr>
        <p:spPr>
          <a:xfrm>
            <a:off x="4862562" y="737810"/>
            <a:ext cx="464109" cy="720000"/>
          </a:xfrm>
          <a:prstGeom prst="rect">
            <a:avLst/>
          </a:prstGeom>
          <a:blipFill dpi="0" rotWithShape="1">
            <a:blip r:embed="rId4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C45C458-316B-E7EB-2DCF-8BA83EDD5990}"/>
              </a:ext>
            </a:extLst>
          </p:cNvPr>
          <p:cNvSpPr>
            <a:spLocks noChangeAspect="1"/>
          </p:cNvSpPr>
          <p:nvPr/>
        </p:nvSpPr>
        <p:spPr>
          <a:xfrm>
            <a:off x="5407167" y="737810"/>
            <a:ext cx="775380" cy="720000"/>
          </a:xfrm>
          <a:prstGeom prst="rect">
            <a:avLst/>
          </a:prstGeom>
          <a:blipFill dpi="0" rotWithShape="1">
            <a:blip r:embed="rId6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b="-769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E60A2E-2896-723D-410C-6709E941C1BC}"/>
              </a:ext>
            </a:extLst>
          </p:cNvPr>
          <p:cNvSpPr>
            <a:spLocks noChangeAspect="1"/>
          </p:cNvSpPr>
          <p:nvPr/>
        </p:nvSpPr>
        <p:spPr>
          <a:xfrm>
            <a:off x="135746" y="737810"/>
            <a:ext cx="1271553" cy="720000"/>
          </a:xfrm>
          <a:prstGeom prst="rect">
            <a:avLst/>
          </a:prstGeom>
          <a:blipFill dpi="0" rotWithShape="1">
            <a:blip r:embed="rId7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t="-16650" b="-13694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817E5-D66D-66B8-2484-4F281A306146}"/>
              </a:ext>
            </a:extLst>
          </p:cNvPr>
          <p:cNvSpPr txBox="1"/>
          <p:nvPr/>
        </p:nvSpPr>
        <p:spPr>
          <a:xfrm>
            <a:off x="721939" y="1882437"/>
            <a:ext cx="951653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dirty="0">
                <a:solidFill>
                  <a:srgbClr val="C00000"/>
                </a:solidFill>
                <a:latin typeface="Montserrat" panose="00000500000000000000" pitchFamily="2" charset="-52"/>
              </a:rPr>
              <a:t>d. </a:t>
            </a:r>
            <a:r>
              <a:rPr lang="ru-RU" sz="4000" b="1" dirty="0">
                <a:latin typeface="Montserrat" panose="00000500000000000000" pitchFamily="2" charset="-52"/>
              </a:rPr>
              <a:t>Миссионерство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</a:rPr>
              <a:t>Каждый член церкви может использовать ОШБ как инструмент благовестия, имея в распоряжении только смартфон.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  <a:sym typeface="Symbol" panose="05050102010706020507" pitchFamily="18" charset="2"/>
              </a:rPr>
              <a:t>Для этого в ОШБ встроена функция рассылки реферальных приглашений на тот или другой курс. После получения ссылки и регистрации, человек прикрепляется именно к тому учителю, от которого пришла ссылка.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263D1E-FD8E-C7E5-7B12-BB01191133C7}"/>
              </a:ext>
            </a:extLst>
          </p:cNvPr>
          <p:cNvSpPr>
            <a:spLocks noChangeAspect="1"/>
          </p:cNvSpPr>
          <p:nvPr/>
        </p:nvSpPr>
        <p:spPr>
          <a:xfrm>
            <a:off x="2326029" y="737810"/>
            <a:ext cx="867807" cy="720000"/>
          </a:xfrm>
          <a:prstGeom prst="rect">
            <a:avLst/>
          </a:prstGeom>
          <a:blipFill dpi="0" rotWithShape="1">
            <a:blip r:embed="rId8">
              <a:alphaModFix amt="5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598" b="91571" l="4638" r="94493">
                          <a14:foregroundMark x1="12174" y1="16858" x2="12174" y2="16858"/>
                          <a14:foregroundMark x1="34493" y1="4598" x2="44058" y2="5747"/>
                          <a14:foregroundMark x1="93333" y1="38697" x2="94493" y2="30651"/>
                          <a14:foregroundMark x1="20000" y1="91571" x2="22319" y2="89655"/>
                          <a14:foregroundMark x1="4638" y1="56322" x2="5217" y2="53257"/>
                          <a14:foregroundMark x1="64638" y1="5747" x2="64638" y2="5747"/>
                          <a14:foregroundMark x1="65797" y1="4598" x2="65797" y2="4598"/>
                        </a14:backgroundRemoval>
                      </a14:imgEffect>
                      <a14:imgEffect>
                        <a14:brightnessContrast bright="-57000" contrast="56000"/>
                      </a14:imgEffect>
                    </a14:imgLayer>
                  </a14:imgProps>
                </a:ext>
              </a:extLst>
            </a:blip>
            <a:srcRect/>
            <a:stretch>
              <a:fillRect b="-746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9A7493-EAF5-E6A9-D126-70077CDCA454}"/>
              </a:ext>
            </a:extLst>
          </p:cNvPr>
          <p:cNvSpPr>
            <a:spLocks noChangeAspect="1"/>
          </p:cNvSpPr>
          <p:nvPr/>
        </p:nvSpPr>
        <p:spPr>
          <a:xfrm>
            <a:off x="3308199" y="377810"/>
            <a:ext cx="1440000" cy="1440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4972D34F-9FD5-9DDF-B17D-1D8E9CBBC763}"/>
              </a:ext>
            </a:extLst>
          </p:cNvPr>
          <p:cNvSpPr/>
          <p:nvPr/>
        </p:nvSpPr>
        <p:spPr>
          <a:xfrm flipH="1">
            <a:off x="9928220" y="0"/>
            <a:ext cx="2263780" cy="6858000"/>
          </a:xfrm>
          <a:custGeom>
            <a:avLst/>
            <a:gdLst>
              <a:gd name="connsiteX0" fmla="*/ 0 w 2263780"/>
              <a:gd name="connsiteY0" fmla="*/ 0 h 6858000"/>
              <a:gd name="connsiteX1" fmla="*/ 1727200 w 2263780"/>
              <a:gd name="connsiteY1" fmla="*/ 0 h 6858000"/>
              <a:gd name="connsiteX2" fmla="*/ 1885245 w 2263780"/>
              <a:gd name="connsiteY2" fmla="*/ 2844799 h 6858000"/>
              <a:gd name="connsiteX3" fmla="*/ 1727200 w 2263780"/>
              <a:gd name="connsiteY3" fmla="*/ 6858000 h 6858000"/>
              <a:gd name="connsiteX4" fmla="*/ 0 w 22637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80" h="6858000">
                <a:moveTo>
                  <a:pt x="0" y="0"/>
                </a:moveTo>
                <a:lnTo>
                  <a:pt x="1727200" y="0"/>
                </a:lnTo>
                <a:cubicBezTo>
                  <a:pt x="1734726" y="669807"/>
                  <a:pt x="1008474" y="1768593"/>
                  <a:pt x="1885245" y="2844799"/>
                </a:cubicBezTo>
                <a:cubicBezTo>
                  <a:pt x="2784593" y="4728162"/>
                  <a:pt x="1809985" y="5369748"/>
                  <a:pt x="17272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80B324-4FEA-5418-2B42-5626393267BF}"/>
              </a:ext>
            </a:extLst>
          </p:cNvPr>
          <p:cNvSpPr txBox="1"/>
          <p:nvPr/>
        </p:nvSpPr>
        <p:spPr>
          <a:xfrm rot="16200000">
            <a:off x="8705729" y="2690595"/>
            <a:ext cx="5381601" cy="523220"/>
          </a:xfrm>
          <a:prstGeom prst="rect">
            <a:avLst/>
          </a:prstGeom>
          <a:noFill/>
          <a:effectLst>
            <a:outerShdw blurRad="139700" dist="50800" dir="2700000" algn="ctr" rotWithShape="0">
              <a:srgbClr val="000000">
                <a:alpha val="82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tserrat" panose="00000500000000000000" pitchFamily="2" charset="-52"/>
              </a:rPr>
              <a:t>ОНЛАЙН ШКОЛА БИБЛИИ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A068081-36B8-673D-A01F-5B6B1E521C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83" y="5904410"/>
            <a:ext cx="892384" cy="8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5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E444DBC-5516-E113-7177-D75F01C7CC1E}"/>
              </a:ext>
            </a:extLst>
          </p:cNvPr>
          <p:cNvSpPr>
            <a:spLocks noChangeAspect="1"/>
          </p:cNvSpPr>
          <p:nvPr/>
        </p:nvSpPr>
        <p:spPr>
          <a:xfrm>
            <a:off x="1463098" y="737810"/>
            <a:ext cx="830883" cy="720000"/>
          </a:xfrm>
          <a:prstGeom prst="round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6724" b="-1344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BC1B92-B4C4-3ED9-25BA-60341E2F1B87}"/>
              </a:ext>
            </a:extLst>
          </p:cNvPr>
          <p:cNvSpPr>
            <a:spLocks noChangeAspect="1"/>
          </p:cNvSpPr>
          <p:nvPr/>
        </p:nvSpPr>
        <p:spPr>
          <a:xfrm>
            <a:off x="4203555" y="197810"/>
            <a:ext cx="1160273" cy="1800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C45C458-316B-E7EB-2DCF-8BA83EDD5990}"/>
              </a:ext>
            </a:extLst>
          </p:cNvPr>
          <p:cNvSpPr>
            <a:spLocks noChangeAspect="1"/>
          </p:cNvSpPr>
          <p:nvPr/>
        </p:nvSpPr>
        <p:spPr>
          <a:xfrm>
            <a:off x="5457980" y="737810"/>
            <a:ext cx="775380" cy="720000"/>
          </a:xfrm>
          <a:prstGeom prst="rect">
            <a:avLst/>
          </a:prstGeom>
          <a:blipFill dpi="0" rotWithShape="1">
            <a:blip r:embed="rId6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b="-769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486F36F-63E6-2D3A-4A62-0CEFA4F073AA}"/>
              </a:ext>
            </a:extLst>
          </p:cNvPr>
          <p:cNvSpPr>
            <a:spLocks noChangeAspect="1"/>
          </p:cNvSpPr>
          <p:nvPr/>
        </p:nvSpPr>
        <p:spPr>
          <a:xfrm>
            <a:off x="2349480" y="737810"/>
            <a:ext cx="867807" cy="720000"/>
          </a:xfrm>
          <a:prstGeom prst="rect">
            <a:avLst/>
          </a:prstGeom>
          <a:blipFill dpi="0" rotWithShape="1">
            <a:blip r:embed="rId7">
              <a:alphaModFix amt="5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598" b="91571" l="4638" r="94493">
                          <a14:foregroundMark x1="12174" y1="16858" x2="12174" y2="16858"/>
                          <a14:foregroundMark x1="34493" y1="4598" x2="44058" y2="5747"/>
                          <a14:foregroundMark x1="93333" y1="38697" x2="94493" y2="30651"/>
                          <a14:foregroundMark x1="20000" y1="91571" x2="22319" y2="89655"/>
                          <a14:foregroundMark x1="4638" y1="56322" x2="5217" y2="53257"/>
                          <a14:foregroundMark x1="64638" y1="5747" x2="64638" y2="5747"/>
                          <a14:foregroundMark x1="65797" y1="4598" x2="65797" y2="4598"/>
                        </a14:backgroundRemoval>
                      </a14:imgEffect>
                      <a14:imgEffect>
                        <a14:brightnessContrast bright="-57000" contrast="56000"/>
                      </a14:imgEffect>
                    </a14:imgLayer>
                  </a14:imgProps>
                </a:ext>
              </a:extLst>
            </a:blip>
            <a:srcRect/>
            <a:stretch>
              <a:fillRect b="-746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E60A2E-2896-723D-410C-6709E941C1BC}"/>
              </a:ext>
            </a:extLst>
          </p:cNvPr>
          <p:cNvSpPr>
            <a:spLocks noChangeAspect="1"/>
          </p:cNvSpPr>
          <p:nvPr/>
        </p:nvSpPr>
        <p:spPr>
          <a:xfrm>
            <a:off x="159197" y="737810"/>
            <a:ext cx="1271553" cy="720000"/>
          </a:xfrm>
          <a:prstGeom prst="rect">
            <a:avLst/>
          </a:prstGeom>
          <a:blipFill dpi="0" rotWithShape="1">
            <a:blip r:embed="rId9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t="-16650" b="-13694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D0020F-25EF-549F-B4A4-A9CCBF9A3CD4}"/>
              </a:ext>
            </a:extLst>
          </p:cNvPr>
          <p:cNvSpPr txBox="1"/>
          <p:nvPr/>
        </p:nvSpPr>
        <p:spPr>
          <a:xfrm>
            <a:off x="1040797" y="1814184"/>
            <a:ext cx="9096948" cy="48628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dirty="0">
                <a:solidFill>
                  <a:srgbClr val="C00000"/>
                </a:solidFill>
                <a:latin typeface="Montserrat" panose="00000500000000000000" pitchFamily="2" charset="-52"/>
              </a:rPr>
              <a:t>e. </a:t>
            </a:r>
            <a:r>
              <a:rPr lang="ru-RU" sz="4000" b="1" dirty="0">
                <a:latin typeface="Montserrat" panose="00000500000000000000" pitchFamily="2" charset="-52"/>
              </a:rPr>
              <a:t>Локации и интеграция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</a:rPr>
              <a:t>ОШБ полностью интегрируется в структуру церкви АСД.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  <a:sym typeface="Symbol" panose="05050102010706020507" pitchFamily="18" charset="2"/>
              </a:rPr>
              <a:t>На уровне каждой местной церкви в ОШБ создаётся свой круг учеников, он не пересекается с другими общинами.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  <a:sym typeface="Symbol" panose="05050102010706020507" pitchFamily="18" charset="2"/>
              </a:rPr>
              <a:t>Вышестоящие организации видят все процессы работы ОШБ и имеют доступ к статистике.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C7FC75C-DCD1-2988-15BE-90FA1D7539AD}"/>
              </a:ext>
            </a:extLst>
          </p:cNvPr>
          <p:cNvSpPr>
            <a:spLocks noChangeAspect="1"/>
          </p:cNvSpPr>
          <p:nvPr/>
        </p:nvSpPr>
        <p:spPr>
          <a:xfrm>
            <a:off x="3300413" y="737810"/>
            <a:ext cx="720000" cy="720000"/>
          </a:xfrm>
          <a:prstGeom prst="rect">
            <a:avLst/>
          </a:prstGeom>
          <a:blipFill dpi="0" rotWithShape="1">
            <a:blip r:embed="rId10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F5362182-F139-ECBE-9A63-1CDD2D1F103D}"/>
              </a:ext>
            </a:extLst>
          </p:cNvPr>
          <p:cNvSpPr/>
          <p:nvPr/>
        </p:nvSpPr>
        <p:spPr>
          <a:xfrm flipH="1">
            <a:off x="9928220" y="0"/>
            <a:ext cx="2263780" cy="6858000"/>
          </a:xfrm>
          <a:custGeom>
            <a:avLst/>
            <a:gdLst>
              <a:gd name="connsiteX0" fmla="*/ 0 w 2263780"/>
              <a:gd name="connsiteY0" fmla="*/ 0 h 6858000"/>
              <a:gd name="connsiteX1" fmla="*/ 1727200 w 2263780"/>
              <a:gd name="connsiteY1" fmla="*/ 0 h 6858000"/>
              <a:gd name="connsiteX2" fmla="*/ 1885245 w 2263780"/>
              <a:gd name="connsiteY2" fmla="*/ 2844799 h 6858000"/>
              <a:gd name="connsiteX3" fmla="*/ 1727200 w 2263780"/>
              <a:gd name="connsiteY3" fmla="*/ 6858000 h 6858000"/>
              <a:gd name="connsiteX4" fmla="*/ 0 w 22637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80" h="6858000">
                <a:moveTo>
                  <a:pt x="0" y="0"/>
                </a:moveTo>
                <a:lnTo>
                  <a:pt x="1727200" y="0"/>
                </a:lnTo>
                <a:cubicBezTo>
                  <a:pt x="1734726" y="669807"/>
                  <a:pt x="1008474" y="1768593"/>
                  <a:pt x="1885245" y="2844799"/>
                </a:cubicBezTo>
                <a:cubicBezTo>
                  <a:pt x="2784593" y="4728162"/>
                  <a:pt x="1809985" y="5369748"/>
                  <a:pt x="17272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ED1D3D-8C66-1D1B-6983-8D9A4349B239}"/>
              </a:ext>
            </a:extLst>
          </p:cNvPr>
          <p:cNvSpPr txBox="1"/>
          <p:nvPr/>
        </p:nvSpPr>
        <p:spPr>
          <a:xfrm rot="16200000">
            <a:off x="8705729" y="2627000"/>
            <a:ext cx="5381601" cy="523220"/>
          </a:xfrm>
          <a:prstGeom prst="rect">
            <a:avLst/>
          </a:prstGeom>
          <a:noFill/>
          <a:effectLst>
            <a:outerShdw blurRad="139700" dist="50800" dir="2700000" algn="ctr" rotWithShape="0">
              <a:srgbClr val="000000">
                <a:alpha val="82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6FFFF"/>
                </a:solidFill>
                <a:latin typeface="Montserrat" panose="00000500000000000000" pitchFamily="2" charset="-52"/>
              </a:rPr>
              <a:t>ОНЛАЙН ШКОЛА БИБЛИИ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0A93DFE-0FF0-DA9F-8693-E2A9168BF7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83" y="5904410"/>
            <a:ext cx="892384" cy="8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7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E444DBC-5516-E113-7177-D75F01C7CC1E}"/>
              </a:ext>
            </a:extLst>
          </p:cNvPr>
          <p:cNvSpPr>
            <a:spLocks noChangeAspect="1"/>
          </p:cNvSpPr>
          <p:nvPr/>
        </p:nvSpPr>
        <p:spPr>
          <a:xfrm>
            <a:off x="1393429" y="737810"/>
            <a:ext cx="830883" cy="720000"/>
          </a:xfrm>
          <a:prstGeom prst="round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6724" b="-1344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BC1B92-B4C4-3ED9-25BA-60341E2F1B87}"/>
              </a:ext>
            </a:extLst>
          </p:cNvPr>
          <p:cNvSpPr>
            <a:spLocks noChangeAspect="1"/>
          </p:cNvSpPr>
          <p:nvPr/>
        </p:nvSpPr>
        <p:spPr>
          <a:xfrm>
            <a:off x="4033870" y="737810"/>
            <a:ext cx="464109" cy="720000"/>
          </a:xfrm>
          <a:prstGeom prst="rect">
            <a:avLst/>
          </a:prstGeom>
          <a:blipFill dpi="0" rotWithShape="1">
            <a:blip r:embed="rId4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C45C458-316B-E7EB-2DCF-8BA83EDD5990}"/>
              </a:ext>
            </a:extLst>
          </p:cNvPr>
          <p:cNvSpPr>
            <a:spLocks noChangeAspect="1"/>
          </p:cNvSpPr>
          <p:nvPr/>
        </p:nvSpPr>
        <p:spPr>
          <a:xfrm>
            <a:off x="4566414" y="197810"/>
            <a:ext cx="1938450" cy="1800000"/>
          </a:xfrm>
          <a:prstGeom prst="rect">
            <a:avLst/>
          </a:prstGeom>
          <a:blipFill>
            <a:blip r:embed="rId6"/>
            <a:stretch>
              <a:fillRect b="-769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486F36F-63E6-2D3A-4A62-0CEFA4F073AA}"/>
              </a:ext>
            </a:extLst>
          </p:cNvPr>
          <p:cNvSpPr>
            <a:spLocks noChangeAspect="1"/>
          </p:cNvSpPr>
          <p:nvPr/>
        </p:nvSpPr>
        <p:spPr>
          <a:xfrm>
            <a:off x="2279811" y="737810"/>
            <a:ext cx="867807" cy="720000"/>
          </a:xfrm>
          <a:prstGeom prst="rect">
            <a:avLst/>
          </a:prstGeom>
          <a:blipFill dpi="0" rotWithShape="1">
            <a:blip r:embed="rId7">
              <a:alphaModFix amt="5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598" b="91571" l="4638" r="94493">
                          <a14:foregroundMark x1="12174" y1="16858" x2="12174" y2="16858"/>
                          <a14:foregroundMark x1="34493" y1="4598" x2="44058" y2="5747"/>
                          <a14:foregroundMark x1="93333" y1="38697" x2="94493" y2="30651"/>
                          <a14:foregroundMark x1="20000" y1="91571" x2="22319" y2="89655"/>
                          <a14:foregroundMark x1="4638" y1="56322" x2="5217" y2="53257"/>
                          <a14:foregroundMark x1="64638" y1="5747" x2="64638" y2="5747"/>
                          <a14:foregroundMark x1="65797" y1="4598" x2="65797" y2="4598"/>
                        </a14:backgroundRemoval>
                      </a14:imgEffect>
                      <a14:imgEffect>
                        <a14:brightnessContrast bright="-57000" contrast="56000"/>
                      </a14:imgEffect>
                    </a14:imgLayer>
                  </a14:imgProps>
                </a:ext>
              </a:extLst>
            </a:blip>
            <a:srcRect/>
            <a:stretch>
              <a:fillRect b="-746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E60A2E-2896-723D-410C-6709E941C1BC}"/>
              </a:ext>
            </a:extLst>
          </p:cNvPr>
          <p:cNvSpPr>
            <a:spLocks noChangeAspect="1"/>
          </p:cNvSpPr>
          <p:nvPr/>
        </p:nvSpPr>
        <p:spPr>
          <a:xfrm>
            <a:off x="89528" y="737810"/>
            <a:ext cx="1271553" cy="720000"/>
          </a:xfrm>
          <a:prstGeom prst="rect">
            <a:avLst/>
          </a:prstGeom>
          <a:blipFill dpi="0" rotWithShape="1">
            <a:blip r:embed="rId9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t="-16650" b="-13694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3AA076-3435-14FD-123A-1EF2C6B66E01}"/>
              </a:ext>
            </a:extLst>
          </p:cNvPr>
          <p:cNvSpPr txBox="1"/>
          <p:nvPr/>
        </p:nvSpPr>
        <p:spPr>
          <a:xfrm>
            <a:off x="1017911" y="2130011"/>
            <a:ext cx="8822885" cy="44935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dirty="0">
                <a:solidFill>
                  <a:srgbClr val="C00000"/>
                </a:solidFill>
                <a:latin typeface="Montserrat" panose="00000500000000000000" pitchFamily="2" charset="-52"/>
              </a:rPr>
              <a:t>f. </a:t>
            </a:r>
            <a:r>
              <a:rPr lang="ru-RU" sz="4000" b="1" dirty="0">
                <a:latin typeface="Montserrat" panose="00000500000000000000" pitchFamily="2" charset="-52"/>
              </a:rPr>
              <a:t>Наработка баз данных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</a:rPr>
              <a:t>В ОШБ встроена </a:t>
            </a:r>
            <a:r>
              <a:rPr lang="en-US" sz="3000" dirty="0">
                <a:latin typeface="Montserrat" panose="00000500000000000000" pitchFamily="2" charset="-52"/>
              </a:rPr>
              <a:t>CRM</a:t>
            </a:r>
            <a:r>
              <a:rPr lang="ru-RU" sz="3000" dirty="0">
                <a:latin typeface="Montserrat" panose="00000500000000000000" pitchFamily="2" charset="-52"/>
              </a:rPr>
              <a:t>*</a:t>
            </a:r>
            <a:r>
              <a:rPr lang="en-US" sz="3000" dirty="0">
                <a:latin typeface="Montserrat" panose="00000500000000000000" pitchFamily="2" charset="-52"/>
              </a:rPr>
              <a:t> – </a:t>
            </a:r>
            <a:r>
              <a:rPr lang="ru-RU" sz="3000" dirty="0">
                <a:latin typeface="Montserrat" panose="00000500000000000000" pitchFamily="2" charset="-52"/>
              </a:rPr>
              <a:t>система. Она непрерывно запоминает и накапливает информацию об учениках и их действиях.</a:t>
            </a:r>
          </a:p>
          <a:p>
            <a:pPr algn="just">
              <a:spcAft>
                <a:spcPts val="1200"/>
              </a:spcAft>
            </a:pPr>
            <a:r>
              <a:rPr lang="ru-RU" sz="3000" dirty="0">
                <a:latin typeface="Montserrat" panose="00000500000000000000" pitchFamily="2" charset="-52"/>
              </a:rPr>
              <a:t>Её использование даёт возможность служить людям системно, наблюдая за их успехами, и не теряя с ними связи.</a:t>
            </a:r>
          </a:p>
          <a:p>
            <a:pPr algn="r"/>
            <a:r>
              <a:rPr lang="ru-RU" sz="1800" dirty="0">
                <a:latin typeface="Montserrat" panose="00000500000000000000" pitchFamily="2" charset="-52"/>
              </a:rPr>
              <a:t>*</a:t>
            </a:r>
            <a:r>
              <a:rPr lang="ru-RU" i="1" dirty="0">
                <a:solidFill>
                  <a:srgbClr val="7030A0"/>
                </a:solidFill>
                <a:latin typeface="Montserrat" panose="00000500000000000000" pitchFamily="2" charset="-52"/>
              </a:rPr>
              <a:t>(</a:t>
            </a:r>
            <a:r>
              <a:rPr lang="en-US" b="1" i="1" dirty="0">
                <a:solidFill>
                  <a:srgbClr val="7030A0"/>
                </a:solidFill>
                <a:latin typeface="Montserrat" panose="00000500000000000000" pitchFamily="2" charset="-52"/>
              </a:rPr>
              <a:t>C</a:t>
            </a:r>
            <a:r>
              <a:rPr lang="ru-RU" i="1" dirty="0" err="1">
                <a:solidFill>
                  <a:srgbClr val="7030A0"/>
                </a:solidFill>
                <a:latin typeface="Montserrat" panose="00000500000000000000" pitchFamily="2" charset="-52"/>
              </a:rPr>
              <a:t>ustomer</a:t>
            </a:r>
            <a:r>
              <a:rPr lang="ru-RU" i="1" dirty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r>
              <a:rPr lang="en-US" b="1" i="1" dirty="0">
                <a:solidFill>
                  <a:srgbClr val="7030A0"/>
                </a:solidFill>
                <a:latin typeface="Montserrat" panose="00000500000000000000" pitchFamily="2" charset="-52"/>
              </a:rPr>
              <a:t>R</a:t>
            </a:r>
            <a:r>
              <a:rPr lang="ru-RU" i="1" dirty="0" err="1">
                <a:solidFill>
                  <a:srgbClr val="7030A0"/>
                </a:solidFill>
                <a:latin typeface="Montserrat" panose="00000500000000000000" pitchFamily="2" charset="-52"/>
              </a:rPr>
              <a:t>elationship</a:t>
            </a:r>
            <a:r>
              <a:rPr lang="ru-RU" i="1" dirty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r>
              <a:rPr lang="en-US" b="1" i="1" dirty="0">
                <a:solidFill>
                  <a:srgbClr val="7030A0"/>
                </a:solidFill>
                <a:latin typeface="Montserrat" panose="00000500000000000000" pitchFamily="2" charset="-52"/>
              </a:rPr>
              <a:t>M</a:t>
            </a:r>
            <a:r>
              <a:rPr lang="ru-RU" i="1" dirty="0" err="1">
                <a:solidFill>
                  <a:srgbClr val="7030A0"/>
                </a:solidFill>
                <a:latin typeface="Montserrat" panose="00000500000000000000" pitchFamily="2" charset="-52"/>
              </a:rPr>
              <a:t>anagement</a:t>
            </a:r>
            <a:r>
              <a:rPr lang="ru-RU" i="1" dirty="0">
                <a:solidFill>
                  <a:srgbClr val="7030A0"/>
                </a:solidFill>
                <a:latin typeface="Montserrat" panose="00000500000000000000" pitchFamily="2" charset="-52"/>
              </a:rPr>
              <a:t> — система управления взаимоотношениями с клиентами) </a:t>
            </a:r>
            <a:endParaRPr lang="ru-RU" sz="1100" i="1" dirty="0">
              <a:solidFill>
                <a:srgbClr val="7030A0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9B2E15D-B08C-C672-6094-77E328E91F4E}"/>
              </a:ext>
            </a:extLst>
          </p:cNvPr>
          <p:cNvSpPr>
            <a:spLocks noChangeAspect="1"/>
          </p:cNvSpPr>
          <p:nvPr/>
        </p:nvSpPr>
        <p:spPr>
          <a:xfrm>
            <a:off x="3230744" y="737810"/>
            <a:ext cx="720000" cy="720000"/>
          </a:xfrm>
          <a:prstGeom prst="rect">
            <a:avLst/>
          </a:prstGeom>
          <a:blipFill dpi="0" rotWithShape="1">
            <a:blip r:embed="rId10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C545E110-0B4E-B77C-60C9-809644A50B1F}"/>
              </a:ext>
            </a:extLst>
          </p:cNvPr>
          <p:cNvSpPr/>
          <p:nvPr/>
        </p:nvSpPr>
        <p:spPr>
          <a:xfrm flipH="1">
            <a:off x="9928220" y="0"/>
            <a:ext cx="2263780" cy="6858000"/>
          </a:xfrm>
          <a:custGeom>
            <a:avLst/>
            <a:gdLst>
              <a:gd name="connsiteX0" fmla="*/ 0 w 2263780"/>
              <a:gd name="connsiteY0" fmla="*/ 0 h 6858000"/>
              <a:gd name="connsiteX1" fmla="*/ 1727200 w 2263780"/>
              <a:gd name="connsiteY1" fmla="*/ 0 h 6858000"/>
              <a:gd name="connsiteX2" fmla="*/ 1885245 w 2263780"/>
              <a:gd name="connsiteY2" fmla="*/ 2844799 h 6858000"/>
              <a:gd name="connsiteX3" fmla="*/ 1727200 w 2263780"/>
              <a:gd name="connsiteY3" fmla="*/ 6858000 h 6858000"/>
              <a:gd name="connsiteX4" fmla="*/ 0 w 22637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80" h="6858000">
                <a:moveTo>
                  <a:pt x="0" y="0"/>
                </a:moveTo>
                <a:lnTo>
                  <a:pt x="1727200" y="0"/>
                </a:lnTo>
                <a:cubicBezTo>
                  <a:pt x="1734726" y="669807"/>
                  <a:pt x="1008474" y="1768593"/>
                  <a:pt x="1885245" y="2844799"/>
                </a:cubicBezTo>
                <a:cubicBezTo>
                  <a:pt x="2784593" y="4728162"/>
                  <a:pt x="1809985" y="5369748"/>
                  <a:pt x="17272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03CC7-1127-3D45-B511-FDC89AB474D0}"/>
              </a:ext>
            </a:extLst>
          </p:cNvPr>
          <p:cNvSpPr txBox="1"/>
          <p:nvPr/>
        </p:nvSpPr>
        <p:spPr>
          <a:xfrm rot="16200000">
            <a:off x="8705729" y="2690595"/>
            <a:ext cx="5381601" cy="523220"/>
          </a:xfrm>
          <a:prstGeom prst="rect">
            <a:avLst/>
          </a:prstGeom>
          <a:noFill/>
          <a:effectLst>
            <a:outerShdw blurRad="139700" dist="50800" dir="2700000" algn="ctr" rotWithShape="0">
              <a:srgbClr val="000000">
                <a:alpha val="82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99FF99"/>
                </a:solidFill>
                <a:latin typeface="Montserrat" panose="00000500000000000000" pitchFamily="2" charset="-52"/>
              </a:rPr>
              <a:t>ОНЛАЙН ШКОЛА БИБЛИИ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5A47C3-8951-58A4-82AB-25A58DCD8C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83" y="5904410"/>
            <a:ext cx="892384" cy="8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16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63AA076-3435-14FD-123A-1EF2C6B66E01}"/>
              </a:ext>
            </a:extLst>
          </p:cNvPr>
          <p:cNvSpPr txBox="1"/>
          <p:nvPr/>
        </p:nvSpPr>
        <p:spPr>
          <a:xfrm>
            <a:off x="239917" y="2690538"/>
            <a:ext cx="9773920" cy="39395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4000" b="1" dirty="0">
                <a:solidFill>
                  <a:srgbClr val="C00000"/>
                </a:solidFill>
                <a:latin typeface="Montserrat" panose="00000500000000000000" pitchFamily="2" charset="-52"/>
              </a:rPr>
              <a:t>Онлайн Школа Библии</a:t>
            </a:r>
            <a:endParaRPr lang="ru-RU" sz="4000" b="1" dirty="0">
              <a:latin typeface="Montserrat" panose="00000500000000000000" pitchFamily="2" charset="-52"/>
            </a:endParaRP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3000" dirty="0">
                <a:latin typeface="Montserrat" panose="00000500000000000000" pitchFamily="2" charset="-52"/>
              </a:rPr>
              <a:t>Это современный и интересный способ преподавания библейских уроков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3000" dirty="0">
                <a:latin typeface="Montserrat" panose="00000500000000000000" pitchFamily="2" charset="-52"/>
              </a:rPr>
              <a:t>Это удобный инструмент миссионерской работы для каждого члена церкви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3000" dirty="0">
                <a:latin typeface="Montserrat" panose="00000500000000000000" pitchFamily="2" charset="-52"/>
              </a:rPr>
              <a:t>Это возможность систематизации всей работы Школы Библии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38B7ED8-310D-DECE-275C-4237C1540603}"/>
              </a:ext>
            </a:extLst>
          </p:cNvPr>
          <p:cNvSpPr>
            <a:spLocks noChangeAspect="1"/>
          </p:cNvSpPr>
          <p:nvPr/>
        </p:nvSpPr>
        <p:spPr>
          <a:xfrm>
            <a:off x="2641896" y="325233"/>
            <a:ext cx="1661765" cy="1440000"/>
          </a:xfrm>
          <a:prstGeom prst="round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724" b="-1344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4075C21-202B-6E6C-EF64-39BD6619C7E3}"/>
              </a:ext>
            </a:extLst>
          </p:cNvPr>
          <p:cNvSpPr>
            <a:spLocks noChangeAspect="1"/>
          </p:cNvSpPr>
          <p:nvPr/>
        </p:nvSpPr>
        <p:spPr>
          <a:xfrm>
            <a:off x="156169" y="325233"/>
            <a:ext cx="2543107" cy="1440000"/>
          </a:xfrm>
          <a:prstGeom prst="rect">
            <a:avLst/>
          </a:prstGeom>
          <a:blipFill>
            <a:blip r:embed="rId4"/>
            <a:stretch>
              <a:fillRect t="-16650" b="-13694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F6B5DB7-D407-DD12-F93B-F7DD00D53DAB}"/>
              </a:ext>
            </a:extLst>
          </p:cNvPr>
          <p:cNvSpPr>
            <a:spLocks noChangeAspect="1"/>
          </p:cNvSpPr>
          <p:nvPr/>
        </p:nvSpPr>
        <p:spPr>
          <a:xfrm>
            <a:off x="7851487" y="325233"/>
            <a:ext cx="928218" cy="14400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6CD46FC-6460-6A86-4A2B-BA1CAAF0AEDA}"/>
              </a:ext>
            </a:extLst>
          </p:cNvPr>
          <p:cNvSpPr>
            <a:spLocks noChangeAspect="1"/>
          </p:cNvSpPr>
          <p:nvPr/>
        </p:nvSpPr>
        <p:spPr>
          <a:xfrm>
            <a:off x="8858728" y="325233"/>
            <a:ext cx="1550759" cy="1440000"/>
          </a:xfrm>
          <a:prstGeom prst="rect">
            <a:avLst/>
          </a:prstGeom>
          <a:blipFill>
            <a:blip r:embed="rId7"/>
            <a:stretch>
              <a:fillRect b="-769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E2A25D0-761D-F216-44E0-183A04738F64}"/>
              </a:ext>
            </a:extLst>
          </p:cNvPr>
          <p:cNvSpPr>
            <a:spLocks noChangeAspect="1"/>
          </p:cNvSpPr>
          <p:nvPr/>
        </p:nvSpPr>
        <p:spPr>
          <a:xfrm>
            <a:off x="4345016" y="325233"/>
            <a:ext cx="1735613" cy="1440000"/>
          </a:xfrm>
          <a:prstGeom prst="rect">
            <a:avLst/>
          </a:prstGeom>
          <a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598" b="91571" l="4638" r="94493">
                          <a14:foregroundMark x1="12174" y1="16858" x2="12174" y2="16858"/>
                          <a14:foregroundMark x1="34493" y1="4598" x2="44058" y2="5747"/>
                          <a14:foregroundMark x1="93333" y1="38697" x2="94493" y2="30651"/>
                          <a14:foregroundMark x1="20000" y1="91571" x2="22319" y2="89655"/>
                          <a14:foregroundMark x1="4638" y1="56322" x2="5217" y2="53257"/>
                          <a14:foregroundMark x1="64638" y1="5747" x2="64638" y2="5747"/>
                          <a14:foregroundMark x1="65797" y1="4598" x2="65797" y2="4598"/>
                        </a14:backgroundRemoval>
                      </a14:imgEffect>
                      <a14:imgEffect>
                        <a14:brightnessContrast bright="-57000" contrast="56000"/>
                      </a14:imgEffect>
                    </a14:imgLayer>
                  </a14:imgProps>
                </a:ext>
              </a:extLst>
            </a:blip>
            <a:stretch>
              <a:fillRect b="-7462"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3722460-98FD-5425-E82D-6E905BFE02ED}"/>
              </a:ext>
            </a:extLst>
          </p:cNvPr>
          <p:cNvSpPr>
            <a:spLocks noChangeAspect="1"/>
          </p:cNvSpPr>
          <p:nvPr/>
        </p:nvSpPr>
        <p:spPr>
          <a:xfrm>
            <a:off x="6246058" y="325233"/>
            <a:ext cx="1440000" cy="1440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4FBA1C17-3380-E231-C51D-CE5D4B557133}"/>
              </a:ext>
            </a:extLst>
          </p:cNvPr>
          <p:cNvSpPr/>
          <p:nvPr/>
        </p:nvSpPr>
        <p:spPr>
          <a:xfrm flipH="1">
            <a:off x="9928220" y="0"/>
            <a:ext cx="2263780" cy="6858000"/>
          </a:xfrm>
          <a:custGeom>
            <a:avLst/>
            <a:gdLst>
              <a:gd name="connsiteX0" fmla="*/ 0 w 2263780"/>
              <a:gd name="connsiteY0" fmla="*/ 0 h 6858000"/>
              <a:gd name="connsiteX1" fmla="*/ 1727200 w 2263780"/>
              <a:gd name="connsiteY1" fmla="*/ 0 h 6858000"/>
              <a:gd name="connsiteX2" fmla="*/ 1885245 w 2263780"/>
              <a:gd name="connsiteY2" fmla="*/ 2844799 h 6858000"/>
              <a:gd name="connsiteX3" fmla="*/ 1727200 w 2263780"/>
              <a:gd name="connsiteY3" fmla="*/ 6858000 h 6858000"/>
              <a:gd name="connsiteX4" fmla="*/ 0 w 22637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80" h="6858000">
                <a:moveTo>
                  <a:pt x="0" y="0"/>
                </a:moveTo>
                <a:lnTo>
                  <a:pt x="1727200" y="0"/>
                </a:lnTo>
                <a:cubicBezTo>
                  <a:pt x="1734726" y="669807"/>
                  <a:pt x="1008474" y="1768593"/>
                  <a:pt x="1885245" y="2844799"/>
                </a:cubicBezTo>
                <a:cubicBezTo>
                  <a:pt x="2784593" y="4728162"/>
                  <a:pt x="1809985" y="5369748"/>
                  <a:pt x="17272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4584D-E904-2DEF-899D-125E43C634DD}"/>
              </a:ext>
            </a:extLst>
          </p:cNvPr>
          <p:cNvSpPr txBox="1"/>
          <p:nvPr/>
        </p:nvSpPr>
        <p:spPr>
          <a:xfrm rot="16200000">
            <a:off x="8705729" y="2754423"/>
            <a:ext cx="5381601" cy="523220"/>
          </a:xfrm>
          <a:prstGeom prst="rect">
            <a:avLst/>
          </a:prstGeom>
          <a:noFill/>
          <a:effectLst>
            <a:outerShdw blurRad="139700" dist="50800" dir="2700000" algn="ctr" rotWithShape="0">
              <a:srgbClr val="000000">
                <a:alpha val="82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ontserrat" panose="00000500000000000000" pitchFamily="2" charset="-52"/>
              </a:rPr>
              <a:t>ОНЛАЙН ШКОЛА БИБЛИИ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45FD0C-91FC-11F1-6463-6C8C447BB0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83" y="5904410"/>
            <a:ext cx="892384" cy="8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6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318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Symbol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2022-05-03T05:40:14Z</dcterms:created>
  <dcterms:modified xsi:type="dcterms:W3CDTF">2022-05-04T12:08:50Z</dcterms:modified>
</cp:coreProperties>
</file>