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28" r:id="rId3"/>
  </p:sldMasterIdLst>
  <p:notesMasterIdLst>
    <p:notesMasterId r:id="rId21"/>
  </p:notesMasterIdLst>
  <p:sldIdLst>
    <p:sldId id="279" r:id="rId4"/>
    <p:sldId id="484" r:id="rId5"/>
    <p:sldId id="455" r:id="rId6"/>
    <p:sldId id="453" r:id="rId7"/>
    <p:sldId id="485" r:id="rId8"/>
    <p:sldId id="486" r:id="rId9"/>
    <p:sldId id="487" r:id="rId10"/>
    <p:sldId id="488" r:id="rId11"/>
    <p:sldId id="490" r:id="rId12"/>
    <p:sldId id="493" r:id="rId13"/>
    <p:sldId id="494" r:id="rId14"/>
    <p:sldId id="495" r:id="rId15"/>
    <p:sldId id="497" r:id="rId16"/>
    <p:sldId id="498" r:id="rId17"/>
    <p:sldId id="500" r:id="rId18"/>
    <p:sldId id="501" r:id="rId19"/>
    <p:sldId id="5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572" autoAdjust="0"/>
    <p:restoredTop sz="86243"/>
  </p:normalViewPr>
  <p:slideViewPr>
    <p:cSldViewPr snapToGrid="0">
      <p:cViewPr varScale="1">
        <p:scale>
          <a:sx n="93" d="100"/>
          <a:sy n="93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9/4/22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8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3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89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0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63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1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13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23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5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31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7299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6047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2241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5577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0631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17267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98035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42200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5848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5688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1929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1321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8955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3246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7171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28792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7427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13001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69119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1652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90781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28172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803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07631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96284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13144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0313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1992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0913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6533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0200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3397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1838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6642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51867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20395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3097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7757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68892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85873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9003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8683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3413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theme" Target="../theme/theme3.xml"/><Relationship Id="rId2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3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6" r:id="rId38"/>
    <p:sldLayoutId id="2147483767" r:id="rId39"/>
    <p:sldLayoutId id="2147483768" r:id="rId40"/>
    <p:sldLayoutId id="2147483769" r:id="rId41"/>
    <p:sldLayoutId id="2147483770" r:id="rId42"/>
    <p:sldLayoutId id="2147483771" r:id="rId43"/>
    <p:sldLayoutId id="2147483772" r:id="rId44"/>
    <p:sldLayoutId id="2147483773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FA4F1-B9CE-4355-59A4-2A3D1DD69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/>
          <a:stretch/>
        </p:blipFill>
        <p:spPr>
          <a:xfrm>
            <a:off x="0" y="0"/>
            <a:ext cx="665173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1718225"/>
            <a:ext cx="4868656" cy="2451996"/>
          </a:xfrm>
        </p:spPr>
        <p:txBody>
          <a:bodyPr rtlCol="0"/>
          <a:lstStyle/>
          <a:p>
            <a:pPr algn="ctr">
              <a:lnSpc>
                <a:spcPct val="100000"/>
              </a:lnSpc>
            </a:pPr>
            <a:r>
              <a:rPr lang="ru-RU" sz="4800" kern="0" dirty="0"/>
              <a:t>Школа Библии </a:t>
            </a:r>
            <a:br>
              <a:rPr lang="ru-RU" sz="4800" kern="0" dirty="0"/>
            </a:br>
            <a:r>
              <a:rPr lang="ru-RU" sz="4800" kern="0" dirty="0"/>
              <a:t>и Евангельские программы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7710" y="27709"/>
            <a:ext cx="5943611" cy="6804211"/>
            <a:chOff x="-249809" y="0"/>
            <a:chExt cx="6530840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249809" y="0"/>
              <a:ext cx="6530840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2060373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5" name="Подзаголовок 17">
            <a:extLst>
              <a:ext uri="{FF2B5EF4-FFF2-40B4-BE49-F238E27FC236}">
                <a16:creationId xmlns:a16="http://schemas.microsoft.com/office/drawing/2014/main" id="{42F1FC37-087B-7719-36CF-56E51ECD2005}"/>
              </a:ext>
            </a:extLst>
          </p:cNvPr>
          <p:cNvSpPr txBox="1">
            <a:spLocks/>
          </p:cNvSpPr>
          <p:nvPr/>
        </p:nvSpPr>
        <p:spPr>
          <a:xfrm>
            <a:off x="7389079" y="5392401"/>
            <a:ext cx="4178808" cy="10481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rgbClr val="B2606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i="1">
                <a:latin typeface="Calibri" panose="020F0502020204030204" pitchFamily="34" charset="0"/>
                <a:cs typeface="Calibri" panose="020F0502020204030204" pitchFamily="34" charset="0"/>
              </a:rPr>
              <a:t>Семинар #12</a:t>
            </a:r>
          </a:p>
          <a:p>
            <a:r>
              <a:rPr lang="ru-RU" sz="2800" i="1">
                <a:latin typeface="Calibri" panose="020F0502020204030204" pitchFamily="34" charset="0"/>
                <a:cs typeface="Calibri" panose="020F0502020204030204" pitchFamily="34" charset="0"/>
              </a:rPr>
              <a:t>Программа обучения ШБ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D20641-20E9-756D-85CB-5ECDDFB08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813" y="188844"/>
            <a:ext cx="1128076" cy="112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A576F21-01D2-9A28-ABAA-58F19532960F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D27DF-2516-34F3-C53A-ABA54BA73B66}"/>
              </a:ext>
            </a:extLst>
          </p:cNvPr>
          <p:cNvSpPr txBox="1">
            <a:spLocks/>
          </p:cNvSpPr>
          <p:nvPr/>
        </p:nvSpPr>
        <p:spPr>
          <a:xfrm>
            <a:off x="1331844" y="1741"/>
            <a:ext cx="852939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3600" b="0" kern="0" dirty="0">
                <a:latin typeface="+mn-lt"/>
              </a:rPr>
              <a:t>Служение Школы Библии </a:t>
            </a:r>
          </a:p>
          <a:p>
            <a:pPr algn="ctr"/>
            <a:r>
              <a:rPr lang="ru-RU" sz="3600" b="0" kern="0" dirty="0">
                <a:latin typeface="+mn-lt"/>
              </a:rPr>
              <a:t>при проведении Евангельской программы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A943A0-73F9-C049-8893-70AE81050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20260B3A-E4A6-C1DD-F48E-F16E10DEF01E}"/>
              </a:ext>
            </a:extLst>
          </p:cNvPr>
          <p:cNvSpPr txBox="1">
            <a:spLocks/>
          </p:cNvSpPr>
          <p:nvPr/>
        </p:nvSpPr>
        <p:spPr>
          <a:xfrm>
            <a:off x="442743" y="1418498"/>
            <a:ext cx="9742574" cy="433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3600" kern="0" dirty="0">
                <a:latin typeface="+mn-lt"/>
              </a:rPr>
              <a:t>Что дает служение Школы Библии для проведения Евангельской программы?</a:t>
            </a:r>
          </a:p>
          <a:p>
            <a:pPr marL="1289957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Ученики Школы Библии подготовлены к принятию решения на Евангельской программе;</a:t>
            </a:r>
          </a:p>
        </p:txBody>
      </p:sp>
    </p:spTree>
    <p:extLst>
      <p:ext uri="{BB962C8B-B14F-4D97-AF65-F5344CB8AC3E}">
        <p14:creationId xmlns:p14="http://schemas.microsoft.com/office/powerpoint/2010/main" val="17163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A576F21-01D2-9A28-ABAA-58F19532960F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D27DF-2516-34F3-C53A-ABA54BA73B66}"/>
              </a:ext>
            </a:extLst>
          </p:cNvPr>
          <p:cNvSpPr txBox="1">
            <a:spLocks/>
          </p:cNvSpPr>
          <p:nvPr/>
        </p:nvSpPr>
        <p:spPr>
          <a:xfrm>
            <a:off x="1331844" y="1741"/>
            <a:ext cx="852939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3600" b="0" kern="0" dirty="0">
                <a:latin typeface="+mn-lt"/>
              </a:rPr>
              <a:t>Служение Школы Библии </a:t>
            </a:r>
          </a:p>
          <a:p>
            <a:pPr algn="ctr"/>
            <a:r>
              <a:rPr lang="ru-RU" sz="3600" b="0" kern="0" dirty="0">
                <a:latin typeface="+mn-lt"/>
              </a:rPr>
              <a:t>при проведении Евангельской программы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A943A0-73F9-C049-8893-70AE81050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7243972C-7D3B-AC9B-44C8-2BF114C865F4}"/>
              </a:ext>
            </a:extLst>
          </p:cNvPr>
          <p:cNvSpPr txBox="1">
            <a:spLocks/>
          </p:cNvSpPr>
          <p:nvPr/>
        </p:nvSpPr>
        <p:spPr>
          <a:xfrm>
            <a:off x="456598" y="1236682"/>
            <a:ext cx="9722095" cy="572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3300" kern="0" dirty="0">
                <a:latin typeface="+mn-lt"/>
              </a:rPr>
              <a:t>Ученики Школы Библии </a:t>
            </a:r>
            <a:r>
              <a:rPr lang="ru-RU" sz="3300" kern="0" dirty="0">
                <a:latin typeface="Calibri"/>
              </a:rPr>
              <a:t>подготовлены к принятию решения на</a:t>
            </a:r>
            <a:r>
              <a:rPr lang="ru-RU" sz="3300" kern="0" dirty="0"/>
              <a:t> </a:t>
            </a:r>
            <a:r>
              <a:rPr lang="ru-RU" sz="3300" kern="0" dirty="0">
                <a:latin typeface="Calibri"/>
              </a:rPr>
              <a:t>Евангельской программе;</a:t>
            </a:r>
          </a:p>
          <a:p>
            <a:pPr lvl="1" indent="0">
              <a:lnSpc>
                <a:spcPct val="100000"/>
              </a:lnSpc>
            </a:pPr>
            <a:r>
              <a:rPr lang="ru-RU" sz="3000" i="1" kern="0" dirty="0">
                <a:latin typeface="+mn-lt"/>
              </a:rPr>
              <a:t>«В этом году в Межокеанском унионе (Мексика) крещено уже больше 12 000, сегодня было еще 5206 крещений в реках, озерах и в море. Будут организованы 202 новые общины в дополнение к 89, уже основанным в этом году. Братья достигают поставленных целей. </a:t>
            </a:r>
          </a:p>
          <a:p>
            <a:pPr lvl="1" indent="0">
              <a:lnSpc>
                <a:spcPct val="100000"/>
              </a:lnSpc>
            </a:pPr>
            <a:r>
              <a:rPr lang="ru-RU" sz="3000" b="1" i="1" kern="0" dirty="0">
                <a:latin typeface="+mn-lt"/>
              </a:rPr>
              <a:t>В течение последних шести месяцев упор делался на молитву и изучение Библии со своими собеседниками</a:t>
            </a:r>
            <a:r>
              <a:rPr lang="ru-RU" sz="3000" i="1" kern="0" dirty="0">
                <a:latin typeface="+mn-lt"/>
              </a:rPr>
              <a:t>».  </a:t>
            </a:r>
            <a:r>
              <a:rPr lang="ru-RU" i="1" kern="0" dirty="0">
                <a:latin typeface="+mn-lt"/>
              </a:rPr>
              <a:t>	</a:t>
            </a:r>
            <a:endParaRPr lang="ru-RU" sz="1600" i="1" kern="0" dirty="0">
              <a:latin typeface="+mn-lt"/>
            </a:endParaRPr>
          </a:p>
          <a:p>
            <a:pPr lvl="1" indent="0" algn="r">
              <a:lnSpc>
                <a:spcPct val="100000"/>
              </a:lnSpc>
              <a:spcBef>
                <a:spcPts val="0"/>
              </a:spcBef>
            </a:pPr>
            <a:r>
              <a:rPr lang="ru-RU" sz="2800" kern="0" dirty="0">
                <a:latin typeface="+mn-lt"/>
              </a:rPr>
              <a:t>Роберт Коста</a:t>
            </a:r>
          </a:p>
        </p:txBody>
      </p:sp>
    </p:spTree>
    <p:extLst>
      <p:ext uri="{BB962C8B-B14F-4D97-AF65-F5344CB8AC3E}">
        <p14:creationId xmlns:p14="http://schemas.microsoft.com/office/powerpoint/2010/main" val="383924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A576F21-01D2-9A28-ABAA-58F19532960F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D27DF-2516-34F3-C53A-ABA54BA73B66}"/>
              </a:ext>
            </a:extLst>
          </p:cNvPr>
          <p:cNvSpPr txBox="1">
            <a:spLocks/>
          </p:cNvSpPr>
          <p:nvPr/>
        </p:nvSpPr>
        <p:spPr>
          <a:xfrm>
            <a:off x="1331844" y="1741"/>
            <a:ext cx="852939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3600" b="0" kern="0" dirty="0">
                <a:latin typeface="+mn-lt"/>
              </a:rPr>
              <a:t>Служение Школы Библии </a:t>
            </a:r>
          </a:p>
          <a:p>
            <a:pPr algn="ctr"/>
            <a:r>
              <a:rPr lang="ru-RU" sz="3600" b="0" kern="0" dirty="0">
                <a:latin typeface="+mn-lt"/>
              </a:rPr>
              <a:t>при проведении Евангельской программы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A943A0-73F9-C049-8893-70AE81050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4764F0C0-7D3D-14F4-F842-248C6F56A0BC}"/>
              </a:ext>
            </a:extLst>
          </p:cNvPr>
          <p:cNvSpPr txBox="1">
            <a:spLocks/>
          </p:cNvSpPr>
          <p:nvPr/>
        </p:nvSpPr>
        <p:spPr>
          <a:xfrm>
            <a:off x="442743" y="1418497"/>
            <a:ext cx="9742574" cy="5114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3600" kern="0" dirty="0">
                <a:latin typeface="+mn-lt"/>
              </a:rPr>
              <a:t>Что дает служение Школы Библии для проведения Евангельской программы?</a:t>
            </a:r>
          </a:p>
          <a:p>
            <a:pPr marL="1289957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kern="0" dirty="0">
                <a:latin typeface="Calibri"/>
              </a:rPr>
              <a:t>Ученики Школы Библии подготовлены к принятию решения на Евангельской программе;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kern="0" dirty="0">
                <a:latin typeface="Calibri"/>
              </a:rPr>
              <a:t>Новые члены церкви имеют личный опыт изучения и проведения библейских уроков.</a:t>
            </a:r>
          </a:p>
        </p:txBody>
      </p:sp>
    </p:spTree>
    <p:extLst>
      <p:ext uri="{BB962C8B-B14F-4D97-AF65-F5344CB8AC3E}">
        <p14:creationId xmlns:p14="http://schemas.microsoft.com/office/powerpoint/2010/main" val="33894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B40596-4025-72F5-9204-0A0C59A8F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80A8149-95AB-FD43-5B7F-A3242E6EB727}"/>
              </a:ext>
            </a:extLst>
          </p:cNvPr>
          <p:cNvSpPr txBox="1">
            <a:spLocks/>
          </p:cNvSpPr>
          <p:nvPr/>
        </p:nvSpPr>
        <p:spPr>
          <a:xfrm>
            <a:off x="1369969" y="159669"/>
            <a:ext cx="8749691" cy="89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b="0" kern="0" dirty="0">
                <a:latin typeface="Calibri"/>
              </a:rPr>
              <a:t>Евангельские программы и Школа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7C5A4F08-AB73-8A67-D684-93420D0C87FA}"/>
              </a:ext>
            </a:extLst>
          </p:cNvPr>
          <p:cNvSpPr txBox="1">
            <a:spLocks/>
          </p:cNvSpPr>
          <p:nvPr/>
        </p:nvSpPr>
        <p:spPr>
          <a:xfrm>
            <a:off x="572830" y="1679822"/>
            <a:ext cx="9483035" cy="3115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000" kern="0" dirty="0">
                <a:latin typeface="+mn-lt"/>
              </a:rPr>
              <a:t>Евангельские программы часто посещают новые люди, которые пока не готовы принять крещение. Им следует предложить изучать библейские уроки.</a:t>
            </a:r>
          </a:p>
        </p:txBody>
      </p:sp>
    </p:spTree>
    <p:extLst>
      <p:ext uri="{BB962C8B-B14F-4D97-AF65-F5344CB8AC3E}">
        <p14:creationId xmlns:p14="http://schemas.microsoft.com/office/powerpoint/2010/main" val="886619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B40596-4025-72F5-9204-0A0C59A8F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80A8149-95AB-FD43-5B7F-A3242E6EB727}"/>
              </a:ext>
            </a:extLst>
          </p:cNvPr>
          <p:cNvSpPr txBox="1">
            <a:spLocks/>
          </p:cNvSpPr>
          <p:nvPr/>
        </p:nvSpPr>
        <p:spPr>
          <a:xfrm>
            <a:off x="1369969" y="159669"/>
            <a:ext cx="8749691" cy="89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b="0" kern="0" dirty="0">
                <a:latin typeface="Calibri"/>
              </a:rPr>
              <a:t>Евангельские программы и Школа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7C5A4F08-AB73-8A67-D684-93420D0C87FA}"/>
              </a:ext>
            </a:extLst>
          </p:cNvPr>
          <p:cNvSpPr txBox="1">
            <a:spLocks/>
          </p:cNvSpPr>
          <p:nvPr/>
        </p:nvSpPr>
        <p:spPr>
          <a:xfrm>
            <a:off x="572830" y="1679822"/>
            <a:ext cx="9483035" cy="3115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000" kern="0" dirty="0">
                <a:latin typeface="+mn-lt"/>
              </a:rPr>
              <a:t>Евангельская программа, с одной стороны, венчает служение Школы Библии за предыдущий период, а с другой — способствует набору новых учеников.</a:t>
            </a:r>
          </a:p>
        </p:txBody>
      </p:sp>
    </p:spTree>
    <p:extLst>
      <p:ext uri="{BB962C8B-B14F-4D97-AF65-F5344CB8AC3E}">
        <p14:creationId xmlns:p14="http://schemas.microsoft.com/office/powerpoint/2010/main" val="408066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65F646-A791-BA3D-49FD-A3F18D5F1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B0202BC-4769-A737-E902-CAA0DD3E655F}"/>
              </a:ext>
            </a:extLst>
          </p:cNvPr>
          <p:cNvSpPr txBox="1">
            <a:spLocks/>
          </p:cNvSpPr>
          <p:nvPr/>
        </p:nvSpPr>
        <p:spPr>
          <a:xfrm>
            <a:off x="1369969" y="159669"/>
            <a:ext cx="8749691" cy="89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kern="0" dirty="0">
                <a:latin typeface="Calibri"/>
              </a:rPr>
              <a:t>Школа Библии и Евангельские программы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CBA2174-D03B-8977-9540-C7B80369C21D}"/>
              </a:ext>
            </a:extLst>
          </p:cNvPr>
          <p:cNvSpPr txBox="1">
            <a:spLocks/>
          </p:cNvSpPr>
          <p:nvPr/>
        </p:nvSpPr>
        <p:spPr>
          <a:xfrm>
            <a:off x="562539" y="1635295"/>
            <a:ext cx="9406210" cy="482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3600" b="1" kern="0">
                <a:latin typeface="+mn-lt"/>
              </a:rPr>
              <a:t>Служение Школы Библии </a:t>
            </a:r>
            <a:r>
              <a:rPr lang="ru-RU" sz="3600" kern="0">
                <a:latin typeface="+mn-lt"/>
              </a:rPr>
              <a:t>– важнейшее звено для приглашения и подготовки людей к Евангельской программе.</a:t>
            </a:r>
          </a:p>
          <a:p>
            <a:pPr algn="ctr"/>
            <a:endParaRPr lang="ru-RU" sz="1400" kern="0">
              <a:latin typeface="+mn-lt"/>
            </a:endParaRPr>
          </a:p>
          <a:p>
            <a:pPr algn="ctr"/>
            <a:r>
              <a:rPr lang="ru-RU" sz="3600" b="1" kern="0">
                <a:latin typeface="+mn-lt"/>
              </a:rPr>
              <a:t>Евангельские программы</a:t>
            </a:r>
            <a:r>
              <a:rPr lang="ru-RU" sz="3600" kern="0">
                <a:latin typeface="+mn-lt"/>
              </a:rPr>
              <a:t> необходимое служение для побуждения людей принять решение заключить завет с Богом, а также для привлечения новых учеников в Школу Библии.</a:t>
            </a:r>
            <a:endParaRPr lang="ru-RU" sz="36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1114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65F646-A791-BA3D-49FD-A3F18D5F1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B0202BC-4769-A737-E902-CAA0DD3E655F}"/>
              </a:ext>
            </a:extLst>
          </p:cNvPr>
          <p:cNvSpPr txBox="1">
            <a:spLocks/>
          </p:cNvSpPr>
          <p:nvPr/>
        </p:nvSpPr>
        <p:spPr>
          <a:xfrm>
            <a:off x="1369969" y="159669"/>
            <a:ext cx="8749691" cy="89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kern="0" dirty="0">
                <a:latin typeface="Calibri"/>
              </a:rPr>
              <a:t>Школа Библии и Евангельские программы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4BA55C-551E-70EF-CAC2-44A1D58C0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14911"/>
          <a:stretch/>
        </p:blipFill>
        <p:spPr>
          <a:xfrm>
            <a:off x="2156774" y="2156667"/>
            <a:ext cx="6030293" cy="467845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54FB6A5A-9A96-1EC1-1BD9-5303D7CFC1BD}"/>
              </a:ext>
            </a:extLst>
          </p:cNvPr>
          <p:cNvSpPr/>
          <p:nvPr/>
        </p:nvSpPr>
        <p:spPr>
          <a:xfrm>
            <a:off x="5381523" y="5215754"/>
            <a:ext cx="1461651" cy="1420091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210D47-561D-57B5-6407-710EF870D128}"/>
              </a:ext>
            </a:extLst>
          </p:cNvPr>
          <p:cNvSpPr txBox="1"/>
          <p:nvPr/>
        </p:nvSpPr>
        <p:spPr>
          <a:xfrm>
            <a:off x="7279712" y="5639063"/>
            <a:ext cx="296843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Школа Библии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4D9BE-AA2D-48E8-6559-A7C5F4C5A088}"/>
              </a:ext>
            </a:extLst>
          </p:cNvPr>
          <p:cNvSpPr txBox="1"/>
          <p:nvPr/>
        </p:nvSpPr>
        <p:spPr>
          <a:xfrm>
            <a:off x="357809" y="5347327"/>
            <a:ext cx="2685021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Евангельская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программа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3FD8A95-7748-2CC5-C32C-2892494166EE}"/>
              </a:ext>
            </a:extLst>
          </p:cNvPr>
          <p:cNvSpPr/>
          <p:nvPr/>
        </p:nvSpPr>
        <p:spPr>
          <a:xfrm>
            <a:off x="3505692" y="5222680"/>
            <a:ext cx="1461651" cy="1420091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ECA32F6-D987-2174-8FC0-55AE217ABB32}"/>
              </a:ext>
            </a:extLst>
          </p:cNvPr>
          <p:cNvSpPr txBox="1">
            <a:spLocks/>
          </p:cNvSpPr>
          <p:nvPr/>
        </p:nvSpPr>
        <p:spPr>
          <a:xfrm>
            <a:off x="595744" y="1204555"/>
            <a:ext cx="9742574" cy="107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kern="0" dirty="0"/>
              <a:t>Эффективные инструменты миссионерской работы в общине, которые следует сочетать!!!</a:t>
            </a:r>
          </a:p>
        </p:txBody>
      </p:sp>
    </p:spTree>
    <p:extLst>
      <p:ext uri="{BB962C8B-B14F-4D97-AF65-F5344CB8AC3E}">
        <p14:creationId xmlns:p14="http://schemas.microsoft.com/office/powerpoint/2010/main" val="2125376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65F646-A791-BA3D-49FD-A3F18D5F1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B0202BC-4769-A737-E902-CAA0DD3E655F}"/>
              </a:ext>
            </a:extLst>
          </p:cNvPr>
          <p:cNvSpPr txBox="1">
            <a:spLocks/>
          </p:cNvSpPr>
          <p:nvPr/>
        </p:nvSpPr>
        <p:spPr>
          <a:xfrm>
            <a:off x="1369969" y="159669"/>
            <a:ext cx="8749691" cy="89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kern="0" dirty="0">
                <a:latin typeface="Calibri"/>
              </a:rPr>
              <a:t>Школа Библии и Евангельские программы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CBA2174-D03B-8977-9540-C7B80369C21D}"/>
              </a:ext>
            </a:extLst>
          </p:cNvPr>
          <p:cNvSpPr txBox="1">
            <a:spLocks/>
          </p:cNvSpPr>
          <p:nvPr/>
        </p:nvSpPr>
        <p:spPr>
          <a:xfrm>
            <a:off x="562539" y="1635295"/>
            <a:ext cx="9406210" cy="356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lnSpc>
                <a:spcPct val="100000"/>
              </a:lnSpc>
            </a:pPr>
            <a:r>
              <a:rPr lang="ru-RU" sz="3600" b="1" kern="0" dirty="0">
                <a:latin typeface="Calibri"/>
              </a:rPr>
              <a:t>Школа Библии и Евангельские программы</a:t>
            </a:r>
            <a:r>
              <a:rPr lang="ru-RU" sz="3600" kern="0" dirty="0">
                <a:latin typeface="Calibri"/>
              </a:rPr>
              <a:t> должны рассматриваться как два </a:t>
            </a:r>
            <a:r>
              <a:rPr lang="ru-RU" sz="3600" b="1" kern="0" dirty="0">
                <a:latin typeface="Calibri"/>
              </a:rPr>
              <a:t>обязательных и взаимосвязанных </a:t>
            </a:r>
            <a:r>
              <a:rPr lang="ru-RU" sz="3600" kern="0" dirty="0">
                <a:latin typeface="Calibri"/>
              </a:rPr>
              <a:t>инструмента миссионерской           деятельности общины!</a:t>
            </a:r>
          </a:p>
        </p:txBody>
      </p:sp>
    </p:spTree>
    <p:extLst>
      <p:ext uri="{BB962C8B-B14F-4D97-AF65-F5344CB8AC3E}">
        <p14:creationId xmlns:p14="http://schemas.microsoft.com/office/powerpoint/2010/main" val="2823132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926" y="1660975"/>
            <a:ext cx="9192734" cy="44469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+mn-lt"/>
                <a:ea typeface="Palatino" pitchFamily="2" charset="0"/>
              </a:rPr>
              <a:t>Школа Библии — это евангельское служение в общине, цель которого —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Искать новых людей </a:t>
            </a:r>
            <a:r>
              <a:rPr lang="ru-RU" sz="3600" dirty="0">
                <a:latin typeface="+mn-lt"/>
                <a:ea typeface="Palatino" pitchFamily="2" charset="0"/>
              </a:rPr>
              <a:t>(учеников),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Знакомить их с библейской истиной,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Приводить их ко Христу </a:t>
            </a:r>
            <a:r>
              <a:rPr lang="ru-RU" sz="3600" dirty="0">
                <a:latin typeface="+mn-lt"/>
                <a:ea typeface="Palatino" pitchFamily="2" charset="0"/>
              </a:rPr>
              <a:t>посредством изучения библейских уроков.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ru-RU" sz="3600" dirty="0">
              <a:latin typeface="+mn-lt"/>
              <a:ea typeface="Palatino" pitchFamily="2" charset="0"/>
            </a:endParaRPr>
          </a:p>
          <a:p>
            <a:pPr>
              <a:lnSpc>
                <a:spcPct val="100000"/>
              </a:lnSpc>
            </a:pPr>
            <a:endParaRPr lang="ru-RU" sz="3600" dirty="0">
              <a:latin typeface="+mn-lt"/>
              <a:ea typeface="Palatino" pitchFamily="2" charset="0"/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ru-RU" sz="3600" dirty="0">
              <a:latin typeface="+mn-lt"/>
              <a:ea typeface="Palatino" pitchFamily="2" charset="0"/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en-US" sz="3600" dirty="0">
              <a:latin typeface="+mn-lt"/>
              <a:ea typeface="Palatino" pitchFamily="2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936E330-40DC-94F7-AB6C-80DBDB8DF9C7}"/>
              </a:ext>
            </a:extLst>
          </p:cNvPr>
          <p:cNvSpPr txBox="1">
            <a:spLocks/>
          </p:cNvSpPr>
          <p:nvPr/>
        </p:nvSpPr>
        <p:spPr>
          <a:xfrm>
            <a:off x="1520539" y="104248"/>
            <a:ext cx="7858991" cy="941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Цели служения Школы Библии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84537"/>
            <a:ext cx="968992" cy="9689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660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922579"/>
            <a:ext cx="9722095" cy="223193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>
                <a:latin typeface="+mn-lt"/>
              </a:rPr>
              <a:t>Евангельское служение — это не событие, а постоянный процесс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CAA5E6-33AE-B965-1FEB-C612FE3A0A12}"/>
              </a:ext>
            </a:extLst>
          </p:cNvPr>
          <p:cNvSpPr txBox="1">
            <a:spLocks/>
          </p:cNvSpPr>
          <p:nvPr/>
        </p:nvSpPr>
        <p:spPr>
          <a:xfrm>
            <a:off x="1565561" y="83130"/>
            <a:ext cx="8354294" cy="96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0" kern="0" dirty="0">
                <a:latin typeface="Calibri"/>
              </a:rPr>
              <a:t>Евангельское служение общины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A576F21-01D2-9A28-ABAA-58F19532960F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41162-48DF-6E32-9980-F3D7E449A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899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691A5F3-5ACA-5F0B-1E69-3A775C6EC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14911"/>
          <a:stretch/>
        </p:blipFill>
        <p:spPr>
          <a:xfrm>
            <a:off x="1688944" y="1215415"/>
            <a:ext cx="7270929" cy="564097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D6B45AE4-3F15-8D4E-E724-E6BE72AF5F5E}"/>
              </a:ext>
            </a:extLst>
          </p:cNvPr>
          <p:cNvSpPr/>
          <p:nvPr/>
        </p:nvSpPr>
        <p:spPr>
          <a:xfrm>
            <a:off x="5631878" y="4946074"/>
            <a:ext cx="1690255" cy="1676400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83161-BEEC-3AFB-5284-670D8BAC63C3}"/>
              </a:ext>
            </a:extLst>
          </p:cNvPr>
          <p:cNvSpPr txBox="1"/>
          <p:nvPr/>
        </p:nvSpPr>
        <p:spPr>
          <a:xfrm>
            <a:off x="7465513" y="5347327"/>
            <a:ext cx="296843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Школа Библии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12640-F20B-E472-EBB7-0DE8E6C531C8}"/>
              </a:ext>
            </a:extLst>
          </p:cNvPr>
          <p:cNvSpPr txBox="1"/>
          <p:nvPr/>
        </p:nvSpPr>
        <p:spPr>
          <a:xfrm>
            <a:off x="357809" y="5347327"/>
            <a:ext cx="2685021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Евангельская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программа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3FB35C7-8713-55C9-6BB0-9CAEA238805E}"/>
              </a:ext>
            </a:extLst>
          </p:cNvPr>
          <p:cNvSpPr txBox="1">
            <a:spLocks/>
          </p:cNvSpPr>
          <p:nvPr/>
        </p:nvSpPr>
        <p:spPr>
          <a:xfrm>
            <a:off x="1205345" y="130257"/>
            <a:ext cx="8473709" cy="1037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b="0" kern="0" dirty="0">
                <a:latin typeface="Calibri"/>
              </a:rPr>
              <a:t>Годовой евангельский цикл </a:t>
            </a:r>
          </a:p>
          <a:p>
            <a:pPr lvl="0" algn="ctr">
              <a:defRPr/>
            </a:pPr>
            <a:r>
              <a:rPr lang="ru-RU" sz="3600" b="0" kern="0" dirty="0">
                <a:latin typeface="Calibri"/>
              </a:rPr>
              <a:t>служения общины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FB2BED2-68EC-B60F-9518-4595F936DFD9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1E9D71-3A0B-41C1-FCC7-78585C672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878D61B9-827D-2CEF-C114-525E593D6702}"/>
              </a:ext>
            </a:extLst>
          </p:cNvPr>
          <p:cNvSpPr/>
          <p:nvPr/>
        </p:nvSpPr>
        <p:spPr>
          <a:xfrm>
            <a:off x="3332024" y="4953000"/>
            <a:ext cx="1690255" cy="1676400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7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8A409B-3B49-111A-A008-8BD89AA39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14911"/>
          <a:stretch/>
        </p:blipFill>
        <p:spPr>
          <a:xfrm>
            <a:off x="2156774" y="2156667"/>
            <a:ext cx="6030293" cy="467845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D6B45AE4-3F15-8D4E-E724-E6BE72AF5F5E}"/>
              </a:ext>
            </a:extLst>
          </p:cNvPr>
          <p:cNvSpPr/>
          <p:nvPr/>
        </p:nvSpPr>
        <p:spPr>
          <a:xfrm>
            <a:off x="5381523" y="5215754"/>
            <a:ext cx="1461651" cy="1420091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83161-BEEC-3AFB-5284-670D8BAC63C3}"/>
              </a:ext>
            </a:extLst>
          </p:cNvPr>
          <p:cNvSpPr txBox="1"/>
          <p:nvPr/>
        </p:nvSpPr>
        <p:spPr>
          <a:xfrm>
            <a:off x="7279712" y="5639063"/>
            <a:ext cx="296843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Школа Библии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12640-F20B-E472-EBB7-0DE8E6C531C8}"/>
              </a:ext>
            </a:extLst>
          </p:cNvPr>
          <p:cNvSpPr txBox="1"/>
          <p:nvPr/>
        </p:nvSpPr>
        <p:spPr>
          <a:xfrm>
            <a:off x="357809" y="5347327"/>
            <a:ext cx="2685021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Евангельская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программа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FB2BED2-68EC-B60F-9518-4595F936DFD9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1E9D71-3A0B-41C1-FCC7-78585C672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878D61B9-827D-2CEF-C114-525E593D6702}"/>
              </a:ext>
            </a:extLst>
          </p:cNvPr>
          <p:cNvSpPr/>
          <p:nvPr/>
        </p:nvSpPr>
        <p:spPr>
          <a:xfrm>
            <a:off x="3505692" y="5222680"/>
            <a:ext cx="1461651" cy="1420091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5ED8810-8974-306F-8C1E-B23889B09345}"/>
              </a:ext>
            </a:extLst>
          </p:cNvPr>
          <p:cNvSpPr txBox="1">
            <a:spLocks/>
          </p:cNvSpPr>
          <p:nvPr/>
        </p:nvSpPr>
        <p:spPr>
          <a:xfrm>
            <a:off x="1369969" y="159669"/>
            <a:ext cx="8749691" cy="89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kern="0" dirty="0">
                <a:latin typeface="Calibri"/>
              </a:rPr>
              <a:t>Школа Библии и Евангельские программы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7D8CD70-993D-2D67-64A3-70A1AE63B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44" y="1204555"/>
            <a:ext cx="9742574" cy="107721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dirty="0"/>
              <a:t>Эффективные инструменты миссионерской работы в общине, которые следует сочетать</a:t>
            </a:r>
          </a:p>
        </p:txBody>
      </p:sp>
    </p:spTree>
    <p:extLst>
      <p:ext uri="{BB962C8B-B14F-4D97-AF65-F5344CB8AC3E}">
        <p14:creationId xmlns:p14="http://schemas.microsoft.com/office/powerpoint/2010/main" val="287691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CAA5E6-33AE-B965-1FEB-C612FE3A0A12}"/>
              </a:ext>
            </a:extLst>
          </p:cNvPr>
          <p:cNvSpPr txBox="1">
            <a:spLocks/>
          </p:cNvSpPr>
          <p:nvPr/>
        </p:nvSpPr>
        <p:spPr>
          <a:xfrm>
            <a:off x="1565561" y="83130"/>
            <a:ext cx="8354294" cy="96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0" kern="0" dirty="0">
                <a:latin typeface="Calibri"/>
              </a:rPr>
              <a:t>Евангельское служение общины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A576F21-01D2-9A28-ABAA-58F19532960F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41162-48DF-6E32-9980-F3D7E449A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2E28321C-86E5-A5C9-C838-04EF6B73756F}"/>
              </a:ext>
            </a:extLst>
          </p:cNvPr>
          <p:cNvSpPr txBox="1">
            <a:spLocks/>
          </p:cNvSpPr>
          <p:nvPr/>
        </p:nvSpPr>
        <p:spPr>
          <a:xfrm>
            <a:off x="935665" y="1615926"/>
            <a:ext cx="8984189" cy="423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000" b="1" kern="0" dirty="0">
                <a:latin typeface="+mn-lt"/>
              </a:rPr>
              <a:t>Вывод:</a:t>
            </a:r>
            <a:r>
              <a:rPr lang="ru-RU" sz="3600" kern="0" dirty="0">
                <a:latin typeface="+mn-lt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3600" kern="0" dirty="0">
                <a:latin typeface="+mn-lt"/>
              </a:rPr>
              <a:t>В каждой общине должно быть </a:t>
            </a:r>
          </a:p>
          <a:p>
            <a:pPr algn="ctr">
              <a:lnSpc>
                <a:spcPct val="100000"/>
              </a:lnSpc>
            </a:pPr>
            <a:r>
              <a:rPr lang="ru-RU" sz="4000" b="1" kern="0" dirty="0">
                <a:latin typeface="+mn-lt"/>
              </a:rPr>
              <a:t>постоянное служение </a:t>
            </a:r>
          </a:p>
          <a:p>
            <a:pPr algn="ctr">
              <a:lnSpc>
                <a:spcPct val="100000"/>
              </a:lnSpc>
            </a:pPr>
            <a:r>
              <a:rPr lang="ru-RU" sz="3600" kern="0" dirty="0">
                <a:latin typeface="+mn-lt"/>
              </a:rPr>
              <a:t>преподавания библейских уроков, и  должны </a:t>
            </a:r>
            <a:r>
              <a:rPr lang="ru-RU" sz="3600" b="1" kern="0" dirty="0">
                <a:latin typeface="+mn-lt"/>
              </a:rPr>
              <a:t>регулярно</a:t>
            </a:r>
            <a:r>
              <a:rPr lang="ru-RU" sz="3600" kern="0" dirty="0">
                <a:latin typeface="+mn-lt"/>
              </a:rPr>
              <a:t> проводиться евангельские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40941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B40596-4025-72F5-9204-0A0C59A8F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80A8149-95AB-FD43-5B7F-A3242E6EB727}"/>
              </a:ext>
            </a:extLst>
          </p:cNvPr>
          <p:cNvSpPr txBox="1">
            <a:spLocks/>
          </p:cNvSpPr>
          <p:nvPr/>
        </p:nvSpPr>
        <p:spPr>
          <a:xfrm>
            <a:off x="1369969" y="159669"/>
            <a:ext cx="8749691" cy="89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kern="0" dirty="0">
                <a:latin typeface="Calibri"/>
              </a:rPr>
              <a:t>Школа Библии и Евангельские программы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4E30892-30B1-E3A8-39F9-4F7EF857FE52}"/>
              </a:ext>
            </a:extLst>
          </p:cNvPr>
          <p:cNvSpPr txBox="1">
            <a:spLocks/>
          </p:cNvSpPr>
          <p:nvPr/>
        </p:nvSpPr>
        <p:spPr>
          <a:xfrm>
            <a:off x="536115" y="1883433"/>
            <a:ext cx="9453017" cy="248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000" kern="0" dirty="0">
                <a:latin typeface="+mn-lt"/>
              </a:rPr>
              <a:t>Главная задача при подготовке и проведении Евангельской программы – </a:t>
            </a:r>
          </a:p>
          <a:p>
            <a:pPr>
              <a:lnSpc>
                <a:spcPct val="100000"/>
              </a:lnSpc>
            </a:pPr>
            <a:r>
              <a:rPr lang="ru-RU" sz="4000" b="1" kern="0" dirty="0">
                <a:latin typeface="+mn-lt"/>
              </a:rPr>
              <a:t>СОБРАТЬ АУДИТОРИЮ </a:t>
            </a:r>
          </a:p>
        </p:txBody>
      </p:sp>
    </p:spTree>
    <p:extLst>
      <p:ext uri="{BB962C8B-B14F-4D97-AF65-F5344CB8AC3E}">
        <p14:creationId xmlns:p14="http://schemas.microsoft.com/office/powerpoint/2010/main" val="364751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B40596-4025-72F5-9204-0A0C59A8F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129909"/>
            <a:ext cx="923620" cy="923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80A8149-95AB-FD43-5B7F-A3242E6EB727}"/>
              </a:ext>
            </a:extLst>
          </p:cNvPr>
          <p:cNvSpPr txBox="1">
            <a:spLocks/>
          </p:cNvSpPr>
          <p:nvPr/>
        </p:nvSpPr>
        <p:spPr>
          <a:xfrm>
            <a:off x="1369969" y="159669"/>
            <a:ext cx="8749691" cy="89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kern="0" dirty="0">
                <a:latin typeface="Calibri"/>
              </a:rPr>
              <a:t>Школа Библии и Евангельские программы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10BD265F-24F8-4CD4-F3B6-3B9C5AE8FADE}"/>
              </a:ext>
            </a:extLst>
          </p:cNvPr>
          <p:cNvSpPr txBox="1">
            <a:spLocks/>
          </p:cNvSpPr>
          <p:nvPr/>
        </p:nvSpPr>
        <p:spPr>
          <a:xfrm>
            <a:off x="593294" y="1757184"/>
            <a:ext cx="9330635" cy="3240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800" kern="0" dirty="0">
                <a:latin typeface="+mn-lt"/>
              </a:rPr>
              <a:t>Наилучшая возможность собрать подготовленную аудиторию для проведения Евангельской программы – </a:t>
            </a:r>
          </a:p>
          <a:p>
            <a:pPr>
              <a:lnSpc>
                <a:spcPct val="100000"/>
              </a:lnSpc>
            </a:pPr>
            <a:r>
              <a:rPr lang="ru-RU" sz="3800" b="1" kern="0" dirty="0">
                <a:latin typeface="+mn-lt"/>
              </a:rPr>
              <a:t>пригласить учеников Школы Библии! </a:t>
            </a:r>
          </a:p>
        </p:txBody>
      </p:sp>
    </p:spTree>
    <p:extLst>
      <p:ext uri="{BB962C8B-B14F-4D97-AF65-F5344CB8AC3E}">
        <p14:creationId xmlns:p14="http://schemas.microsoft.com/office/powerpoint/2010/main" val="3262991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28F576-3FB7-6CC8-8B8D-BDE35E0CE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6753CD-DCF2-FB15-E98F-D67782B6B4FA}"/>
              </a:ext>
            </a:extLst>
          </p:cNvPr>
          <p:cNvSpPr txBox="1">
            <a:spLocks/>
          </p:cNvSpPr>
          <p:nvPr/>
        </p:nvSpPr>
        <p:spPr>
          <a:xfrm>
            <a:off x="1331844" y="44271"/>
            <a:ext cx="852939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3600" b="0" kern="0" dirty="0">
                <a:latin typeface="+mn-lt"/>
              </a:rPr>
              <a:t>Служение Школы Библии </a:t>
            </a:r>
          </a:p>
          <a:p>
            <a:pPr algn="ctr"/>
            <a:r>
              <a:rPr lang="ru-RU" sz="3600" b="0" kern="0" dirty="0">
                <a:latin typeface="+mn-lt"/>
              </a:rPr>
              <a:t>при подготовке Евангельской программы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21944BA-B560-562A-3620-EF258050AE36}"/>
              </a:ext>
            </a:extLst>
          </p:cNvPr>
          <p:cNvSpPr txBox="1">
            <a:spLocks/>
          </p:cNvSpPr>
          <p:nvPr/>
        </p:nvSpPr>
        <p:spPr>
          <a:xfrm>
            <a:off x="456598" y="1505704"/>
            <a:ext cx="9742574" cy="463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3600" kern="0" dirty="0">
                <a:latin typeface="+mn-lt"/>
              </a:rPr>
              <a:t>Что дает служение Школы Библии для подготовки Евангельской программы?</a:t>
            </a:r>
          </a:p>
          <a:p>
            <a:pPr marL="1289957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kern="0" dirty="0">
                <a:latin typeface="Calibri"/>
              </a:rPr>
              <a:t>Члены церкви активно вовлекаются в подготовку Евангельской программы;</a:t>
            </a:r>
          </a:p>
          <a:p>
            <a:pPr marL="1289957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kern="0" dirty="0">
                <a:latin typeface="Calibri"/>
              </a:rPr>
              <a:t>Новые люди приобщаются к исследованию Библии и посещению церкви;</a:t>
            </a:r>
          </a:p>
        </p:txBody>
      </p:sp>
    </p:spTree>
    <p:extLst>
      <p:ext uri="{BB962C8B-B14F-4D97-AF65-F5344CB8AC3E}">
        <p14:creationId xmlns:p14="http://schemas.microsoft.com/office/powerpoint/2010/main" val="2818850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1_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489</Words>
  <Application>Microsoft Macintosh PowerPoint</Application>
  <PresentationFormat>Широкоэкранный</PresentationFormat>
  <Paragraphs>77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Helvetica</vt:lpstr>
      <vt:lpstr>Брендбук</vt:lpstr>
      <vt:lpstr>1_Тема Office</vt:lpstr>
      <vt:lpstr>1_Брендбук</vt:lpstr>
      <vt:lpstr>Школа Библии  и Евангельские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Microsoft Office User</cp:lastModifiedBy>
  <cp:revision>22</cp:revision>
  <dcterms:created xsi:type="dcterms:W3CDTF">2022-04-26T13:08:03Z</dcterms:created>
  <dcterms:modified xsi:type="dcterms:W3CDTF">2022-09-04T14:52:37Z</dcterms:modified>
</cp:coreProperties>
</file>