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8"/>
  </p:notesMasterIdLst>
  <p:sldIdLst>
    <p:sldId id="477" r:id="rId3"/>
    <p:sldId id="459" r:id="rId4"/>
    <p:sldId id="460" r:id="rId5"/>
    <p:sldId id="467" r:id="rId6"/>
    <p:sldId id="468" r:id="rId7"/>
    <p:sldId id="469" r:id="rId8"/>
    <p:sldId id="461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0" autoAdjust="0"/>
    <p:restoredTop sz="87563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3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7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8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9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33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2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5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99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07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0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rbel" panose="020B0503020204020204" pitchFamily="34" charset="0"/>
              </a:rPr>
              <a:t>Иисус Христос часто цитировал Писание как высший авторитет –</a:t>
            </a:r>
          </a:p>
          <a:p>
            <a:r>
              <a:rPr lang="ru-RU" sz="2800" i="1" dirty="0">
                <a:latin typeface="Corbel" panose="020B0503020204020204" pitchFamily="34" charset="0"/>
              </a:rPr>
              <a:t>«Иисус сказал ему в ответ: написано, что не хлебом одним будет жить человек, но всяким словом Божиим... Иисус сказал ему в ответ: отойди от Меня, сатана; написано: Господу Богу твоему поклоняйся, и Ему одному служи».</a:t>
            </a:r>
            <a:r>
              <a:rPr lang="ru-RU" sz="2400" dirty="0">
                <a:latin typeface="Corbel" panose="020B0503020204020204" pitchFamily="34" charset="0"/>
              </a:rPr>
              <a:t> </a:t>
            </a:r>
            <a:br>
              <a:rPr lang="ru-RU" sz="2400" dirty="0">
                <a:latin typeface="Corbel" panose="020B0503020204020204" pitchFamily="34" charset="0"/>
              </a:rPr>
            </a:br>
            <a:r>
              <a:rPr lang="ru-RU" sz="2400" b="1" dirty="0" err="1">
                <a:latin typeface="Corbel" panose="020B0503020204020204" pitchFamily="34" charset="0"/>
              </a:rPr>
              <a:t>Лк</a:t>
            </a:r>
            <a:r>
              <a:rPr lang="ru-RU" sz="2400" b="1" dirty="0">
                <a:latin typeface="Corbel" panose="020B0503020204020204" pitchFamily="34" charset="0"/>
              </a:rPr>
              <a:t>. 4:4,8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«Все Писание </a:t>
            </a:r>
            <a:r>
              <a:rPr lang="ru-RU" sz="4800" kern="0" dirty="0" err="1">
                <a:latin typeface="Corbel" panose="020B0503020204020204" pitchFamily="34" charset="0"/>
              </a:rPr>
              <a:t>богодухновенно</a:t>
            </a:r>
            <a:r>
              <a:rPr lang="ru-RU" sz="4800" kern="0" dirty="0">
                <a:latin typeface="Corbel" panose="020B0503020204020204" pitchFamily="34" charset="0"/>
              </a:rPr>
              <a:t>…» </a:t>
            </a:r>
            <a:r>
              <a:rPr lang="ru-RU" sz="3500" b="0" kern="0" dirty="0">
                <a:latin typeface="Corbel" panose="020B0503020204020204" pitchFamily="34" charset="0"/>
              </a:rPr>
              <a:t>2 Тим.3:16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437728" y="3038342"/>
            <a:ext cx="9893942" cy="2122235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798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rbel" panose="020B0503020204020204" pitchFamily="34" charset="0"/>
              </a:rPr>
              <a:t>Иисус Христос часто цитировал Писание как высший авторитет –</a:t>
            </a:r>
          </a:p>
          <a:p>
            <a:r>
              <a:rPr lang="ru-RU" sz="2800" i="1" dirty="0">
                <a:latin typeface="Corbel" panose="020B0503020204020204" pitchFamily="34" charset="0"/>
              </a:rPr>
              <a:t>«Иисус сказал им в ответ: заблуждаетесь, не зная Писаний, ни силы Божией...».</a:t>
            </a:r>
            <a:r>
              <a:rPr lang="ru-RU" sz="2800" dirty="0">
                <a:latin typeface="Corbel" panose="020B0503020204020204" pitchFamily="34" charset="0"/>
              </a:rPr>
              <a:t> </a:t>
            </a:r>
            <a:r>
              <a:rPr lang="ru-RU" sz="2400" b="1" dirty="0">
                <a:latin typeface="Corbel" panose="020B0503020204020204" pitchFamily="34" charset="0"/>
              </a:rPr>
              <a:t>Мф. 22:29</a:t>
            </a:r>
          </a:p>
          <a:p>
            <a:endParaRPr lang="ru-RU" sz="2800" dirty="0">
              <a:latin typeface="Corbel" panose="020B0503020204020204" pitchFamily="34" charset="0"/>
            </a:endParaRPr>
          </a:p>
          <a:p>
            <a:r>
              <a:rPr lang="ru-RU" sz="2800" i="1" dirty="0">
                <a:latin typeface="Corbel" panose="020B0503020204020204" pitchFamily="34" charset="0"/>
              </a:rPr>
              <a:t>«И, начав от Моисея, из всех пророков изъяснял им сказанное о Нем во всем Писании». </a:t>
            </a:r>
            <a:r>
              <a:rPr lang="ru-RU" sz="2400" b="1" dirty="0" err="1">
                <a:latin typeface="Corbel" panose="020B0503020204020204" pitchFamily="34" charset="0"/>
              </a:rPr>
              <a:t>Лк</a:t>
            </a:r>
            <a:r>
              <a:rPr lang="ru-RU" sz="2400" b="1" dirty="0">
                <a:latin typeface="Corbel" panose="020B0503020204020204" pitchFamily="34" charset="0"/>
              </a:rPr>
              <a:t>. 24:27</a:t>
            </a:r>
            <a:endParaRPr lang="ru-RU" sz="2400" b="1" i="1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«Все Писание </a:t>
            </a:r>
            <a:r>
              <a:rPr lang="ru-RU" sz="4800" kern="0" dirty="0" err="1">
                <a:latin typeface="Corbel" panose="020B0503020204020204" pitchFamily="34" charset="0"/>
              </a:rPr>
              <a:t>богодухновенно</a:t>
            </a:r>
            <a:r>
              <a:rPr lang="ru-RU" sz="4800" kern="0" dirty="0">
                <a:latin typeface="Corbel" panose="020B0503020204020204" pitchFamily="34" charset="0"/>
              </a:rPr>
              <a:t>…» </a:t>
            </a:r>
            <a:r>
              <a:rPr lang="ru-RU" sz="3500" b="0" kern="0" dirty="0">
                <a:latin typeface="Corbel" panose="020B0503020204020204" pitchFamily="34" charset="0"/>
              </a:rPr>
              <a:t>2 Тим.3:16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397565" y="3062649"/>
            <a:ext cx="9644868" cy="1060118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435665" y="4422427"/>
            <a:ext cx="9606768" cy="1042952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792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r>
              <a:rPr lang="ru-RU" sz="3400" dirty="0">
                <a:latin typeface="Corbel" panose="020B0503020204020204" pitchFamily="34" charset="0"/>
              </a:rPr>
              <a:t>Библия отвечает на насущные вопросы каждого человека.</a:t>
            </a:r>
          </a:p>
          <a:p>
            <a:r>
              <a:rPr lang="ru-RU" sz="3400" dirty="0">
                <a:latin typeface="Corbel" panose="020B0503020204020204" pitchFamily="34" charset="0"/>
              </a:rPr>
              <a:t>Библия помогает тебе создать, укрепить и сохранить семью.</a:t>
            </a:r>
          </a:p>
          <a:p>
            <a:r>
              <a:rPr lang="ru-RU" sz="3400" dirty="0">
                <a:latin typeface="Corbel" panose="020B0503020204020204" pitchFamily="34" charset="0"/>
              </a:rPr>
              <a:t>Библия помогает тебе выстроить правильную финансовую систему в твоей жизни.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1028700" lvl="0" indent="-1028700" algn="ctr">
              <a:buAutoNum type="romanUcPeriod" startAt="3"/>
              <a:defRPr/>
            </a:pPr>
            <a:r>
              <a:rPr lang="ru-RU" sz="4800" kern="0" dirty="0">
                <a:latin typeface="Corbel" panose="020B0503020204020204" pitchFamily="34" charset="0"/>
              </a:rPr>
              <a:t>«Все Писание … полезно» </a:t>
            </a:r>
          </a:p>
          <a:p>
            <a:pPr lvl="0" algn="ctr">
              <a:defRPr/>
            </a:pPr>
            <a:r>
              <a:rPr lang="ru-RU" sz="3600" b="0" kern="0" dirty="0">
                <a:latin typeface="Corbel" panose="020B0503020204020204" pitchFamily="34" charset="0"/>
              </a:rPr>
              <a:t>2 Тим. 3:16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7059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r>
              <a:rPr lang="ru-RU" sz="3400" dirty="0">
                <a:latin typeface="Corbel" panose="020B0503020204020204" pitchFamily="34" charset="0"/>
              </a:rPr>
              <a:t>Библия помогает тебе укрепить здоровье.</a:t>
            </a:r>
          </a:p>
          <a:p>
            <a:r>
              <a:rPr lang="ru-RU" sz="3400" dirty="0">
                <a:latin typeface="Corbel" panose="020B0503020204020204" pitchFamily="34" charset="0"/>
              </a:rPr>
              <a:t>Библия помогает тебе в борьбе с искушениями и депрессией.</a:t>
            </a:r>
          </a:p>
          <a:p>
            <a:r>
              <a:rPr lang="ru-RU" sz="3400" dirty="0">
                <a:latin typeface="Corbel" panose="020B0503020204020204" pitchFamily="34" charset="0"/>
              </a:rPr>
              <a:t>Тебе нужна Библия!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1028700" lvl="0" indent="-1028700" algn="ctr">
              <a:buAutoNum type="romanUcPeriod" startAt="3"/>
              <a:defRPr/>
            </a:pPr>
            <a:r>
              <a:rPr lang="ru-RU" sz="4800" kern="0" dirty="0">
                <a:latin typeface="Corbel" panose="020B0503020204020204" pitchFamily="34" charset="0"/>
              </a:rPr>
              <a:t>«Все Писание … полезно» </a:t>
            </a:r>
          </a:p>
          <a:p>
            <a:pPr lvl="0" algn="ctr">
              <a:defRPr/>
            </a:pPr>
            <a:r>
              <a:rPr lang="ru-RU" sz="3600" b="0" kern="0" dirty="0">
                <a:latin typeface="Corbel" panose="020B0503020204020204" pitchFamily="34" charset="0"/>
              </a:rPr>
              <a:t>2 Тим. 3:16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321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latin typeface="Corbel" panose="020B0503020204020204" pitchFamily="34" charset="0"/>
              </a:rPr>
              <a:t>Каждый день. По плану.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latin typeface="Corbel" panose="020B0503020204020204" pitchFamily="34" charset="0"/>
              </a:rPr>
              <a:t>С молитвой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latin typeface="Corbel" panose="020B0503020204020204" pitchFamily="34" charset="0"/>
              </a:rPr>
              <a:t>Запоминая на память тексты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latin typeface="Corbel" panose="020B0503020204020204" pitchFamily="34" charset="0"/>
              </a:rPr>
              <a:t>Размышляя о прочитанном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latin typeface="Corbel" panose="020B0503020204020204" pitchFamily="34" charset="0"/>
              </a:rPr>
              <a:t>Применяя в жизни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400" dirty="0">
                <a:latin typeface="Corbel" panose="020B0503020204020204" pitchFamily="34" charset="0"/>
              </a:rPr>
              <a:t>Рассказывая другим о прочитанном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IV.	Как нужно читать Библию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5473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981200"/>
            <a:ext cx="9532991" cy="4276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3600" dirty="0">
              <a:latin typeface="+mn-lt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ПРИЗЫВ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2824284" y="210218"/>
            <a:ext cx="4868656" cy="13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800" kern="0" dirty="0">
                <a:solidFill>
                  <a:srgbClr val="B2606E"/>
                </a:solidFill>
                <a:latin typeface="Corbel" panose="020B0503020204020204" pitchFamily="34" charset="0"/>
              </a:rPr>
              <a:t>Тема 1.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4533" r="52" b="26056"/>
          <a:stretch/>
        </p:blipFill>
        <p:spPr>
          <a:xfrm>
            <a:off x="0" y="4631317"/>
            <a:ext cx="10478814" cy="2226684"/>
          </a:xfrm>
          <a:prstGeom prst="rect">
            <a:avLst/>
          </a:prstGeom>
        </p:spPr>
      </p:pic>
      <p:grpSp>
        <p:nvGrpSpPr>
          <p:cNvPr id="10" name="Группа 9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0" y="4631317"/>
            <a:ext cx="10496550" cy="2226684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280745" y="186715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latin typeface="Corbel" panose="020B0503020204020204" pitchFamily="34" charset="0"/>
              </a:rPr>
              <a:t>БОГ ГОВОРИТ К НАМ ЧЕРЕЗ БИБЛИЮ</a:t>
            </a:r>
            <a:br>
              <a:rPr lang="ru-RU" sz="4000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>2 Тим. 3:16</a:t>
            </a:r>
          </a:p>
        </p:txBody>
      </p:sp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4000" dirty="0">
                <a:latin typeface="Corbel" panose="020B0503020204020204" pitchFamily="34" charset="0"/>
              </a:rPr>
              <a:t>После сотворения Бог общался с человеком напрямую -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3000" i="1" dirty="0">
                <a:latin typeface="Corbel" panose="020B0503020204020204" pitchFamily="34" charset="0"/>
              </a:rPr>
              <a:t>«И взял Господь Бог человека и поселил его в саду </a:t>
            </a:r>
            <a:r>
              <a:rPr lang="ru-RU" sz="3000" i="1" dirty="0" err="1">
                <a:latin typeface="Corbel" panose="020B0503020204020204" pitchFamily="34" charset="0"/>
              </a:rPr>
              <a:t>Едемском</a:t>
            </a:r>
            <a:r>
              <a:rPr lang="ru-RU" sz="3000" i="1" dirty="0">
                <a:latin typeface="Corbel" panose="020B0503020204020204" pitchFamily="34" charset="0"/>
              </a:rPr>
              <a:t>, чтобы возделывать его и хранить его. И заповедал Господь Бог человеку, говоря: от всякого дерева в саду ты будешь есть... И нарек человек имена всем скотам и птицам небесным и всем зверям полевым; но для человека не нашлось помощника, подобного ему...».</a:t>
            </a:r>
            <a:r>
              <a:rPr lang="ru-RU" sz="2600" i="1" dirty="0">
                <a:latin typeface="Corbel" panose="020B0503020204020204" pitchFamily="34" charset="0"/>
              </a:rPr>
              <a:t> </a:t>
            </a:r>
            <a:r>
              <a:rPr lang="ru-RU" sz="2600" b="1" dirty="0">
                <a:latin typeface="Corbel" panose="020B0503020204020204" pitchFamily="34" charset="0"/>
              </a:rPr>
              <a:t>Быт. 2:15, 16, 20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3600" i="1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437727" y="2995265"/>
            <a:ext cx="9927535" cy="3169048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03696"/>
            <a:ext cx="9532991" cy="4511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4000" dirty="0">
                <a:latin typeface="Corbel" panose="020B0503020204020204" pitchFamily="34" charset="0"/>
              </a:rPr>
              <a:t>Грех разделил Бога и человека -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800" i="1" dirty="0">
                <a:latin typeface="Corbel" panose="020B0503020204020204" pitchFamily="34" charset="0"/>
              </a:rPr>
              <a:t>«И изгнал Адама, и поставил на востоке у сада </a:t>
            </a:r>
            <a:r>
              <a:rPr lang="ru-RU" sz="2800" i="1" dirty="0" err="1">
                <a:latin typeface="Corbel" panose="020B0503020204020204" pitchFamily="34" charset="0"/>
              </a:rPr>
              <a:t>Едемского</a:t>
            </a:r>
            <a:r>
              <a:rPr lang="ru-RU" sz="2800" i="1" dirty="0">
                <a:latin typeface="Corbel" panose="020B0503020204020204" pitchFamily="34" charset="0"/>
              </a:rPr>
              <a:t> Херувима и пламенный меч обращающийся, чтобы охранять путь к дереву жизни».</a:t>
            </a:r>
            <a:r>
              <a:rPr lang="ru-RU" sz="2400" i="1" dirty="0">
                <a:latin typeface="Corbel" panose="020B0503020204020204" pitchFamily="34" charset="0"/>
              </a:rPr>
              <a:t> </a:t>
            </a:r>
            <a:r>
              <a:rPr lang="ru-RU" sz="2400" b="1" dirty="0">
                <a:latin typeface="Corbel" panose="020B0503020204020204" pitchFamily="34" charset="0"/>
              </a:rPr>
              <a:t>Быт. 3:24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17626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437727" y="2558568"/>
            <a:ext cx="9820370" cy="1487914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10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03697"/>
            <a:ext cx="9532991" cy="4511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4000" dirty="0">
                <a:latin typeface="Corbel" panose="020B0503020204020204" pitchFamily="34" charset="0"/>
              </a:rPr>
              <a:t>Бог продолжал говорить с человечеством через пророков -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800" i="1" dirty="0">
                <a:latin typeface="Corbel" panose="020B0503020204020204" pitchFamily="34" charset="0"/>
              </a:rPr>
              <a:t>«Бог, многократно и многообразно говоривший издревле отцам в пророках...».</a:t>
            </a:r>
            <a:r>
              <a:rPr lang="ru-RU" sz="2400" i="1" dirty="0">
                <a:latin typeface="Corbel" panose="020B0503020204020204" pitchFamily="34" charset="0"/>
              </a:rPr>
              <a:t> </a:t>
            </a:r>
            <a:r>
              <a:rPr lang="ru-RU" sz="2400" b="1" dirty="0">
                <a:latin typeface="Corbel" panose="020B0503020204020204" pitchFamily="34" charset="0"/>
              </a:rPr>
              <a:t>Евр. 1:1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17627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408075" y="3168409"/>
            <a:ext cx="9356035" cy="1004197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00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4000" dirty="0">
                <a:latin typeface="Corbel" panose="020B0503020204020204" pitchFamily="34" charset="0"/>
              </a:rPr>
              <a:t>Слова пророков часто начинались фразой: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800" i="1" dirty="0">
                <a:latin typeface="Corbel" panose="020B0503020204020204" pitchFamily="34" charset="0"/>
              </a:rPr>
              <a:t>«Так говорит Господь».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437727" y="2586399"/>
            <a:ext cx="9398077" cy="680347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510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rbel" panose="020B0503020204020204" pitchFamily="34" charset="0"/>
              </a:rPr>
              <a:t>Бог не оставил человека в одиночестве и беде. Он никогда не оставляет человека. Человек оставляет Бога, но Бог ищет возможность для общения.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1456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rbel" panose="020B0503020204020204" pitchFamily="34" charset="0"/>
              </a:rPr>
              <a:t>Библия — это не просто писания людей. Библия — это послание Бога. Это изложение воли Божьей.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«Все Писание </a:t>
            </a:r>
            <a:r>
              <a:rPr lang="ru-RU" sz="4800" kern="0" dirty="0" err="1">
                <a:latin typeface="Corbel" panose="020B0503020204020204" pitchFamily="34" charset="0"/>
              </a:rPr>
              <a:t>богодухновенно</a:t>
            </a:r>
            <a:r>
              <a:rPr lang="ru-RU" sz="4800" kern="0" dirty="0">
                <a:latin typeface="Corbel" panose="020B0503020204020204" pitchFamily="34" charset="0"/>
              </a:rPr>
              <a:t>…» </a:t>
            </a:r>
            <a:r>
              <a:rPr lang="ru-RU" sz="3500" b="0" kern="0" dirty="0">
                <a:latin typeface="Corbel" panose="020B0503020204020204" pitchFamily="34" charset="0"/>
              </a:rPr>
              <a:t>2 Тим.3:16</a:t>
            </a:r>
            <a:endParaRPr kumimoji="0" lang="ru-RU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4409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2000250"/>
            <a:ext cx="9532991" cy="4257109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rbel" panose="020B0503020204020204" pitchFamily="34" charset="0"/>
              </a:rPr>
              <a:t>Святой Дух передавал вести от Бога через людей – </a:t>
            </a:r>
          </a:p>
          <a:p>
            <a:endParaRPr lang="ru-RU" sz="3600" dirty="0">
              <a:latin typeface="Corbel" panose="020B0503020204020204" pitchFamily="34" charset="0"/>
            </a:endParaRPr>
          </a:p>
          <a:p>
            <a:r>
              <a:rPr lang="ru-RU" sz="2800" i="1" dirty="0">
                <a:latin typeface="Corbel" panose="020B0503020204020204" pitchFamily="34" charset="0"/>
              </a:rPr>
              <a:t>«Лучше бы им не познать пути правды, нежели, познав, возвратиться назад от преданной им святой заповеди».</a:t>
            </a:r>
            <a:br>
              <a:rPr lang="ru-RU" sz="2800" i="1" dirty="0">
                <a:latin typeface="Corbel" panose="020B0503020204020204" pitchFamily="34" charset="0"/>
              </a:rPr>
            </a:br>
            <a:r>
              <a:rPr lang="ru-RU" sz="2400" b="1" dirty="0">
                <a:latin typeface="Corbel" panose="020B0503020204020204" pitchFamily="34" charset="0"/>
              </a:rPr>
              <a:t>2 Петр. 2:21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«Все Писание </a:t>
            </a:r>
            <a:r>
              <a:rPr lang="ru-RU" sz="4800" kern="0" dirty="0" err="1">
                <a:latin typeface="Corbel" panose="020B0503020204020204" pitchFamily="34" charset="0"/>
              </a:rPr>
              <a:t>богодухновенно</a:t>
            </a:r>
            <a:r>
              <a:rPr lang="ru-RU" sz="4800" kern="0" dirty="0">
                <a:latin typeface="Corbel" panose="020B0503020204020204" pitchFamily="34" charset="0"/>
              </a:rPr>
              <a:t>…» </a:t>
            </a:r>
            <a:r>
              <a:rPr lang="ru-RU" sz="3500" b="0" kern="0" dirty="0">
                <a:latin typeface="Corbel" panose="020B0503020204020204" pitchFamily="34" charset="0"/>
              </a:rPr>
              <a:t>2 Тим.3:16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397565" y="3602619"/>
            <a:ext cx="9461138" cy="1505409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960902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5635</TotalTime>
  <Words>532</Words>
  <Application>Microsoft Office PowerPoint</Application>
  <PresentationFormat>Widescreen</PresentationFormat>
  <Paragraphs>64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Брендбук</vt:lpstr>
      <vt:lpstr>1_Тема Office</vt:lpstr>
      <vt:lpstr>Библия говорит сегодня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катя</cp:lastModifiedBy>
  <cp:revision>30</cp:revision>
  <dcterms:created xsi:type="dcterms:W3CDTF">2022-04-26T13:08:03Z</dcterms:created>
  <dcterms:modified xsi:type="dcterms:W3CDTF">2022-08-30T05:06:02Z</dcterms:modified>
</cp:coreProperties>
</file>