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15"/>
  </p:notesMasterIdLst>
  <p:sldIdLst>
    <p:sldId id="481" r:id="rId3"/>
    <p:sldId id="459" r:id="rId4"/>
    <p:sldId id="460" r:id="rId5"/>
    <p:sldId id="535" r:id="rId6"/>
    <p:sldId id="536" r:id="rId7"/>
    <p:sldId id="537" r:id="rId8"/>
    <p:sldId id="538" r:id="rId9"/>
    <p:sldId id="539" r:id="rId10"/>
    <p:sldId id="540" r:id="rId11"/>
    <p:sldId id="541" r:id="rId12"/>
    <p:sldId id="542" r:id="rId13"/>
    <p:sldId id="4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60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10" autoAdjust="0"/>
    <p:restoredTop sz="87563"/>
  </p:normalViewPr>
  <p:slideViewPr>
    <p:cSldViewPr snapToGrid="0">
      <p:cViewPr varScale="1">
        <p:scale>
          <a:sx n="73" d="100"/>
          <a:sy n="73" d="100"/>
        </p:scale>
        <p:origin x="5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0B7F0-21DB-4860-A83E-1769643F406E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4F6FB-F35B-46A7-8F41-D2A66BB71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26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355CF-5D5D-41CD-BB5B-B10450C0CCA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514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12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81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Каждый день просите Бога о водительстве. 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Каждый день просите у Бога человека, которому вы сможете преподавать библейские уроки.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Верьте, что преподавание уроков – это Божий путь. Изучение уроков – самый лучший метод для работы Святого Духа, чтобы привести человека к Завету.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Преподавая библейские уроки людям, ведите их самому важному решению – крещению. Приглашайте их. Призывайте их.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4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Тема 7.</a:t>
            </a:r>
          </a:p>
          <a:p>
            <a:r>
              <a:rPr lang="ru-RU" dirty="0"/>
              <a:t>Исследование Библии приводит к завету с Богом (евнух </a:t>
            </a:r>
            <a:r>
              <a:rPr lang="ru-RU" dirty="0" err="1"/>
              <a:t>эфиоплянин</a:t>
            </a:r>
            <a:r>
              <a:rPr lang="ru-RU" dirty="0"/>
              <a:t>; </a:t>
            </a:r>
            <a:r>
              <a:rPr lang="ru-RU" dirty="0" err="1"/>
              <a:t>Осн</a:t>
            </a:r>
            <a:r>
              <a:rPr lang="ru-RU" dirty="0"/>
              <a:t>. текст </a:t>
            </a:r>
            <a:r>
              <a:rPr lang="ru-RU" dirty="0" err="1"/>
              <a:t>Деян</a:t>
            </a:r>
            <a:r>
              <a:rPr lang="ru-RU" dirty="0"/>
              <a:t>. 8:26-38).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17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- «Филиппу Ангел Господень сказал». </a:t>
            </a:r>
          </a:p>
          <a:p>
            <a:r>
              <a:rPr lang="ru-RU" dirty="0"/>
              <a:t>Все произошедшее в этой истории – это не случай, но план Бога. </a:t>
            </a:r>
          </a:p>
          <a:p>
            <a:r>
              <a:rPr lang="ru-RU" dirty="0"/>
              <a:t>- «иди … на дорогу, … которая пуста». Зачем идти на пустую дорогу? У Бога есть план, которые пока не виден.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86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97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2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87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27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91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80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4532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51713" y="495755"/>
            <a:ext cx="463450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551713" y="1956255"/>
            <a:ext cx="4634506" cy="4418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77489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8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183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403139" y="365125"/>
            <a:ext cx="498056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403139" y="1825624"/>
            <a:ext cx="4980564" cy="4633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84532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935" y="365125"/>
            <a:ext cx="5798105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15935" y="1825625"/>
            <a:ext cx="5798105" cy="43611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22882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8131" y="4626040"/>
            <a:ext cx="9144001" cy="1969312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42598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78453" y="365125"/>
            <a:ext cx="487659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378453" y="1825624"/>
            <a:ext cx="4876592" cy="4575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0025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41224" y="365125"/>
            <a:ext cx="5917474" cy="132556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41224" y="1825625"/>
            <a:ext cx="5917474" cy="436116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36712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540222"/>
            <a:ext cx="6613188" cy="1950059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9036"/>
            <a:ext cx="10515600" cy="292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76881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28407" y="948785"/>
            <a:ext cx="8300728" cy="1325564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28407" y="2451370"/>
            <a:ext cx="8300728" cy="342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67747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388" y="365125"/>
            <a:ext cx="461091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5388" y="1825625"/>
            <a:ext cx="4610912" cy="4730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1072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37064" y="365125"/>
            <a:ext cx="6809362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37064" y="1825625"/>
            <a:ext cx="6809362" cy="4351338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3002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9518" y="1844829"/>
            <a:ext cx="45869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09517" y="373625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609104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91120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8257" y="2585277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29336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4072" y="365125"/>
            <a:ext cx="9662653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26903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4742" y="365125"/>
            <a:ext cx="961349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4742" y="1825625"/>
            <a:ext cx="961349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7659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15265" y="365125"/>
            <a:ext cx="4708188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15265" y="1825624"/>
            <a:ext cx="4708188" cy="4691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32278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932" y="4470400"/>
            <a:ext cx="9144001" cy="2387600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38428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24469" y="862005"/>
            <a:ext cx="4365105" cy="132556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384C67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24469" y="2322504"/>
            <a:ext cx="4365105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04007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78720" y="365125"/>
            <a:ext cx="6264614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78720" y="1825625"/>
            <a:ext cx="6264614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8846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80399" y="365125"/>
            <a:ext cx="626461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80399" y="1825625"/>
            <a:ext cx="6264613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46811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42025" y="365125"/>
            <a:ext cx="3733331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 marL="685800" indent="-228600">
              <a:defRPr sz="2800">
                <a:solidFill>
                  <a:srgbClr val="FFFFFF"/>
                </a:solidFill>
              </a:defRPr>
            </a:lvl2pPr>
            <a:lvl3pPr marL="1160584" indent="-246184">
              <a:defRPr sz="2800">
                <a:solidFill>
                  <a:srgbClr val="FFFFFF"/>
                </a:solidFill>
              </a:defRPr>
            </a:lvl3pPr>
            <a:lvl4pPr marL="1638300" indent="-266700">
              <a:defRPr sz="2800">
                <a:solidFill>
                  <a:srgbClr val="FFFFFF"/>
                </a:solidFill>
              </a:defRPr>
            </a:lvl4pPr>
            <a:lvl5pPr marL="2119745" indent="-290945"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62435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029" y="5051957"/>
            <a:ext cx="1662848" cy="166284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904804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767561" y="365125"/>
            <a:ext cx="4457988" cy="13255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767561" y="1825625"/>
            <a:ext cx="4457988" cy="461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89512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2400"/>
            </a:lvl1pPr>
            <a:lvl2pPr marL="0" indent="457200" algn="ctr">
              <a:buSzTx/>
              <a:buNone/>
              <a:defRPr sz="2400"/>
            </a:lvl2pPr>
            <a:lvl3pPr marL="0" indent="914400" algn="ctr">
              <a:buSzTx/>
              <a:buNone/>
              <a:defRPr sz="2400"/>
            </a:lvl3pPr>
            <a:lvl4pPr marL="0" indent="1371600" algn="ctr">
              <a:buSzTx/>
              <a:buNone/>
              <a:defRPr sz="2400"/>
            </a:lvl4pPr>
            <a:lvl5pPr marL="0" indent="1828800" algn="ctr">
              <a:buSzTx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41967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42237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4045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30401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8948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82956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2400" b="1"/>
            </a:lvl1pPr>
            <a:lvl2pPr marL="0" indent="457200">
              <a:buSzTx/>
              <a:buNone/>
              <a:defRPr sz="2400" b="1"/>
            </a:lvl2pPr>
            <a:lvl3pPr marL="0" indent="914400">
              <a:buSzTx/>
              <a:buNone/>
              <a:defRPr sz="2400" b="1"/>
            </a:lvl3pPr>
            <a:lvl4pPr marL="0" indent="1371600">
              <a:buSzTx/>
              <a:buNone/>
              <a:defRPr sz="2400" b="1"/>
            </a:lvl4pPr>
            <a:lvl5pPr marL="0" indent="1828800">
              <a:buSzTx/>
              <a:buNone/>
              <a:defRPr sz="2400" b="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30326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37690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40783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234644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3pPr marL="1219200" indent="-304800"/>
            <a:lvl4pPr marL="1737360" indent="-365760"/>
            <a:lvl5pPr marL="2194560" indent="-365760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45624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0" indent="457200">
              <a:buSzTx/>
              <a:buNone/>
              <a:defRPr sz="1600"/>
            </a:lvl2pPr>
            <a:lvl3pPr marL="0" indent="914400">
              <a:buSzTx/>
              <a:buNone/>
              <a:defRPr sz="1600"/>
            </a:lvl3pPr>
            <a:lvl4pPr marL="0" indent="1371600">
              <a:buSzTx/>
              <a:buNone/>
              <a:defRPr sz="1600"/>
            </a:lvl4pPr>
            <a:lvl5pPr marL="0" indent="1828800">
              <a:buSzTx/>
              <a:buNone/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7671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06727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6542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EBF63-95F6-40D6-908D-3E08C6B626AC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008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7650A-B98A-44B4-83D0-AEB25ED72A91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2A89-6230-4436-BAFD-B22A55E4D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802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31031818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1553492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91047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27143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76745" y="365125"/>
            <a:ext cx="390947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76745" y="1825625"/>
            <a:ext cx="3909474" cy="4168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958536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объект_2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8" name="Номер слайда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083964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объект_3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Текст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0" name="Объект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Номер слайда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9066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объект_2 (вертикальный 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 dirty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12" name="Объект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5" name="Номер слайда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384340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объект_1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509783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100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4418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ажных_изображения (текст 0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 rtl="0"/>
            <a:r>
              <a:rPr lang="ru-RU" noProof="0"/>
              <a:t>Добавить изображение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20" name="Номер слайда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641913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5" name="Номер слайда 7">
            <a:extLst>
              <a:ext uri="{FF2B5EF4-FFF2-40B4-BE49-F238E27FC236}">
                <a16:creationId xmlns:a16="http://schemas.microsoft.com/office/drawing/2014/main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13946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ц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 rtl="0"/>
            <a:r>
              <a:rPr lang="ru-RU" noProof="0" dirty="0"/>
              <a:t>ЗАГОЛОВОК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Телефон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Эл. почта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Веб-сайт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4097847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29167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7602" y="365125"/>
            <a:ext cx="47056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7602" y="1825624"/>
            <a:ext cx="4705676" cy="4633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4812" y="5043513"/>
            <a:ext cx="1719131" cy="171913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08743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11332622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20019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Объект 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254035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 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Объект 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Объект 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246882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Объект 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Заголовок 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920962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83512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4949" y="365125"/>
            <a:ext cx="637467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4949" y="1825625"/>
            <a:ext cx="6374676" cy="4627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7341" y="5267180"/>
            <a:ext cx="1539359" cy="153936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61445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761" y="365125"/>
            <a:ext cx="722376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65761" y="1825625"/>
            <a:ext cx="7223760" cy="4209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441" y="5191464"/>
            <a:ext cx="1617835" cy="161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25771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8805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536058" y="5188376"/>
            <a:ext cx="1628678" cy="16286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73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718457" marR="0" indent="-261257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195753" marR="0" indent="-281353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676400" marR="0" indent="-3048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161309" marR="0" indent="-33250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6924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1496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6068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0640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777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8" r="19553" b="7280"/>
          <a:stretch/>
        </p:blipFill>
        <p:spPr>
          <a:xfrm>
            <a:off x="231230" y="0"/>
            <a:ext cx="6493098" cy="68668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9271" y="2047943"/>
            <a:ext cx="4868656" cy="2335193"/>
          </a:xfrm>
        </p:spPr>
        <p:txBody>
          <a:bodyPr rtlCol="0"/>
          <a:lstStyle/>
          <a:p>
            <a:pPr algn="ctr"/>
            <a:r>
              <a:rPr lang="ru-RU" sz="5400" b="1" dirty="0"/>
              <a:t>Библия говорит сегодня</a:t>
            </a:r>
          </a:p>
        </p:txBody>
      </p:sp>
      <p:grpSp>
        <p:nvGrpSpPr>
          <p:cNvPr id="4" name="Группа 3" descr="Декоративный элемент">
            <a:extLst>
              <a:ext uri="{FF2B5EF4-FFF2-40B4-BE49-F238E27FC236}">
                <a16:creationId xmlns:a16="http://schemas.microsoft.com/office/drawing/2014/main" id="{EB664AAE-5AE9-41D7-8346-002B9F445323}"/>
              </a:ext>
            </a:extLst>
          </p:cNvPr>
          <p:cNvGrpSpPr/>
          <p:nvPr/>
        </p:nvGrpSpPr>
        <p:grpSpPr>
          <a:xfrm>
            <a:off x="223932" y="0"/>
            <a:ext cx="5872068" cy="6866840"/>
            <a:chOff x="270277" y="0"/>
            <a:chExt cx="6208649" cy="6858000"/>
          </a:xfrm>
        </p:grpSpPr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270277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6534" y="107578"/>
            <a:ext cx="1625055" cy="162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37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Условие крещения – исповедание веры –</a:t>
            </a:r>
          </a:p>
          <a:p>
            <a:pPr marL="457200" lvl="1" indent="0">
              <a:buNone/>
            </a:pPr>
            <a:endParaRPr lang="ru-RU" sz="36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ru-RU" sz="2800" dirty="0">
                <a:latin typeface="Corbel" panose="020B0503020204020204" pitchFamily="34" charset="0"/>
              </a:rPr>
              <a:t>«</a:t>
            </a:r>
            <a:r>
              <a:rPr lang="ru-RU" sz="2800" i="1" dirty="0">
                <a:latin typeface="Corbel" panose="020B0503020204020204" pitchFamily="34" charset="0"/>
              </a:rPr>
              <a:t>Филипп же сказал ему: если веруешь от всего сердца, можно. Он сказал в ответ: верую, что Иисус Христос есть Сын Божий</a:t>
            </a:r>
            <a:r>
              <a:rPr lang="ru-RU" sz="2800" dirty="0">
                <a:latin typeface="Corbel" panose="020B0503020204020204" pitchFamily="34" charset="0"/>
              </a:rPr>
              <a:t>». </a:t>
            </a:r>
            <a:r>
              <a:rPr lang="ru-RU" sz="2400" b="1" dirty="0" err="1">
                <a:latin typeface="Corbel" panose="020B0503020204020204" pitchFamily="34" charset="0"/>
              </a:rPr>
              <a:t>Деян</a:t>
            </a:r>
            <a:r>
              <a:rPr lang="ru-RU" sz="2400" b="1" dirty="0">
                <a:latin typeface="Corbel" panose="020B0503020204020204" pitchFamily="34" charset="0"/>
              </a:rPr>
              <a:t>. 8:37</a:t>
            </a:r>
          </a:p>
          <a:p>
            <a:pPr marL="457200" lvl="1" indent="0">
              <a:buNone/>
            </a:pPr>
            <a:endParaRPr lang="ru-RU" sz="36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Филипп крестит эфиопа.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4000" kern="0" dirty="0">
                <a:latin typeface="Corbel" panose="020B0503020204020204" pitchFamily="34" charset="0"/>
              </a:rPr>
              <a:t>I</a:t>
            </a:r>
            <a:r>
              <a:rPr lang="en-US" sz="4000" kern="0" dirty="0">
                <a:latin typeface="Corbel" panose="020B0503020204020204" pitchFamily="34" charset="0"/>
              </a:rPr>
              <a:t>V</a:t>
            </a:r>
            <a:r>
              <a:rPr lang="ru-RU" sz="4000" kern="0" dirty="0">
                <a:latin typeface="Corbel" panose="020B0503020204020204" pitchFamily="34" charset="0"/>
              </a:rPr>
              <a:t>. Славный финал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7" name="Пятиугольник 6"/>
          <p:cNvSpPr/>
          <p:nvPr/>
        </p:nvSpPr>
        <p:spPr>
          <a:xfrm>
            <a:off x="824085" y="2839499"/>
            <a:ext cx="9295575" cy="1503901"/>
          </a:xfrm>
          <a:prstGeom prst="homePlate">
            <a:avLst>
              <a:gd name="adj" fmla="val 8049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2360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ВЫВОДЫ: </a:t>
            </a:r>
          </a:p>
          <a:p>
            <a:pPr lvl="1">
              <a:buFont typeface="Corbel" panose="020B0503020204020204" pitchFamily="34" charset="0"/>
              <a:buChar char="⁻"/>
            </a:pPr>
            <a:r>
              <a:rPr lang="ru-RU" sz="3600" dirty="0">
                <a:latin typeface="Corbel" panose="020B0503020204020204" pitchFamily="34" charset="0"/>
              </a:rPr>
              <a:t>Изучение Библии по урокам приводят к принятию Христа.</a:t>
            </a:r>
          </a:p>
          <a:p>
            <a:pPr lvl="1">
              <a:buFont typeface="Corbel" panose="020B0503020204020204" pitchFamily="34" charset="0"/>
              <a:buChar char="⁻"/>
            </a:pPr>
            <a:r>
              <a:rPr lang="ru-RU" sz="3600" dirty="0">
                <a:latin typeface="Corbel" panose="020B0503020204020204" pitchFamily="34" charset="0"/>
              </a:rPr>
              <a:t>Изучение Библии по урокам приводят ко крещению.</a:t>
            </a:r>
          </a:p>
          <a:p>
            <a:pPr lvl="1">
              <a:buFont typeface="Corbel" panose="020B0503020204020204" pitchFamily="34" charset="0"/>
              <a:buChar char="⁻"/>
            </a:pPr>
            <a:r>
              <a:rPr lang="ru-RU" sz="3600" dirty="0">
                <a:latin typeface="Corbel" panose="020B0503020204020204" pitchFamily="34" charset="0"/>
              </a:rPr>
              <a:t>Изучение библейских уроков способствует принятию самого важного решения – Завету с Богом.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4000" kern="0" dirty="0">
                <a:latin typeface="Corbel" panose="020B0503020204020204" pitchFamily="34" charset="0"/>
              </a:rPr>
              <a:t>I</a:t>
            </a:r>
            <a:r>
              <a:rPr lang="en-US" sz="4000" kern="0" dirty="0">
                <a:latin typeface="Corbel" panose="020B0503020204020204" pitchFamily="34" charset="0"/>
              </a:rPr>
              <a:t>V</a:t>
            </a:r>
            <a:r>
              <a:rPr lang="ru-RU" sz="4000" kern="0" dirty="0">
                <a:latin typeface="Corbel" panose="020B0503020204020204" pitchFamily="34" charset="0"/>
              </a:rPr>
              <a:t>. Славный финал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38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981200"/>
            <a:ext cx="9532991" cy="4276159"/>
          </a:xfrm>
        </p:spPr>
        <p:txBody>
          <a:bodyPr>
            <a:normAutofit/>
          </a:bodyPr>
          <a:lstStyle/>
          <a:p>
            <a:pPr marL="571500" indent="-5715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3600" dirty="0">
              <a:latin typeface="Corbel" panose="020B0503020204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397565" y="159668"/>
            <a:ext cx="9722095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4800" kern="0" dirty="0">
                <a:latin typeface="Corbel" panose="020B0503020204020204" pitchFamily="34" charset="0"/>
              </a:rPr>
              <a:t>ПРИЗЫВ</a:t>
            </a:r>
            <a:endParaRPr kumimoji="0" lang="ru-RU" sz="4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72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" t="44533" r="52" b="26056"/>
          <a:stretch/>
        </p:blipFill>
        <p:spPr>
          <a:xfrm>
            <a:off x="0" y="4631317"/>
            <a:ext cx="10478814" cy="2226684"/>
          </a:xfrm>
          <a:prstGeom prst="rect">
            <a:avLst/>
          </a:prstGeom>
        </p:spPr>
      </p:pic>
      <p:grpSp>
        <p:nvGrpSpPr>
          <p:cNvPr id="8" name="Группа 7" descr="Декоративный элемент">
            <a:extLst>
              <a:ext uri="{FF2B5EF4-FFF2-40B4-BE49-F238E27FC236}">
                <a16:creationId xmlns:a16="http://schemas.microsoft.com/office/drawing/2014/main" id="{EB664AAE-5AE9-41D7-8346-002B9F445323}"/>
              </a:ext>
            </a:extLst>
          </p:cNvPr>
          <p:cNvGrpSpPr/>
          <p:nvPr/>
        </p:nvGrpSpPr>
        <p:grpSpPr>
          <a:xfrm>
            <a:off x="0" y="4631317"/>
            <a:ext cx="10496550" cy="2226684"/>
            <a:chOff x="270277" y="0"/>
            <a:chExt cx="6208649" cy="6858000"/>
          </a:xfrm>
        </p:grpSpPr>
        <p:sp>
          <p:nvSpPr>
            <p:cNvPr id="10" name="Полилиния: Фигура 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270277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 txBox="1">
            <a:spLocks/>
          </p:cNvSpPr>
          <p:nvPr/>
        </p:nvSpPr>
        <p:spPr>
          <a:xfrm>
            <a:off x="2824284" y="210218"/>
            <a:ext cx="4868656" cy="1382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sz="4800" kern="0" dirty="0">
                <a:solidFill>
                  <a:srgbClr val="B2606E"/>
                </a:solidFill>
                <a:latin typeface="Corbel" panose="020B0503020204020204" pitchFamily="34" charset="0"/>
              </a:rPr>
              <a:t>Тема 7.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35622" y="1659446"/>
            <a:ext cx="8025305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Corbel" panose="020B0503020204020204" pitchFamily="34" charset="0"/>
              </a:rPr>
              <a:t>ИССЛЕДОВАНИЕ БИБЛИИ ПРИВОДИТ К ЗАВЕТУ С БОГОМ</a:t>
            </a:r>
            <a:br>
              <a:rPr lang="ru-RU" sz="6000" b="1" dirty="0">
                <a:latin typeface="Corbel" panose="020B0503020204020204" pitchFamily="34" charset="0"/>
              </a:rPr>
            </a:br>
            <a:r>
              <a:rPr lang="ru-RU" sz="4000" dirty="0" err="1">
                <a:latin typeface="Corbel" panose="020B0503020204020204" pitchFamily="34" charset="0"/>
              </a:rPr>
              <a:t>Деян</a:t>
            </a:r>
            <a:r>
              <a:rPr lang="ru-RU" sz="4000" dirty="0">
                <a:latin typeface="Corbel" panose="020B0503020204020204" pitchFamily="34" charset="0"/>
              </a:rPr>
              <a:t>. 8:26-38</a:t>
            </a:r>
            <a:endParaRPr lang="ru-RU" sz="4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347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«</a:t>
            </a:r>
            <a:r>
              <a:rPr lang="ru-RU" sz="3600" i="1" dirty="0">
                <a:latin typeface="Corbel" panose="020B0503020204020204" pitchFamily="34" charset="0"/>
              </a:rPr>
              <a:t>Филиппу Ангел Господень сказал</a:t>
            </a:r>
            <a:r>
              <a:rPr lang="ru-RU" sz="3600" dirty="0">
                <a:latin typeface="Corbel" panose="020B0503020204020204" pitchFamily="34" charset="0"/>
              </a:rPr>
              <a:t>». </a:t>
            </a:r>
          </a:p>
          <a:p>
            <a:pPr marL="457200" lvl="1" indent="0">
              <a:buNone/>
            </a:pPr>
            <a:endParaRPr lang="ru-RU" sz="36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«</a:t>
            </a:r>
            <a:r>
              <a:rPr lang="ru-RU" sz="3600" i="1" dirty="0">
                <a:latin typeface="Corbel" panose="020B0503020204020204" pitchFamily="34" charset="0"/>
              </a:rPr>
              <a:t>Иди … на дорогу, … которая пуста</a:t>
            </a:r>
            <a:r>
              <a:rPr lang="ru-RU" sz="3600" dirty="0">
                <a:latin typeface="Corbel" panose="020B0503020204020204" pitchFamily="34" charset="0"/>
              </a:rPr>
              <a:t>». 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I. Бог направляет Филиппа</a:t>
            </a:r>
            <a:br>
              <a:rPr lang="ru-RU" sz="3600" kern="0" dirty="0">
                <a:latin typeface="Corbel" panose="020B0503020204020204" pitchFamily="34" charset="0"/>
              </a:rPr>
            </a:br>
            <a:r>
              <a:rPr lang="ru-RU" sz="3200" b="0" kern="0" dirty="0" err="1">
                <a:latin typeface="Corbel" panose="020B0503020204020204" pitchFamily="34" charset="0"/>
              </a:rPr>
              <a:t>Деян</a:t>
            </a:r>
            <a:r>
              <a:rPr lang="ru-RU" sz="3200" b="0" kern="0" dirty="0">
                <a:latin typeface="Corbel" panose="020B0503020204020204" pitchFamily="34" charset="0"/>
              </a:rPr>
              <a:t>. 8:26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22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ВЫВОДЫ: </a:t>
            </a:r>
          </a:p>
          <a:p>
            <a:pPr lvl="1">
              <a:buFont typeface="Corbel" panose="020B0503020204020204" pitchFamily="34" charset="0"/>
              <a:buChar char="⁻"/>
            </a:pPr>
            <a:r>
              <a:rPr lang="ru-RU" sz="3600" dirty="0">
                <a:latin typeface="Corbel" panose="020B0503020204020204" pitchFamily="34" charset="0"/>
              </a:rPr>
              <a:t>Проведение библейских уроков – это план Господа.</a:t>
            </a:r>
          </a:p>
          <a:p>
            <a:pPr lvl="1">
              <a:buFont typeface="Corbel" panose="020B0503020204020204" pitchFamily="34" charset="0"/>
              <a:buChar char="⁻"/>
            </a:pPr>
            <a:r>
              <a:rPr lang="ru-RU" sz="3600" dirty="0">
                <a:latin typeface="Corbel" panose="020B0503020204020204" pitchFamily="34" charset="0"/>
              </a:rPr>
              <a:t>У Господа есть люди, которых Он готовит к принятию истины.</a:t>
            </a:r>
          </a:p>
          <a:p>
            <a:pPr lvl="1">
              <a:buFont typeface="Corbel" panose="020B0503020204020204" pitchFamily="34" charset="0"/>
              <a:buChar char="⁻"/>
            </a:pPr>
            <a:r>
              <a:rPr lang="ru-RU" sz="3600" dirty="0">
                <a:latin typeface="Corbel" panose="020B0503020204020204" pitchFamily="34" charset="0"/>
              </a:rPr>
              <a:t>Христианам нужно быть в постоянной зависимости от Бога и спрашивать у Него: «Куда мне пойти сегодня?». 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I. Бог направляет Филиппа</a:t>
            </a:r>
            <a:br>
              <a:rPr lang="ru-RU" sz="3600" kern="0" dirty="0">
                <a:latin typeface="Corbel" panose="020B0503020204020204" pitchFamily="34" charset="0"/>
              </a:rPr>
            </a:br>
            <a:r>
              <a:rPr lang="ru-RU" sz="3200" b="0" kern="0" dirty="0" err="1">
                <a:latin typeface="Corbel" panose="020B0503020204020204" pitchFamily="34" charset="0"/>
              </a:rPr>
              <a:t>Деян</a:t>
            </a:r>
            <a:r>
              <a:rPr lang="ru-RU" sz="3200" b="0" kern="0" dirty="0">
                <a:latin typeface="Corbel" panose="020B0503020204020204" pitchFamily="34" charset="0"/>
              </a:rPr>
              <a:t>. 8:26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68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dirty="0" err="1">
                <a:latin typeface="Corbel" panose="020B0503020204020204" pitchFamily="34" charset="0"/>
              </a:rPr>
              <a:t>Эфиоплянин</a:t>
            </a:r>
            <a:r>
              <a:rPr lang="ru-RU" sz="3600" dirty="0">
                <a:latin typeface="Corbel" panose="020B0503020204020204" pitchFamily="34" charset="0"/>
              </a:rPr>
              <a:t> читает Библию –</a:t>
            </a:r>
          </a:p>
          <a:p>
            <a:pPr marL="457200" lvl="1" indent="0">
              <a:buNone/>
            </a:pPr>
            <a:endParaRPr lang="ru-RU" sz="36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ru-RU" sz="2800" dirty="0">
                <a:latin typeface="Corbel" panose="020B0503020204020204" pitchFamily="34" charset="0"/>
              </a:rPr>
              <a:t>«</a:t>
            </a:r>
            <a:r>
              <a:rPr lang="ru-RU" sz="2800" i="1" dirty="0">
                <a:latin typeface="Corbel" panose="020B0503020204020204" pitchFamily="34" charset="0"/>
              </a:rPr>
              <a:t>Он встал и пошел. И вот, муж </a:t>
            </a:r>
            <a:r>
              <a:rPr lang="ru-RU" sz="2800" i="1" dirty="0" err="1">
                <a:latin typeface="Corbel" panose="020B0503020204020204" pitchFamily="34" charset="0"/>
              </a:rPr>
              <a:t>Ефиоплянин</a:t>
            </a:r>
            <a:r>
              <a:rPr lang="ru-RU" sz="2800" i="1" dirty="0">
                <a:latin typeface="Corbel" panose="020B0503020204020204" pitchFamily="34" charset="0"/>
              </a:rPr>
              <a:t>, евнух, вельможа </a:t>
            </a:r>
            <a:r>
              <a:rPr lang="ru-RU" sz="2800" i="1" dirty="0" err="1">
                <a:latin typeface="Corbel" panose="020B0503020204020204" pitchFamily="34" charset="0"/>
              </a:rPr>
              <a:t>Кандакии</a:t>
            </a:r>
            <a:r>
              <a:rPr lang="ru-RU" sz="2800" i="1" dirty="0">
                <a:latin typeface="Corbel" panose="020B0503020204020204" pitchFamily="34" charset="0"/>
              </a:rPr>
              <a:t>, царицы </a:t>
            </a:r>
            <a:r>
              <a:rPr lang="ru-RU" sz="2800" i="1" dirty="0" err="1">
                <a:latin typeface="Corbel" panose="020B0503020204020204" pitchFamily="34" charset="0"/>
              </a:rPr>
              <a:t>Ефиопской</a:t>
            </a:r>
            <a:r>
              <a:rPr lang="ru-RU" sz="2800" i="1" dirty="0">
                <a:latin typeface="Corbel" panose="020B0503020204020204" pitchFamily="34" charset="0"/>
              </a:rPr>
              <a:t>, хранитель всех сокровищ ее, приезжавший в Иерусалим для поклонения, возвращался и, сидя на колеснице своей, читал пророка Исаию</a:t>
            </a:r>
            <a:r>
              <a:rPr lang="ru-RU" sz="2800" dirty="0">
                <a:latin typeface="Corbel" panose="020B0503020204020204" pitchFamily="34" charset="0"/>
              </a:rPr>
              <a:t>». </a:t>
            </a:r>
            <a:r>
              <a:rPr lang="ru-RU" sz="2400" b="1" dirty="0" err="1">
                <a:latin typeface="Corbel" panose="020B0503020204020204" pitchFamily="34" charset="0"/>
              </a:rPr>
              <a:t>Деян</a:t>
            </a:r>
            <a:r>
              <a:rPr lang="ru-RU" sz="2400" b="1" dirty="0">
                <a:latin typeface="Corbel" panose="020B0503020204020204" pitchFamily="34" charset="0"/>
              </a:rPr>
              <a:t>. 8:27-28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</a:t>
            </a:r>
            <a:r>
              <a:rPr lang="en-US" sz="3600" kern="0" dirty="0">
                <a:latin typeface="Corbel" panose="020B0503020204020204" pitchFamily="34" charset="0"/>
              </a:rPr>
              <a:t>I</a:t>
            </a:r>
            <a:r>
              <a:rPr lang="ru-RU" sz="3600" kern="0" dirty="0">
                <a:latin typeface="Corbel" panose="020B0503020204020204" pitchFamily="34" charset="0"/>
              </a:rPr>
              <a:t>. Господь подготовил ученика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7" name="Пятиугольник 6"/>
          <p:cNvSpPr/>
          <p:nvPr/>
        </p:nvSpPr>
        <p:spPr>
          <a:xfrm>
            <a:off x="824085" y="2850107"/>
            <a:ext cx="9295575" cy="2302882"/>
          </a:xfrm>
          <a:prstGeom prst="homePlate">
            <a:avLst>
              <a:gd name="adj" fmla="val 8049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746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Проблема вельможи эфиопа: читает, но не понимает. Нужен библейский учитель.</a:t>
            </a:r>
          </a:p>
          <a:p>
            <a:pPr marL="457200" lvl="1" indent="0">
              <a:buNone/>
            </a:pPr>
            <a:endParaRPr lang="ru-RU" sz="36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ru-RU" sz="2800" dirty="0">
                <a:latin typeface="Corbel" panose="020B0503020204020204" pitchFamily="34" charset="0"/>
              </a:rPr>
              <a:t>«</a:t>
            </a:r>
            <a:r>
              <a:rPr lang="ru-RU" sz="2800" i="1" dirty="0">
                <a:latin typeface="Corbel" panose="020B0503020204020204" pitchFamily="34" charset="0"/>
              </a:rPr>
              <a:t>Филипп подошел и, услышав, что он читает пророка Исаию, сказал: разумеешь ли, что читаешь? Он сказал: как могу разуметь, если кто не наставит меня? и попросил Филиппа взойти и сесть с ним.</a:t>
            </a:r>
            <a:r>
              <a:rPr lang="ru-RU" sz="2800" dirty="0">
                <a:latin typeface="Corbel" panose="020B0503020204020204" pitchFamily="34" charset="0"/>
              </a:rPr>
              <a:t>». </a:t>
            </a:r>
            <a:r>
              <a:rPr lang="ru-RU" sz="2400" b="1" dirty="0" err="1">
                <a:latin typeface="Corbel" panose="020B0503020204020204" pitchFamily="34" charset="0"/>
              </a:rPr>
              <a:t>Деян</a:t>
            </a:r>
            <a:r>
              <a:rPr lang="ru-RU" sz="2400" b="1" dirty="0">
                <a:latin typeface="Corbel" panose="020B0503020204020204" pitchFamily="34" charset="0"/>
              </a:rPr>
              <a:t>. 8:30,31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</a:t>
            </a:r>
            <a:r>
              <a:rPr lang="en-US" sz="3600" kern="0" dirty="0">
                <a:latin typeface="Corbel" panose="020B0503020204020204" pitchFamily="34" charset="0"/>
              </a:rPr>
              <a:t>I</a:t>
            </a:r>
            <a:r>
              <a:rPr lang="ru-RU" sz="3600" kern="0" dirty="0">
                <a:latin typeface="Corbel" panose="020B0503020204020204" pitchFamily="34" charset="0"/>
              </a:rPr>
              <a:t>. Господь подготовил ученика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7" name="Пятиугольник 6"/>
          <p:cNvSpPr/>
          <p:nvPr/>
        </p:nvSpPr>
        <p:spPr>
          <a:xfrm>
            <a:off x="824085" y="3383507"/>
            <a:ext cx="9295575" cy="1855243"/>
          </a:xfrm>
          <a:prstGeom prst="homePlate">
            <a:avLst>
              <a:gd name="adj" fmla="val 8049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9518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Беседа Филиппа и евнуха – это фактически библейский урок.</a:t>
            </a:r>
          </a:p>
          <a:p>
            <a:pPr marL="457200" lvl="1" indent="0">
              <a:buNone/>
            </a:pPr>
            <a:r>
              <a:rPr lang="ru-RU" sz="3600">
                <a:latin typeface="Corbel" panose="020B0503020204020204" pitchFamily="34" charset="0"/>
              </a:rPr>
              <a:t>Тема урока - Иисус </a:t>
            </a:r>
            <a:r>
              <a:rPr lang="ru-RU" sz="3600" dirty="0">
                <a:latin typeface="Corbel" panose="020B0503020204020204" pitchFamily="34" charset="0"/>
              </a:rPr>
              <a:t>Христос.</a:t>
            </a:r>
          </a:p>
          <a:p>
            <a:pPr marL="457200" lvl="1" indent="0">
              <a:buNone/>
            </a:pPr>
            <a:endParaRPr lang="ru-RU" sz="36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ru-RU" sz="2800" dirty="0">
                <a:latin typeface="Corbel" panose="020B0503020204020204" pitchFamily="34" charset="0"/>
              </a:rPr>
              <a:t>«</a:t>
            </a:r>
            <a:r>
              <a:rPr lang="ru-RU" sz="2800" i="1" dirty="0">
                <a:latin typeface="Corbel" panose="020B0503020204020204" pitchFamily="34" charset="0"/>
              </a:rPr>
              <a:t>Филипп отверз уста свои и, начав от сего Писания, благовествовал ему об Иисусе</a:t>
            </a:r>
            <a:r>
              <a:rPr lang="ru-RU" sz="2800" dirty="0">
                <a:latin typeface="Corbel" panose="020B0503020204020204" pitchFamily="34" charset="0"/>
              </a:rPr>
              <a:t>». </a:t>
            </a:r>
            <a:r>
              <a:rPr lang="ru-RU" sz="2400" b="1" dirty="0" err="1">
                <a:latin typeface="Corbel" panose="020B0503020204020204" pitchFamily="34" charset="0"/>
              </a:rPr>
              <a:t>Деян</a:t>
            </a:r>
            <a:r>
              <a:rPr lang="ru-RU" sz="2400" b="1" dirty="0">
                <a:latin typeface="Corbel" panose="020B0503020204020204" pitchFamily="34" charset="0"/>
              </a:rPr>
              <a:t>. 8:35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</a:t>
            </a:r>
            <a:r>
              <a:rPr lang="en-US" sz="3600" kern="0" dirty="0">
                <a:latin typeface="Corbel" panose="020B0503020204020204" pitchFamily="34" charset="0"/>
              </a:rPr>
              <a:t>II</a:t>
            </a:r>
            <a:r>
              <a:rPr lang="ru-RU" sz="3600" kern="0" dirty="0">
                <a:latin typeface="Corbel" panose="020B0503020204020204" pitchFamily="34" charset="0"/>
              </a:rPr>
              <a:t>. Филипп проводит библейский урок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7" name="Пятиугольник 6"/>
          <p:cNvSpPr/>
          <p:nvPr/>
        </p:nvSpPr>
        <p:spPr>
          <a:xfrm>
            <a:off x="824085" y="4001549"/>
            <a:ext cx="9295575" cy="1065751"/>
          </a:xfrm>
          <a:prstGeom prst="homePlate">
            <a:avLst>
              <a:gd name="adj" fmla="val 8049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7774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u="sng" dirty="0">
                <a:latin typeface="Corbel" panose="020B0503020204020204" pitchFamily="34" charset="0"/>
              </a:rPr>
              <a:t>Метод</a:t>
            </a:r>
            <a:r>
              <a:rPr lang="ru-RU" sz="3600" dirty="0">
                <a:latin typeface="Corbel" panose="020B0503020204020204" pitchFamily="34" charset="0"/>
              </a:rPr>
              <a:t>: исследование темы во всей Библии («</a:t>
            </a:r>
            <a:r>
              <a:rPr lang="ru-RU" sz="3600" i="1" dirty="0">
                <a:latin typeface="Corbel" panose="020B0503020204020204" pitchFamily="34" charset="0"/>
              </a:rPr>
              <a:t>и, начав от сего Писания, благовествовал ему</a:t>
            </a:r>
            <a:r>
              <a:rPr lang="ru-RU" sz="3600" dirty="0">
                <a:latin typeface="Corbel" panose="020B0503020204020204" pitchFamily="34" charset="0"/>
              </a:rPr>
              <a:t>» </a:t>
            </a:r>
            <a:r>
              <a:rPr lang="ru-RU" b="1" dirty="0">
                <a:latin typeface="Corbel" panose="020B0503020204020204" pitchFamily="34" charset="0"/>
              </a:rPr>
              <a:t>35 ст.</a:t>
            </a:r>
            <a:r>
              <a:rPr lang="ru-RU" sz="3600" dirty="0">
                <a:latin typeface="Corbel" panose="020B0503020204020204" pitchFamily="34" charset="0"/>
              </a:rPr>
              <a:t>).</a:t>
            </a:r>
          </a:p>
          <a:p>
            <a:pPr marL="457200" lvl="1" indent="0">
              <a:buNone/>
            </a:pPr>
            <a:endParaRPr lang="ru-RU" sz="36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ru-RU" sz="3600" u="sng" dirty="0">
                <a:latin typeface="Corbel" panose="020B0503020204020204" pitchFamily="34" charset="0"/>
              </a:rPr>
              <a:t>Форма</a:t>
            </a:r>
            <a:r>
              <a:rPr lang="ru-RU" sz="3600" dirty="0">
                <a:latin typeface="Corbel" panose="020B0503020204020204" pitchFamily="34" charset="0"/>
              </a:rPr>
              <a:t>: Вопросы и ответы из Библии («</a:t>
            </a:r>
            <a:r>
              <a:rPr lang="ru-RU" i="1" dirty="0">
                <a:latin typeface="Corbel" panose="020B0503020204020204" pitchFamily="34" charset="0"/>
              </a:rPr>
              <a:t>разумеешь ли, что читаешь?</a:t>
            </a:r>
            <a:r>
              <a:rPr lang="ru-RU" dirty="0">
                <a:latin typeface="Corbel" panose="020B0503020204020204" pitchFamily="34" charset="0"/>
              </a:rPr>
              <a:t>»; «</a:t>
            </a:r>
            <a:r>
              <a:rPr lang="ru-RU" i="1" dirty="0">
                <a:latin typeface="Corbel" panose="020B0503020204020204" pitchFamily="34" charset="0"/>
              </a:rPr>
              <a:t>о ком пророк говорит это? о себе ли, или о ком другом?</a:t>
            </a:r>
            <a:r>
              <a:rPr lang="ru-RU" dirty="0">
                <a:latin typeface="Corbel" panose="020B0503020204020204" pitchFamily="34" charset="0"/>
              </a:rPr>
              <a:t>» – </a:t>
            </a:r>
            <a:r>
              <a:rPr lang="ru-RU" sz="2800" b="1" dirty="0">
                <a:latin typeface="Corbel" panose="020B0503020204020204" pitchFamily="34" charset="0"/>
              </a:rPr>
              <a:t>ст. 30,34</a:t>
            </a:r>
            <a:r>
              <a:rPr lang="ru-RU" sz="3600" dirty="0">
                <a:latin typeface="Corbel" panose="020B0503020204020204" pitchFamily="34" charset="0"/>
              </a:rPr>
              <a:t>)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</a:t>
            </a:r>
            <a:r>
              <a:rPr lang="en-US" sz="3600" kern="0" dirty="0">
                <a:latin typeface="Corbel" panose="020B0503020204020204" pitchFamily="34" charset="0"/>
              </a:rPr>
              <a:t>II</a:t>
            </a:r>
            <a:r>
              <a:rPr lang="ru-RU" sz="3600" kern="0" dirty="0">
                <a:latin typeface="Corbel" panose="020B0503020204020204" pitchFamily="34" charset="0"/>
              </a:rPr>
              <a:t>. Филипп проводит библейский урок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46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Они приехали к воде. </a:t>
            </a:r>
            <a:r>
              <a:rPr lang="ru-RU" sz="3600" dirty="0" err="1">
                <a:latin typeface="Corbel" panose="020B0503020204020204" pitchFamily="34" charset="0"/>
              </a:rPr>
              <a:t>Эфиоплянин</a:t>
            </a:r>
            <a:r>
              <a:rPr lang="ru-RU" sz="3600" dirty="0">
                <a:latin typeface="Corbel" panose="020B0503020204020204" pitchFamily="34" charset="0"/>
              </a:rPr>
              <a:t> пожелал креститься –</a:t>
            </a:r>
          </a:p>
          <a:p>
            <a:pPr marL="457200" lvl="1" indent="0">
              <a:buNone/>
            </a:pPr>
            <a:endParaRPr lang="ru-RU" sz="36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ru-RU" sz="2800" dirty="0">
                <a:latin typeface="Corbel" panose="020B0503020204020204" pitchFamily="34" charset="0"/>
              </a:rPr>
              <a:t>«</a:t>
            </a:r>
            <a:r>
              <a:rPr lang="ru-RU" sz="2800" i="1" dirty="0">
                <a:latin typeface="Corbel" panose="020B0503020204020204" pitchFamily="34" charset="0"/>
              </a:rPr>
              <a:t>Между тем, продолжая путь, они приехали к воде; и евнух сказал: вот вода; что препятствует мне креститься?</a:t>
            </a:r>
            <a:r>
              <a:rPr lang="ru-RU" sz="2800" dirty="0">
                <a:latin typeface="Corbel" panose="020B0503020204020204" pitchFamily="34" charset="0"/>
              </a:rPr>
              <a:t>». </a:t>
            </a:r>
            <a:r>
              <a:rPr lang="ru-RU" sz="2400" b="1" dirty="0" err="1">
                <a:latin typeface="Corbel" panose="020B0503020204020204" pitchFamily="34" charset="0"/>
              </a:rPr>
              <a:t>Деян</a:t>
            </a:r>
            <a:r>
              <a:rPr lang="ru-RU" sz="2400" b="1" dirty="0">
                <a:latin typeface="Corbel" panose="020B0503020204020204" pitchFamily="34" charset="0"/>
              </a:rPr>
              <a:t>. 8:36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4000" kern="0" dirty="0">
                <a:latin typeface="Corbel" panose="020B0503020204020204" pitchFamily="34" charset="0"/>
              </a:rPr>
              <a:t>I</a:t>
            </a:r>
            <a:r>
              <a:rPr lang="en-US" sz="4000" kern="0" dirty="0">
                <a:latin typeface="Corbel" panose="020B0503020204020204" pitchFamily="34" charset="0"/>
              </a:rPr>
              <a:t>V</a:t>
            </a:r>
            <a:r>
              <a:rPr lang="ru-RU" sz="4000" kern="0" dirty="0">
                <a:latin typeface="Corbel" panose="020B0503020204020204" pitchFamily="34" charset="0"/>
              </a:rPr>
              <a:t>. Славный финал</a:t>
            </a:r>
            <a:endParaRPr kumimoji="0" lang="ru-RU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sp>
        <p:nvSpPr>
          <p:cNvPr id="7" name="Пятиугольник 6"/>
          <p:cNvSpPr/>
          <p:nvPr/>
        </p:nvSpPr>
        <p:spPr>
          <a:xfrm>
            <a:off x="824085" y="3334799"/>
            <a:ext cx="9295575" cy="1503901"/>
          </a:xfrm>
          <a:prstGeom prst="homePlate">
            <a:avLst>
              <a:gd name="adj" fmla="val 8049"/>
            </a:avLst>
          </a:prstGeom>
          <a:solidFill>
            <a:srgbClr val="B2606E">
              <a:alpha val="44000"/>
            </a:srgb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7650023"/>
      </p:ext>
    </p:extLst>
  </p:cSld>
  <p:clrMapOvr>
    <a:masterClrMapping/>
  </p:clrMapOvr>
</p:sld>
</file>

<file path=ppt/theme/theme1.xml><?xml version="1.0" encoding="utf-8"?>
<a:theme xmlns:a="http://schemas.openxmlformats.org/drawingml/2006/main" name="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2.xml><?xml version="1.0" encoding="utf-8"?>
<a:theme xmlns:a="http://schemas.openxmlformats.org/drawingml/2006/main" name="1_Тема Offic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78226_TF00475556" id="{B4555943-04F2-4CB3-8390-D6F0D45A095E}" vid="{1A981C8E-D58C-4027-BEFE-8329C07BCACB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6045</TotalTime>
  <Words>581</Words>
  <Application>Microsoft Office PowerPoint</Application>
  <PresentationFormat>Widescreen</PresentationFormat>
  <Paragraphs>66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Брендбук</vt:lpstr>
      <vt:lpstr>1_Тема Office</vt:lpstr>
      <vt:lpstr>Библия говорит сегодня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жан таранюк</dc:creator>
  <cp:lastModifiedBy>катя</cp:lastModifiedBy>
  <cp:revision>55</cp:revision>
  <dcterms:created xsi:type="dcterms:W3CDTF">2022-04-26T13:08:03Z</dcterms:created>
  <dcterms:modified xsi:type="dcterms:W3CDTF">2022-08-30T05:08:07Z</dcterms:modified>
</cp:coreProperties>
</file>