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2" r:id="rId2"/>
    <p:sldMasterId id="2147483662" r:id="rId3"/>
    <p:sldMasterId id="2147483702" r:id="rId4"/>
  </p:sldMasterIdLst>
  <p:notesMasterIdLst>
    <p:notesMasterId r:id="rId48"/>
  </p:notesMasterIdLst>
  <p:handoutMasterIdLst>
    <p:handoutMasterId r:id="rId49"/>
  </p:handoutMasterIdLst>
  <p:sldIdLst>
    <p:sldId id="437" r:id="rId5"/>
    <p:sldId id="653" r:id="rId6"/>
    <p:sldId id="654" r:id="rId7"/>
    <p:sldId id="673" r:id="rId8"/>
    <p:sldId id="657" r:id="rId9"/>
    <p:sldId id="658" r:id="rId10"/>
    <p:sldId id="659" r:id="rId11"/>
    <p:sldId id="661" r:id="rId12"/>
    <p:sldId id="662" r:id="rId13"/>
    <p:sldId id="667" r:id="rId14"/>
    <p:sldId id="666" r:id="rId15"/>
    <p:sldId id="665" r:id="rId16"/>
    <p:sldId id="669" r:id="rId17"/>
    <p:sldId id="664" r:id="rId18"/>
    <p:sldId id="482" r:id="rId19"/>
    <p:sldId id="558" r:id="rId20"/>
    <p:sldId id="559" r:id="rId21"/>
    <p:sldId id="672" r:id="rId22"/>
    <p:sldId id="627" r:id="rId23"/>
    <p:sldId id="625" r:id="rId24"/>
    <p:sldId id="600" r:id="rId25"/>
    <p:sldId id="674" r:id="rId26"/>
    <p:sldId id="601" r:id="rId27"/>
    <p:sldId id="626" r:id="rId28"/>
    <p:sldId id="675" r:id="rId29"/>
    <p:sldId id="676" r:id="rId30"/>
    <p:sldId id="603" r:id="rId31"/>
    <p:sldId id="651" r:id="rId32"/>
    <p:sldId id="652" r:id="rId33"/>
    <p:sldId id="628" r:id="rId34"/>
    <p:sldId id="604" r:id="rId35"/>
    <p:sldId id="605" r:id="rId36"/>
    <p:sldId id="606" r:id="rId37"/>
    <p:sldId id="607" r:id="rId38"/>
    <p:sldId id="608" r:id="rId39"/>
    <p:sldId id="609" r:id="rId40"/>
    <p:sldId id="630" r:id="rId41"/>
    <p:sldId id="611" r:id="rId42"/>
    <p:sldId id="613" r:id="rId43"/>
    <p:sldId id="614" r:id="rId44"/>
    <p:sldId id="615" r:id="rId45"/>
    <p:sldId id="618" r:id="rId46"/>
    <p:sldId id="619" r:id="rId47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51F08"/>
    <a:srgbClr val="000000"/>
    <a:srgbClr val="CC0000"/>
    <a:srgbClr val="C6EB09"/>
    <a:srgbClr val="1103EE"/>
    <a:srgbClr val="896224"/>
    <a:srgbClr val="757600"/>
    <a:srgbClr val="4600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4645" autoAdjust="0"/>
  </p:normalViewPr>
  <p:slideViewPr>
    <p:cSldViewPr>
      <p:cViewPr varScale="1">
        <p:scale>
          <a:sx n="62" d="100"/>
          <a:sy n="62" d="100"/>
        </p:scale>
        <p:origin x="-926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338"/>
    </p:cViewPr>
  </p:sorterViewPr>
  <p:notesViewPr>
    <p:cSldViewPr>
      <p:cViewPr varScale="1">
        <p:scale>
          <a:sx n="79" d="100"/>
          <a:sy n="79" d="100"/>
        </p:scale>
        <p:origin x="-2058" y="-96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000" b="0" i="1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 b="0" i="1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000" b="0" i="1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 b="0" i="1">
                <a:effectLst/>
                <a:latin typeface="Arial" charset="0"/>
              </a:defRPr>
            </a:lvl1pPr>
          </a:lstStyle>
          <a:p>
            <a:pPr>
              <a:defRPr/>
            </a:pPr>
            <a:fld id="{A952E95B-C1EB-43DE-A7D2-E0847B10D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 eaLnBrk="0" hangingPunct="0">
              <a:spcBef>
                <a:spcPct val="0"/>
              </a:spcBef>
              <a:defRPr sz="1000" b="0" i="1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 eaLnBrk="0" hangingPunct="0">
              <a:spcBef>
                <a:spcPct val="0"/>
              </a:spcBef>
              <a:defRPr sz="1000" b="0" i="1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 eaLnBrk="0" hangingPunct="0">
              <a:spcBef>
                <a:spcPct val="0"/>
              </a:spcBef>
              <a:defRPr sz="1000" b="0" i="1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 eaLnBrk="0" hangingPunct="0">
              <a:spcBef>
                <a:spcPct val="0"/>
              </a:spcBef>
              <a:defRPr sz="1000" b="0" i="1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5E0DA418-6D24-476B-9FFF-591BFD39F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74A897-0222-446E-AE08-785FBC7153D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E2548-7B26-471B-B57B-910D977D4738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5709FF-E7E0-4B32-8F76-6E89BD72F62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E8E287-CF0A-43FE-85AC-921786A07CF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E2BD5D-2047-43B0-B7BC-481980FB3BD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FC4B67-C58D-4792-AC2A-6A2D22D98943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AC053C-77DB-4CB4-9065-FE1E649248B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A4920-9D12-46D0-B096-FC46AB1B60B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21D088-277E-40D5-B20E-AFA3C9C25D8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06DA9-E7D5-4A8D-94D9-3148C9A0868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C2A71-3F3B-4D8A-9758-CF4B52CCF3F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FADC0-E760-4BD1-94D0-D31A4B1C74D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895F6-00BC-4BF2-92A0-E7A393EBE5E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A1F54-636A-4F0A-8A9C-E4C75EA0475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2E6352-D7C7-4A0E-B687-7DF7FC2148F2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B1F5D-55D4-4C49-8E2D-4B05F7C7784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9E8CC-C00A-4618-AC33-CCDD1DF8315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15339F-730B-4132-B7FA-EBC310C3D193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A540D-2AA4-4478-B38E-4FFAFCCB2021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1A3B30-4C44-4127-8674-BC42F78F0B4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CBE94-1C92-4A92-BCF4-94CC482DD66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4B89A7-535E-49B3-B648-885CDA57FF2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BCCAB3-FD24-405E-94F5-9CDD3B71785D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0D953-B095-47D3-9BF0-348A66090D10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B3A11-05D0-40AB-A7D4-D0C1CCD24C2E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426CD5-EC68-4F11-9E72-68A430D3D53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0C7CF5-E17E-435D-82A4-88019001FBE4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E887F0-D127-47A7-A0EC-04848241F6F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CDA0F-60DC-4D5F-82A7-8CF94B66C13F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032D4F-238B-4847-B6F0-810461D54B6C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52F53-0473-4589-BCFD-62411C434B78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66E97F-3052-4988-828B-CDF92C187363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C9534D-0058-4C86-8F59-F5E2C8E2F722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DEA7A-DA69-4E23-A04E-7B2291C68D55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2B144-2E33-4D13-8C02-DFD4E84370E5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93A491-5898-4B49-91CC-9B219C211B7C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E4042D-91C5-4D27-9A9D-EBF7688DAC94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EE4F7D-25D1-44EB-9B1A-2AC86257F2C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4E20A2-41D1-404A-B3AE-CCD80A8D7D4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4F6FA-A3EC-4A95-9989-AF35989F897C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6D8D9-EE55-4877-B7EB-F48D134F06C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2172A-86F3-4279-BD6C-4AB8AFE4C4D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13806-C2BE-4685-A44D-F63376B13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434EA-4F20-4BCB-9493-B78690027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2263" y="419100"/>
            <a:ext cx="1944687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9100"/>
            <a:ext cx="5681663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FFAE9-199D-4BB2-BF0F-C144D3749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875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B2FE9-7A72-41BB-9DC3-075E1B61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875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D7C5C-3D81-4381-A52F-AD3CB79AD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4FE22AC5-4F64-4064-854C-486C70C3D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 useBgFill="1">
        <p:nvSpPr>
          <p:cNvPr id="5" name="Rounded Rectangle 10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" name="Rectangle 14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E0FB3FB-3E59-456F-8598-73FF45FCF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DA6D5-B37D-4446-810B-875F9BFD3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 useBgFill="1">
        <p:nvSpPr>
          <p:cNvPr id="5" name="Rounded Rectangle 10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63F20-4C4B-4F69-88CC-C6C32B8E0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2617B-6A2D-49F1-90A3-4A7C60106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8BF74-FC5C-49D0-9A88-430D0FE7E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39CAB-7CF9-4318-82B5-E6FE796F7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3166F-CFD6-43AE-9F71-B8E558B8B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C0EB4-E423-4D79-832E-C50E37D6A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 useBgFill="1">
        <p:nvSpPr>
          <p:cNvPr id="6" name="Rounded Rectangle 10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BEC8C-6202-4353-9745-2A6A0DBD8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46E8D-BB64-4BFE-A82E-85EBF1588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92D0-5B51-46BC-9466-1861D907A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52499-4C37-49B9-A42D-819269732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0FE6AD00-39A7-4628-A555-4F6D23C3A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64F1A60D-7DFB-44C7-BEC5-07EC37E94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353880DC-8F8B-4B77-8564-C223D46C2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49438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896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896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896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D3842-4912-4908-AE9D-5894104FF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44F45-FBCA-4D8C-A284-1918B0EF8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EA669767-EB72-4BFD-981B-0A7926D4F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1799FF34-D640-4D37-9032-A121FC807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8CEF6586-8177-4243-89DA-3D25C4060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FD658979-A7FC-4D68-B3B8-31728ADFA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 useBgFill="1">
        <p:nvSpPr>
          <p:cNvPr id="5" name="Rounded Rectangle 10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" name="Rectangle 14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16450E-A997-4B13-A570-5C957E99F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72AE0-EF64-4616-B5AF-0643CEAF4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 useBgFill="1">
        <p:nvSpPr>
          <p:cNvPr id="5" name="Rounded Rectangle 10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4C336-F683-4AFF-BCD3-CA95F612B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16CED-3C29-4B0A-8970-ED4A1076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0148-36C8-4411-A179-B2EB7079F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AA0D6-F118-4336-9EE5-5183E50EC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F088A-78CA-41AC-B8F6-20FE54F2C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BF14F-B536-4C1A-8D98-286560E2D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 useBgFill="1">
        <p:nvSpPr>
          <p:cNvPr id="6" name="Rounded Rectangle 10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2799-B7C5-4FFE-BAB0-480238498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29EAF-65A4-429B-9261-102BA5BEC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05E8E-D2D8-4434-82E8-8EB8DFC05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BB3EA2E9-C82E-4B2D-9936-92C598DC1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3742FBFF-D7AD-47E4-BD55-FCDA65B11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152CE29B-FC34-4A1E-AF1A-3130549A0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49438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896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896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896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02877-6829-4CAA-B82D-C98E94DDA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03168D33-797C-4106-9790-7B3506ACB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F4E144C5-6607-4664-B611-A843A3690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F9CF2-ABC8-4AF0-9E62-6627495FA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075CD597-510C-4DB8-999F-F97AF439F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33DDD7CC-F969-425B-BEDF-130D86049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 useBgFill="1">
        <p:nvSpPr>
          <p:cNvPr id="5" name="Rounded Rectangle 10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" name="Rectangle 14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7899021-BDEF-4F09-8778-099125689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B1D4A-8D7D-4FED-8C7C-7DC606DCA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 useBgFill="1">
        <p:nvSpPr>
          <p:cNvPr id="5" name="Rounded Rectangle 10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A0522-07E8-4DEB-A66C-A67503B0D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A15D-1456-4A28-91D2-65578150C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0F0A9-8998-489F-8FC7-D81CA5356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FDA57-11BE-48BD-BF4E-CB66B79AF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3FECA-BE8C-4B6B-A6FE-79219C5C5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 useBgFill="1">
        <p:nvSpPr>
          <p:cNvPr id="6" name="Rounded Rectangle 10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F1D7-BFC5-47FE-B489-ED194069E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C5184-4CAF-484F-AF8F-B486E8684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7F3DB-0C26-47B8-8767-ACC989FB6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60E80-36BA-4DC3-9C23-3E4C7A44E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B9C40-6B56-4756-9A6B-897B3B705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CDBFD1B4-FCF3-442F-A495-E880F4C18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68BA4FB3-D108-4486-9D34-646181E75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EAA94C36-4B46-4D97-9CCA-FC859D662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49438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896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896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896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E37A7-EE19-4429-8BF1-A80D228D6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83403061-722B-45D7-AF3E-50D5E5486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2FEDEF97-E60F-4B4F-A797-9E76167F8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C1EB0986-3BBD-4385-A59C-F4B4EE4CE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146D7-C848-406D-ADF8-F19EC5876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4533418F-01E5-44DA-9BFE-5AF1164BE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B473C-B2AE-4610-9715-F840701E8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88E78-9E7E-4E6C-856A-AF20807C1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F9145350-4E43-4EA0-BC71-144AD9157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19100"/>
            <a:ext cx="77787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9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mbr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mbr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/>
        <a:buChar char="v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spcBef>
                <a:spcPct val="50000"/>
              </a:spcBef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spcBef>
                <a:spcPct val="50000"/>
              </a:spcBef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spcBef>
                <a:spcPct val="50000"/>
              </a:spcBef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550042D-925E-40A3-BB60-B29E67121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878" r:id="rId2"/>
    <p:sldLayoutId id="2147483900" r:id="rId3"/>
    <p:sldLayoutId id="2147483879" r:id="rId4"/>
    <p:sldLayoutId id="2147483880" r:id="rId5"/>
    <p:sldLayoutId id="2147483881" r:id="rId6"/>
    <p:sldLayoutId id="2147483882" r:id="rId7"/>
    <p:sldLayoutId id="2147483901" r:id="rId8"/>
    <p:sldLayoutId id="2147483902" r:id="rId9"/>
    <p:sldLayoutId id="2147483883" r:id="rId10"/>
    <p:sldLayoutId id="2147483884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  <p:sldLayoutId id="2147483909" r:id="rId18"/>
    <p:sldLayoutId id="2147483910" r:id="rId19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076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spcBef>
                <a:spcPct val="50000"/>
              </a:spcBef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spcBef>
                <a:spcPct val="50000"/>
              </a:spcBef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spcBef>
                <a:spcPct val="50000"/>
              </a:spcBef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A476680-5756-4741-AEB3-94816872B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1" r:id="rId1"/>
    <p:sldLayoutId id="2147483885" r:id="rId2"/>
    <p:sldLayoutId id="2147483912" r:id="rId3"/>
    <p:sldLayoutId id="2147483886" r:id="rId4"/>
    <p:sldLayoutId id="2147483887" r:id="rId5"/>
    <p:sldLayoutId id="2147483888" r:id="rId6"/>
    <p:sldLayoutId id="2147483889" r:id="rId7"/>
    <p:sldLayoutId id="2147483913" r:id="rId8"/>
    <p:sldLayoutId id="2147483914" r:id="rId9"/>
    <p:sldLayoutId id="2147483890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  <p:sldLayoutId id="2147483922" r:id="rId18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4100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spcBef>
                <a:spcPct val="50000"/>
              </a:spcBef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spcBef>
                <a:spcPct val="50000"/>
              </a:spcBef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spcBef>
                <a:spcPct val="50000"/>
              </a:spcBef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61A6DB0-3D8D-4813-8937-1DFDC7A24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891" r:id="rId2"/>
    <p:sldLayoutId id="2147483924" r:id="rId3"/>
    <p:sldLayoutId id="2147483892" r:id="rId4"/>
    <p:sldLayoutId id="2147483893" r:id="rId5"/>
    <p:sldLayoutId id="2147483894" r:id="rId6"/>
    <p:sldLayoutId id="2147483895" r:id="rId7"/>
    <p:sldLayoutId id="2147483925" r:id="rId8"/>
    <p:sldLayoutId id="2147483926" r:id="rId9"/>
    <p:sldLayoutId id="2147483896" r:id="rId10"/>
    <p:sldLayoutId id="2147483897" r:id="rId11"/>
    <p:sldLayoutId id="2147483927" r:id="rId12"/>
    <p:sldLayoutId id="2147483928" r:id="rId13"/>
    <p:sldLayoutId id="2147483929" r:id="rId14"/>
    <p:sldLayoutId id="2147483930" r:id="rId15"/>
    <p:sldLayoutId id="2147483931" r:id="rId16"/>
    <p:sldLayoutId id="2147483932" r:id="rId17"/>
    <p:sldLayoutId id="2147483933" r:id="rId18"/>
    <p:sldLayoutId id="2147483934" r:id="rId19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776288"/>
            <a:ext cx="7315200" cy="530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4485" name="Rectangle 5"/>
          <p:cNvSpPr>
            <a:spLocks noChangeArrowheads="1"/>
          </p:cNvSpPr>
          <p:nvPr/>
        </p:nvSpPr>
        <p:spPr bwMode="auto">
          <a:xfrm>
            <a:off x="1143000" y="1341668"/>
            <a:ext cx="6781800" cy="32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kumimoji="1" lang="ru-RU" sz="36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СУББОТНЯЯ ШКОЛА</a:t>
            </a:r>
            <a:br>
              <a:rPr kumimoji="1" lang="ru-RU" sz="36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kumimoji="1" lang="ru-RU" sz="36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 </a:t>
            </a:r>
            <a:r>
              <a:rPr kumimoji="1" lang="ru-RU" sz="36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ДЕЙСТВЕННАЯ </a:t>
            </a:r>
            <a:r>
              <a:rPr kumimoji="1" lang="ru-RU" sz="36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</a:t>
            </a:r>
            <a:endParaRPr kumimoji="1" lang="en-US" sz="3600" b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kumimoji="1" lang="ru-RU" sz="2800" b="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kumimoji="1" lang="ru-RU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Д. </a:t>
            </a:r>
            <a:r>
              <a:rPr kumimoji="1" lang="ru-RU" sz="2800" b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Кунтараф</a:t>
            </a:r>
            <a:endParaRPr kumimoji="1" lang="en-US" sz="2800" b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kumimoji="1" lang="ru-RU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Генеральная конференция</a:t>
            </a:r>
            <a:endParaRPr kumimoji="1" lang="en-US" sz="2800" b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kumimoji="1" lang="ru-RU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Директор отдела СШ и ЛС</a:t>
            </a:r>
            <a:endParaRPr kumimoji="1" lang="en-US" sz="3600" b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" descr="j038482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156">
            <a:off x="3484563" y="2420938"/>
            <a:ext cx="2174875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219200" y="640140"/>
            <a:ext cx="670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люди не идут</a:t>
            </a:r>
            <a:br>
              <a:rPr lang="ru-RU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урок</a:t>
            </a:r>
            <a:br>
              <a:rPr lang="ru-RU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Субботней школы</a:t>
            </a:r>
            <a: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Большинство учителей Субботней школы никогда не проходили никакой подготовки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скучна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классе неактивно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удовлетворяются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потребности участников класса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Некоторые приходят на урок Субботней школы даже не зная темы</a:t>
            </a: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Girl unhappy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7391400" y="3124200"/>
            <a:ext cx="1428991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95400" y="457200"/>
            <a:ext cx="655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Проблемы Субботней школы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3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9050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 преподавателей  класса Субботней школы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057400"/>
            <a:ext cx="7924800" cy="44196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Monotype Sorts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Слишком много учителей СШ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которые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: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v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 учат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v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Говорят без умолку </a:t>
            </a:r>
          </a:p>
          <a:p>
            <a:pPr marL="266700" indent="-2667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v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Читают материал урока «с листа»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v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Редко или совсем не проводят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обсуждение в классе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v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 имеют подготовки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" name="Picture 6" descr="j017878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flipH="1">
            <a:off x="6781800" y="1676400"/>
            <a:ext cx="2133600" cy="2164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5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5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89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7778750" cy="1104900"/>
          </a:xfrm>
        </p:spPr>
        <p:txBody>
          <a:bodyPr/>
          <a:lstStyle/>
          <a:p>
            <a:pPr algn="ctr"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Какие главные трудности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209800"/>
            <a:ext cx="6477000" cy="1981200"/>
          </a:xfrm>
        </p:spPr>
        <p:txBody>
          <a:bodyPr/>
          <a:lstStyle/>
          <a:p>
            <a:pPr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dirty="0" smtClean="0">
                <a:latin typeface="Calisto MT" pitchFamily="18" charset="0"/>
              </a:rPr>
              <a:t>Формализм</a:t>
            </a:r>
            <a:endParaRPr lang="en-US" sz="3600" dirty="0" smtClean="0">
              <a:latin typeface="Calisto MT" pitchFamily="18" charset="0"/>
            </a:endParaRPr>
          </a:p>
          <a:p>
            <a:pPr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Мини-богослужение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Calisto MT" pitchFamily="18" charset="0"/>
            </a:endParaRPr>
          </a:p>
          <a:p>
            <a:pPr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dirty="0" smtClean="0">
                <a:latin typeface="Calisto MT" pitchFamily="18" charset="0"/>
              </a:rPr>
              <a:t>Насущная потребность перемен</a:t>
            </a:r>
            <a:endParaRPr lang="en-US" dirty="0" smtClean="0">
              <a:latin typeface="Calisto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28600"/>
            <a:ext cx="8153400" cy="914400"/>
          </a:xfrm>
        </p:spPr>
        <p:txBody>
          <a:bodyPr/>
          <a:lstStyle/>
          <a:p>
            <a:pPr algn="ctr">
              <a:defRPr/>
            </a:pPr>
            <a:r>
              <a:rPr lang="ru-RU" altLang="zh-CN" sz="4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Отсутствие братского общения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04867" name="Group 3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8305800" cy="4864608"/>
        </p:xfrm>
        <a:graphic>
          <a:graphicData uri="http://schemas.openxmlformats.org/drawingml/2006/table">
            <a:tbl>
              <a:tblPr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tblPr>
              <a:tblGrid>
                <a:gridCol w="2193985"/>
                <a:gridCol w="1768415"/>
                <a:gridCol w="4343400"/>
              </a:tblGrid>
              <a:tr h="4145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ru-RU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  <a:t>Функция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ru-RU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  <a:t>Соотношение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  <a:t>Пояснение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426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ru-R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  <a:t>Братское общение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SimSun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  <a:t>1:7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ru-R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  <a:t>Каждый новообращённый член церкви нуждается в принятии</a:t>
                      </a:r>
                      <a:br>
                        <a:rPr kumimoji="0" lang="ru-R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</a:br>
                      <a:r>
                        <a:rPr kumimoji="0" lang="ru-R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  <a:t>и обретении новых друзей</a:t>
                      </a:r>
                      <a:br>
                        <a:rPr kumimoji="0" lang="ru-R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</a:br>
                      <a:r>
                        <a:rPr kumimoji="0" lang="ru-R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  <a:t>(за первые 6 месяцев - 7 друзей, минимум).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157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ru-R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  <a:t>Участие в деятельности группы/</a:t>
                      </a:r>
                      <a:br>
                        <a:rPr kumimoji="0" lang="ru-R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</a:br>
                      <a:r>
                        <a:rPr kumimoji="0" lang="ru-R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  <a:t>церкви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SimSun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  <a:t>75:100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ru-R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  <a:t>75 из 100 членов церкви должны быть вовлечены в группу.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0905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ru-R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  <a:t>Вовлечение нового члена церкви</a:t>
                      </a:r>
                      <a:br>
                        <a:rPr kumimoji="0" lang="ru-R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</a:br>
                      <a:r>
                        <a:rPr kumimoji="0" lang="ru-R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  <a:t>в группу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  <a:t>9:10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ru-RU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SimSun" pitchFamily="2" charset="-122"/>
                        </a:rPr>
                        <a:t>Каждые 9 из 10 новообращённых членов церкви должны быть вовлечены в служение МГ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76300" y="914400"/>
            <a:ext cx="7505700" cy="117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обновлённая церковь</a:t>
            </a:r>
            <a:endParaRPr lang="en-US" sz="4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ispanic girl baptism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09975" y="2743200"/>
            <a:ext cx="192405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bible-study[1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419600"/>
            <a:ext cx="22860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77200" cy="4876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  <a:buFont typeface="Monotype Sorts" charset="2"/>
              <a:buNone/>
              <a:defRPr/>
            </a:pPr>
            <a:r>
              <a:rPr lang="en-US" dirty="0" smtClean="0"/>
              <a:t>  </a:t>
            </a:r>
            <a:r>
              <a:rPr lang="ru-RU" dirty="0" smtClean="0">
                <a:latin typeface="Calisto MT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Субботняя школа является важной сферой миссионерской деятельности не только потому, что молодые и старые получают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ней знания о Слове Божьем, но она пробуждает в них любовь к Его священным истинам и желание самостоятельно изучать их; более того, субботняя школа учит людей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 жизни придерживаться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святых принципов».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Monotype Sorts" charset="2"/>
              <a:buNone/>
              <a:defRPr/>
            </a:pPr>
            <a:r>
              <a:rPr lang="en-US" dirty="0" smtClean="0">
                <a:latin typeface="Calisto MT" pitchFamily="18" charset="0"/>
              </a:rPr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Советы по работе Субботней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школы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 10,11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25625" y="304800"/>
            <a:ext cx="54927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Божественный план</a:t>
            </a:r>
            <a:endParaRPr kumimoji="0" lang="en-US" sz="6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charset="2"/>
              <a:buNone/>
              <a:defRPr/>
            </a:pPr>
            <a:r>
              <a:rPr lang="en-US" sz="4000" b="1" dirty="0" smtClean="0">
                <a:solidFill>
                  <a:srgbClr val="FAFD00"/>
                </a:solidFill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«Субботняя школа, при правильной организации ее работы, является одним из тех важных средств, которыми Бог пользуется для приведения душ к постижению истины». 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Monotype Sorts" charset="2"/>
              <a:buNone/>
              <a:defRPr/>
            </a:pPr>
            <a:r>
              <a:rPr lang="en-US" sz="2800" dirty="0" smtClean="0">
                <a:latin typeface="Calisto MT" pitchFamily="18" charset="0"/>
              </a:rPr>
              <a:t>    -</a:t>
            </a:r>
            <a:r>
              <a:rPr lang="ru-RU" sz="2800" i="1" dirty="0" smtClean="0">
                <a:latin typeface="Calisto MT" pitchFamily="18" charset="0"/>
              </a:rPr>
              <a:t>Советы по работе Субботней школы</a:t>
            </a:r>
            <a:r>
              <a:rPr lang="en-US" sz="2800" i="1" dirty="0" smtClean="0">
                <a:latin typeface="Calisto MT" pitchFamily="18" charset="0"/>
              </a:rPr>
              <a:t>,</a:t>
            </a:r>
            <a:r>
              <a:rPr lang="ru-RU" sz="2800" i="1" dirty="0" smtClean="0">
                <a:latin typeface="Calisto MT" pitchFamily="18" charset="0"/>
              </a:rPr>
              <a:t/>
            </a:r>
            <a:br>
              <a:rPr lang="ru-RU" sz="2800" i="1" dirty="0" smtClean="0">
                <a:latin typeface="Calisto MT" pitchFamily="18" charset="0"/>
              </a:rPr>
            </a:br>
            <a:r>
              <a:rPr lang="ru-RU" sz="2800" dirty="0" err="1" smtClean="0">
                <a:latin typeface="Calisto MT" pitchFamily="18" charset="0"/>
              </a:rPr>
              <a:t>стр</a:t>
            </a:r>
            <a:r>
              <a:rPr lang="en-US" sz="2800" dirty="0" smtClean="0">
                <a:latin typeface="Calisto MT" pitchFamily="18" charset="0"/>
              </a:rPr>
              <a:t>. 115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25625" y="304800"/>
            <a:ext cx="54927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Божественный план</a:t>
            </a:r>
            <a:endParaRPr kumimoji="0" lang="en-US" sz="6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47700"/>
            <a:ext cx="7778750" cy="110490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Необходимость возрождения Субботней школы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Monotype Sorts" charset="2"/>
              <a:buNone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Немало предстоит сделать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в субботней школе, чтобы люди поняли свой долг и выполняли свою часть. Бог призывает людей трудиться для Него, а служителям надо направлять их усилия».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Monotype Sorts" charset="2"/>
              <a:buNone/>
              <a:defRPr/>
            </a:pP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i="1" dirty="0" smtClean="0"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Свидетельства для церкви, т.5, стр.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256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533400"/>
            <a:ext cx="7778750" cy="1104900"/>
          </a:xfrm>
        </p:spPr>
        <p:txBody>
          <a:bodyPr/>
          <a:lstStyle/>
          <a:p>
            <a:pPr algn="ctr"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Потребность в возрождении 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411480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Достижения целей субботней Школы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Monotype Sorts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1. 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Библии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Monotype Sorts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2.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Братское общение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Monotype Sorts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3.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Социальное служение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Monotype Sorts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4.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Всемирная миссия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4" name="Picture 4" descr="SS_logoCMYK 3i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895600"/>
            <a:ext cx="29718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445" name="Straight Arrow Connector 6"/>
          <p:cNvCxnSpPr>
            <a:cxnSpLocks noChangeShapeType="1"/>
          </p:cNvCxnSpPr>
          <p:nvPr/>
        </p:nvCxnSpPr>
        <p:spPr bwMode="auto">
          <a:xfrm>
            <a:off x="3733800" y="2895600"/>
            <a:ext cx="3200400" cy="91440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  <p:cxnSp>
        <p:nvCxnSpPr>
          <p:cNvPr id="61446" name="Straight Arrow Connector 8"/>
          <p:cNvCxnSpPr>
            <a:cxnSpLocks noChangeShapeType="1"/>
          </p:cNvCxnSpPr>
          <p:nvPr/>
        </p:nvCxnSpPr>
        <p:spPr bwMode="auto">
          <a:xfrm>
            <a:off x="3657600" y="3429000"/>
            <a:ext cx="3048000" cy="68580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  <p:cxnSp>
        <p:nvCxnSpPr>
          <p:cNvPr id="61447" name="Straight Arrow Connector 10"/>
          <p:cNvCxnSpPr>
            <a:cxnSpLocks noChangeShapeType="1"/>
          </p:cNvCxnSpPr>
          <p:nvPr/>
        </p:nvCxnSpPr>
        <p:spPr bwMode="auto">
          <a:xfrm>
            <a:off x="5410200" y="4114800"/>
            <a:ext cx="1371600" cy="22860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  <p:cxnSp>
        <p:nvCxnSpPr>
          <p:cNvPr id="61448" name="Straight Arrow Connector 13"/>
          <p:cNvCxnSpPr>
            <a:cxnSpLocks noChangeShapeType="1"/>
          </p:cNvCxnSpPr>
          <p:nvPr/>
        </p:nvCxnSpPr>
        <p:spPr bwMode="auto">
          <a:xfrm flipV="1">
            <a:off x="4343400" y="4572000"/>
            <a:ext cx="2590800" cy="15240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5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7" name="Rectangle 5"/>
          <p:cNvSpPr>
            <a:spLocks noChangeArrowheads="1"/>
          </p:cNvSpPr>
          <p:nvPr/>
        </p:nvSpPr>
        <p:spPr bwMode="auto">
          <a:xfrm>
            <a:off x="0" y="486550"/>
            <a:ext cx="9144000" cy="220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kumimoji="1" lang="ru-RU" sz="40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ВОЗРОЖДЕНИЕ СУББОТНЕЙ ШКОЛЫ</a:t>
            </a:r>
            <a:endParaRPr kumimoji="1" lang="en-US" sz="4000" b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kumimoji="1" lang="ru-RU" sz="4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ч</a:t>
            </a:r>
            <a:r>
              <a:rPr kumimoji="1" lang="ru-RU" sz="48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ерез служение Малых групп</a:t>
            </a:r>
            <a:endParaRPr kumimoji="1" lang="en-US" sz="4800" b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j04358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0" y="3200400"/>
            <a:ext cx="3427413" cy="2968625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457200"/>
            <a:ext cx="6172200" cy="110490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Программа Субботней школы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305800" cy="2592388"/>
          </a:xfrm>
        </p:spPr>
        <p:txBody>
          <a:bodyPr/>
          <a:lstStyle/>
          <a:p>
            <a:pPr algn="ctr">
              <a:buFont typeface="Monotype Sorts" charset="2"/>
              <a:buNone/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Рабочие группы Субботней школы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roup mt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20811" y="2667000"/>
            <a:ext cx="3702377" cy="37023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Формирование Малых групп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Evangeli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47950">
            <a:off x="6716713" y="3857625"/>
            <a:ext cx="1597025" cy="2335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467600" cy="46482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«Создание небольших групп для проведения христианской работы является частью плана, который был развернут передо мною Тем, Кто никогда не заблуждается. Если церковь многочисленна, то пусть ее члены объединяются в небольшие группы для работы не только ради членов церкви,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также и на благо неверующим».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Евангелизм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 115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 descr="j039929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304800"/>
            <a:ext cx="1276350" cy="19594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295400"/>
          </a:xfrm>
        </p:spPr>
        <p:txBody>
          <a:bodyPr lIns="90488" tIns="44450" rIns="90488" bIns="44450">
            <a:norm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Благословения от служения рабочей группы СШ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828800"/>
            <a:ext cx="8610600" cy="38862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Рост группы от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 за 6 недель (Портленд, Орегон)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Возвращение 50 семей в лоно церкви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Холлан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Мичиган)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Возвращение 60 членов церкви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Оуассо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Мичиган)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Преобразованная церковь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Сагино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Мичиган)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Возвращение в церковь после 30 лет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отсутствия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Гранд-Рапидс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Мичиган)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Рост количества ежедневно изучающих уроки СШ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два месяца -1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5%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90%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Оуассо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Мичиган)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Monotype Sorts" pitchFamily="2" charset="2"/>
              <a:buChar char="v"/>
              <a:defRPr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Monotype Sorts" pitchFamily="2" charset="2"/>
              <a:buChar char="v"/>
              <a:defRPr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b="1" dirty="0" smtClean="0"/>
          </a:p>
          <a:p>
            <a:pPr eaLnBrk="1" hangingPunct="1">
              <a:buFontTx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8750" cy="110490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План рабочей группы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Субботней школы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371600"/>
            <a:ext cx="7543800" cy="411480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Классы от 6 до 8 человек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Руководители Евангельского служения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дьякон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 социального служения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 проведения урока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один час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 для «переклички»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 посвящённое Евангельскому служению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 обсуждения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Ежемесячное общение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Ежемесячное братское общение в домашней обстановке/Оценка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Еженедельная (в отличие от ежемесячной) консультация руководителей</a:t>
            </a:r>
            <a:endParaRPr lang="en-US" b="1" dirty="0" smtClean="0">
              <a:solidFill>
                <a:srgbClr val="FAFD00"/>
              </a:solidFill>
            </a:endParaRPr>
          </a:p>
        </p:txBody>
      </p:sp>
      <p:pic>
        <p:nvPicPr>
          <p:cNvPr id="65540" name="Picture 4" descr="j043266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09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Малый класс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 Субботней школы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Руководитель по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проведению дискуссии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Руководитель Евангельского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служения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дьякон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 урока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60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минут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Вступление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минут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 дьяконского служения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20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минут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Изучение темы урока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35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минут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title"/>
          </p:nvPr>
        </p:nvSpPr>
        <p:spPr>
          <a:xfrm>
            <a:off x="682625" y="457200"/>
            <a:ext cx="7778750" cy="1104900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Рабочие группы Субботней школы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4" name="Picture 6" descr="j043937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200400"/>
            <a:ext cx="23622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3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3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34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0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Треугольник обучения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828800"/>
            <a:ext cx="7772400" cy="42672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того, что читает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того, что слышит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30%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того, что видит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50%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того, что видит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и слышит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70%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того, что он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говорит сам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90%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того, что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говорит и делает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533400" y="1017989"/>
            <a:ext cx="72390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3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Ребёнок запоминает информацию</a:t>
            </a:r>
            <a:r>
              <a:rPr 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9" name="Rectangle 13"/>
          <p:cNvSpPr>
            <a:spLocks noChangeArrowheads="1"/>
          </p:cNvSpPr>
          <p:nvPr/>
        </p:nvSpPr>
        <p:spPr bwMode="auto">
          <a:xfrm>
            <a:off x="1373188" y="6096000"/>
            <a:ext cx="6702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0" dirty="0" smtClean="0"/>
              <a:t>Основано на исследовании Техасского университета</a:t>
            </a:r>
            <a:endParaRPr lang="en-US" sz="2000" b="0" dirty="0"/>
          </a:p>
        </p:txBody>
      </p:sp>
      <p:grpSp>
        <p:nvGrpSpPr>
          <p:cNvPr id="67590" name="Group 43"/>
          <p:cNvGrpSpPr>
            <a:grpSpLocks/>
          </p:cNvGrpSpPr>
          <p:nvPr/>
        </p:nvGrpSpPr>
        <p:grpSpPr bwMode="auto">
          <a:xfrm>
            <a:off x="5029200" y="1524000"/>
            <a:ext cx="3962400" cy="3962400"/>
            <a:chOff x="1905000" y="1447800"/>
            <a:chExt cx="3962400" cy="3962400"/>
          </a:xfrm>
        </p:grpSpPr>
        <p:grpSp>
          <p:nvGrpSpPr>
            <p:cNvPr id="67591" name="Group 40"/>
            <p:cNvGrpSpPr>
              <a:grpSpLocks/>
            </p:cNvGrpSpPr>
            <p:nvPr/>
          </p:nvGrpSpPr>
          <p:grpSpPr bwMode="auto">
            <a:xfrm>
              <a:off x="1905000" y="1447800"/>
              <a:ext cx="3962400" cy="3962400"/>
              <a:chOff x="1905000" y="1447800"/>
              <a:chExt cx="3962400" cy="3962400"/>
            </a:xfrm>
          </p:grpSpPr>
          <p:sp>
            <p:nvSpPr>
              <p:cNvPr id="20" name="Isosceles Triangle 19"/>
              <p:cNvSpPr/>
              <p:nvPr/>
            </p:nvSpPr>
            <p:spPr>
              <a:xfrm>
                <a:off x="1905000" y="1447800"/>
                <a:ext cx="3962400" cy="3962400"/>
              </a:xfrm>
              <a:prstGeom prst="triangle">
                <a:avLst/>
              </a:prstGeom>
              <a:blipFill>
                <a:blip r:embed="rId3" cstate="screen"/>
                <a:tile tx="0" ty="0" sx="100000" sy="100000" flip="none" algn="tl"/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52238" name="Rectangle 14"/>
              <p:cNvSpPr>
                <a:spLocks noChangeArrowheads="1"/>
              </p:cNvSpPr>
              <p:nvPr/>
            </p:nvSpPr>
            <p:spPr bwMode="auto">
              <a:xfrm>
                <a:off x="3352800" y="1905000"/>
                <a:ext cx="1019175" cy="4683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b="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10</a:t>
                </a:r>
              </a:p>
            </p:txBody>
          </p:sp>
          <p:sp>
            <p:nvSpPr>
              <p:cNvPr id="67599" name="Rectangle 15"/>
              <p:cNvSpPr>
                <a:spLocks noChangeArrowheads="1"/>
              </p:cNvSpPr>
              <p:nvPr/>
            </p:nvSpPr>
            <p:spPr bwMode="auto">
              <a:xfrm>
                <a:off x="3599494" y="2438400"/>
                <a:ext cx="525786" cy="457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0">
                    <a:solidFill>
                      <a:schemeClr val="accent2"/>
                    </a:solidFill>
                  </a:rPr>
                  <a:t>20</a:t>
                </a:r>
              </a:p>
            </p:txBody>
          </p:sp>
          <p:sp>
            <p:nvSpPr>
              <p:cNvPr id="67600" name="Rectangle 16"/>
              <p:cNvSpPr>
                <a:spLocks noChangeArrowheads="1"/>
              </p:cNvSpPr>
              <p:nvPr/>
            </p:nvSpPr>
            <p:spPr bwMode="auto">
              <a:xfrm>
                <a:off x="3599494" y="2971800"/>
                <a:ext cx="525786" cy="4591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0">
                    <a:solidFill>
                      <a:schemeClr val="accent2"/>
                    </a:solidFill>
                  </a:rPr>
                  <a:t>30</a:t>
                </a:r>
              </a:p>
            </p:txBody>
          </p:sp>
          <p:sp>
            <p:nvSpPr>
              <p:cNvPr id="67601" name="Rectangle 18"/>
              <p:cNvSpPr>
                <a:spLocks noChangeArrowheads="1"/>
              </p:cNvSpPr>
              <p:nvPr/>
            </p:nvSpPr>
            <p:spPr bwMode="auto">
              <a:xfrm>
                <a:off x="3467100" y="3581400"/>
                <a:ext cx="790575" cy="4591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b="0">
                    <a:solidFill>
                      <a:schemeClr val="accent2"/>
                    </a:solidFill>
                  </a:rPr>
                  <a:t>50  </a:t>
                </a:r>
              </a:p>
            </p:txBody>
          </p:sp>
          <p:sp>
            <p:nvSpPr>
              <p:cNvPr id="67602" name="Rectangle 17"/>
              <p:cNvSpPr>
                <a:spLocks noChangeArrowheads="1"/>
              </p:cNvSpPr>
              <p:nvPr/>
            </p:nvSpPr>
            <p:spPr bwMode="auto">
              <a:xfrm>
                <a:off x="3599494" y="4191000"/>
                <a:ext cx="525786" cy="4591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0">
                    <a:solidFill>
                      <a:schemeClr val="accent2"/>
                    </a:solidFill>
                  </a:rPr>
                  <a:t>70</a:t>
                </a:r>
              </a:p>
            </p:txBody>
          </p:sp>
          <p:sp>
            <p:nvSpPr>
              <p:cNvPr id="67603" name="Rectangle 19"/>
              <p:cNvSpPr>
                <a:spLocks noChangeArrowheads="1"/>
              </p:cNvSpPr>
              <p:nvPr/>
            </p:nvSpPr>
            <p:spPr bwMode="auto">
              <a:xfrm>
                <a:off x="3599494" y="4798700"/>
                <a:ext cx="525786" cy="4591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b="0">
                    <a:solidFill>
                      <a:schemeClr val="accent2"/>
                    </a:solidFill>
                  </a:rPr>
                  <a:t>90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3140075" y="2895600"/>
              <a:ext cx="1462088" cy="1588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0" idx="1"/>
              <a:endCxn id="20" idx="5"/>
            </p:cNvCxnSpPr>
            <p:nvPr/>
          </p:nvCxnSpPr>
          <p:spPr>
            <a:xfrm rot="10800000" flipH="1">
              <a:off x="2895600" y="3429000"/>
              <a:ext cx="1981200" cy="1588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590800" y="4038600"/>
              <a:ext cx="2590800" cy="1588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255838" y="4724400"/>
              <a:ext cx="3276600" cy="1588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398838" y="2362200"/>
              <a:ext cx="914400" cy="1588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8200"/>
            <a:ext cx="9144000" cy="1524000"/>
          </a:xfrm>
        </p:spPr>
        <p:txBody>
          <a:bodyPr lIns="90488" tIns="44450" rIns="90488" bIns="4445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ВОЗРОЖДЕНИЕ СУББОТНЕЙ ШКОЛЫ</a:t>
            </a:r>
            <a:r>
              <a:rPr lang="en-US" sz="6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60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6000" dirty="0"/>
          </a:p>
        </p:txBody>
      </p:sp>
      <p:pic>
        <p:nvPicPr>
          <p:cNvPr id="4" name="Picture 3" descr="Group mt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20811" y="2209800"/>
            <a:ext cx="3702377" cy="37023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381000"/>
            <a:ext cx="7778750" cy="110490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Осознайте важность роли учителя Субботней школы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– больше, инструктора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– пастырь своего класса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– правая рука пастора церкви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– это лидер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– тот, кто питает духовной пищей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– защитник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Bible readin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05600" y="4343400"/>
            <a:ext cx="192445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7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457200"/>
            <a:ext cx="7778750" cy="110490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Ряд задач стоящие перед участниками класса СШ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7772400" cy="4800600"/>
          </a:xfrm>
        </p:spPr>
        <p:txBody>
          <a:bodyPr/>
          <a:lstStyle/>
          <a:p>
            <a:pPr>
              <a:lnSpc>
                <a:spcPct val="70000"/>
              </a:lnSpc>
              <a:buFont typeface="Monotype Sort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Просвещайте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70000"/>
              </a:lnSpc>
              <a:buFont typeface="Monotype Sort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Задайтесь целью увеличить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посещаемость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Ставьте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51F08"/>
                </a:solidFill>
                <a:latin typeface="Times New Roman" pitchFamily="18" charset="0"/>
                <a:cs typeface="Times New Roman" pitchFamily="18" charset="0"/>
              </a:rPr>
              <a:t>РАЗУМ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ные</a:t>
            </a:r>
            <a:r>
              <a:rPr lang="ru-RU" dirty="0" smtClean="0">
                <a:solidFill>
                  <a:srgbClr val="F51F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tabLst>
                <a:tab pos="1435100" algn="l"/>
              </a:tabLst>
              <a:defRPr/>
            </a:pPr>
            <a:r>
              <a:rPr lang="ru-RU" dirty="0" smtClean="0">
                <a:solidFill>
                  <a:srgbClr val="F51F08"/>
                </a:solidFill>
                <a:latin typeface="Times New Roman" pitchFamily="18" charset="0"/>
                <a:cs typeface="Times New Roman" pitchFamily="18" charset="0"/>
              </a:rPr>
              <a:t>		Р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еалистичные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tabLst>
                <a:tab pos="1435100" algn="l"/>
              </a:tabLs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мбициозные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tabLst>
                <a:tab pos="1435100" algn="l"/>
              </a:tabLs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апланированные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tabLst>
                <a:tab pos="1435100" algn="l"/>
              </a:tabLs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тверждённые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Богом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tabLst>
                <a:tab pos="1435100" algn="l"/>
              </a:tabLs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smtClean="0">
                <a:solidFill>
                  <a:srgbClr val="F51F08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иссионерские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72309">
            <a:off x="6400800" y="2057400"/>
            <a:ext cx="2325688" cy="2325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00800" y="3352800"/>
            <a:ext cx="2540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8534400" cy="1905000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Способы повысить посещаемость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48768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spcAft>
                <a:spcPts val="600"/>
              </a:spcAft>
              <a:buAutoNum type="arabicPeriod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Ежемесячно публикуйте календарь мероприятий Субботней школы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AutoNum type="arabicPeriod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Приглашайте другие классы СШ, или группы молодёжи, детей, чтобы они могли представить свои программы.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AutoNum type="arabicPeriod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Запланируйте особую музыкальную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презентации и т.п.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AutoNum type="arabicPeriod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конце квартала вручите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Сертификаты лучшей посещаемости,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ежедневного изучения и активного участия.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AutoNum type="arabicPeriod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Резюмируйте темы Утренних чтений...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38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5" name="Rectangle 5"/>
          <p:cNvSpPr>
            <a:spLocks noChangeArrowheads="1"/>
          </p:cNvSpPr>
          <p:nvPr/>
        </p:nvSpPr>
        <p:spPr bwMode="auto">
          <a:xfrm>
            <a:off x="0" y="1604224"/>
            <a:ext cx="9144000" cy="12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kumimoji="1" lang="ru-RU" sz="4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Зачем нужно возрождать нашу Субботнюю школу?</a:t>
            </a:r>
            <a:endParaRPr kumimoji="1" lang="en-US" sz="4800" b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j040949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00400" y="3886200"/>
            <a:ext cx="2743199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8750" cy="110490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Пути и средства содействующие укреплению братского общения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01000" cy="41148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Разработайте программу общения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Совершайте служение как в церкви,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и за её пределами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Создайте программу, способствующую установке и укреплению связей с теми, кто заинтересован посещать церковь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Проведите «День открытых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дверей», чтобы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усилисть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желание членов церкви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делиться Евангельской вестью.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8" name="Picture 27" descr="j043946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800600"/>
            <a:ext cx="2332038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0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Пути благовестия для участников класса Субботней школы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458200" cy="4330700"/>
          </a:xfrm>
        </p:spPr>
        <p:txBody>
          <a:bodyPr/>
          <a:lstStyle/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Используйте служение благовестия привратников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2" descr="Hospital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776537"/>
            <a:ext cx="2743200" cy="2862263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6858000" cy="1143000"/>
          </a:xfrm>
        </p:spPr>
        <p:txBody>
          <a:bodyPr/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Служение на парковке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733800" y="252782"/>
            <a:ext cx="20574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</a:t>
            </a:r>
            <a:r>
              <a:rPr lang="en-US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</a:t>
            </a:r>
          </a:p>
        </p:txBody>
      </p:sp>
      <p:sp>
        <p:nvSpPr>
          <p:cNvPr id="694276" name="Rectangle 4"/>
          <p:cNvSpPr>
            <a:spLocks noChangeArrowheads="1"/>
          </p:cNvSpPr>
          <p:nvPr/>
        </p:nvSpPr>
        <p:spPr bwMode="auto">
          <a:xfrm>
            <a:off x="3505200" y="35814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754188" y="1657350"/>
            <a:ext cx="2817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0" dirty="0" smtClean="0"/>
              <a:t>Здание вашей церкви</a:t>
            </a:r>
            <a:endParaRPr lang="en-US" sz="2000" b="0" dirty="0"/>
          </a:p>
        </p:txBody>
      </p:sp>
      <p:sp>
        <p:nvSpPr>
          <p:cNvPr id="694278" name="Rectangle 6"/>
          <p:cNvSpPr>
            <a:spLocks noChangeArrowheads="1"/>
          </p:cNvSpPr>
          <p:nvPr/>
        </p:nvSpPr>
        <p:spPr bwMode="auto">
          <a:xfrm>
            <a:off x="5949950" y="1604963"/>
            <a:ext cx="139700" cy="1741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 rot="5400000">
            <a:off x="5464944" y="2253480"/>
            <a:ext cx="1703388" cy="44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600" b="0" dirty="0" smtClean="0"/>
              <a:t>Вход в зал богослужения</a:t>
            </a:r>
            <a:endParaRPr lang="en-US" sz="1600" b="0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 rot="5400000" flipH="1">
            <a:off x="7004868" y="2155055"/>
            <a:ext cx="1550988" cy="44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600" b="0" dirty="0" smtClean="0"/>
              <a:t>Холл/Доска объявлений</a:t>
            </a:r>
            <a:endParaRPr lang="en-US" sz="1600" b="0" dirty="0"/>
          </a:p>
        </p:txBody>
      </p:sp>
      <p:sp>
        <p:nvSpPr>
          <p:cNvPr id="694281" name="Rectangle 9"/>
          <p:cNvSpPr>
            <a:spLocks noChangeArrowheads="1"/>
          </p:cNvSpPr>
          <p:nvPr/>
        </p:nvSpPr>
        <p:spPr bwMode="auto">
          <a:xfrm>
            <a:off x="7077075" y="1804988"/>
            <a:ext cx="460375" cy="1195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4282" name="Rectangle 10"/>
          <p:cNvSpPr>
            <a:spLocks noChangeArrowheads="1"/>
          </p:cNvSpPr>
          <p:nvPr/>
        </p:nvSpPr>
        <p:spPr bwMode="auto">
          <a:xfrm>
            <a:off x="5721350" y="3694113"/>
            <a:ext cx="1677988" cy="261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4283" name="Rectangle 11"/>
          <p:cNvSpPr>
            <a:spLocks noChangeArrowheads="1"/>
          </p:cNvSpPr>
          <p:nvPr/>
        </p:nvSpPr>
        <p:spPr bwMode="auto">
          <a:xfrm>
            <a:off x="1225550" y="1225550"/>
            <a:ext cx="6845300" cy="2455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4876800" y="3928004"/>
            <a:ext cx="347186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dirty="0" smtClean="0"/>
              <a:t>Главный вход в вашу церковь</a:t>
            </a:r>
            <a:endParaRPr lang="en-US" sz="1600" dirty="0"/>
          </a:p>
        </p:txBody>
      </p:sp>
      <p:sp>
        <p:nvSpPr>
          <p:cNvPr id="694285" name="Rectangle 13"/>
          <p:cNvSpPr>
            <a:spLocks noChangeArrowheads="1"/>
          </p:cNvSpPr>
          <p:nvPr/>
        </p:nvSpPr>
        <p:spPr bwMode="auto">
          <a:xfrm>
            <a:off x="3206750" y="5035550"/>
            <a:ext cx="5016500" cy="1663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3124200" y="4572000"/>
            <a:ext cx="4572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0" dirty="0" smtClean="0"/>
              <a:t>Подъездная дорожка/парковка</a:t>
            </a:r>
            <a:endParaRPr lang="en-US" sz="2000" b="0" dirty="0"/>
          </a:p>
        </p:txBody>
      </p:sp>
      <p:sp>
        <p:nvSpPr>
          <p:cNvPr id="694287" name="Rectangle 15"/>
          <p:cNvSpPr>
            <a:spLocks noChangeArrowheads="1"/>
          </p:cNvSpPr>
          <p:nvPr/>
        </p:nvSpPr>
        <p:spPr bwMode="auto">
          <a:xfrm>
            <a:off x="7016750" y="4349750"/>
            <a:ext cx="3683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74768" name="Picture 1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4275" y="5976938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9" name="Picture 1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75" y="5138738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0" name="Picture 1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4075" y="5138738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1" name="Picture 1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3675" y="6053138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2" name="Picture 2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2675" y="5595938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4" name="Rectangle 4"/>
          <p:cNvSpPr>
            <a:spLocks noChangeArrowheads="1"/>
          </p:cNvSpPr>
          <p:nvPr/>
        </p:nvSpPr>
        <p:spPr bwMode="auto">
          <a:xfrm>
            <a:off x="3505200" y="35814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6326" name="Rectangle 6"/>
          <p:cNvSpPr>
            <a:spLocks noChangeArrowheads="1"/>
          </p:cNvSpPr>
          <p:nvPr/>
        </p:nvSpPr>
        <p:spPr bwMode="auto">
          <a:xfrm>
            <a:off x="5949950" y="1604963"/>
            <a:ext cx="139700" cy="1741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6329" name="Rectangle 9"/>
          <p:cNvSpPr>
            <a:spLocks noChangeArrowheads="1"/>
          </p:cNvSpPr>
          <p:nvPr/>
        </p:nvSpPr>
        <p:spPr bwMode="auto">
          <a:xfrm>
            <a:off x="7077075" y="1804988"/>
            <a:ext cx="460375" cy="1195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6330" name="Rectangle 10"/>
          <p:cNvSpPr>
            <a:spLocks noChangeArrowheads="1"/>
          </p:cNvSpPr>
          <p:nvPr/>
        </p:nvSpPr>
        <p:spPr bwMode="auto">
          <a:xfrm>
            <a:off x="5721350" y="3694113"/>
            <a:ext cx="1677988" cy="261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6331" name="Rectangle 11"/>
          <p:cNvSpPr>
            <a:spLocks noChangeArrowheads="1"/>
          </p:cNvSpPr>
          <p:nvPr/>
        </p:nvSpPr>
        <p:spPr bwMode="auto">
          <a:xfrm>
            <a:off x="1225550" y="1225550"/>
            <a:ext cx="7454900" cy="2425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6333" name="Line 13"/>
          <p:cNvSpPr>
            <a:spLocks noChangeShapeType="1"/>
          </p:cNvSpPr>
          <p:nvPr/>
        </p:nvSpPr>
        <p:spPr bwMode="auto">
          <a:xfrm flipH="1">
            <a:off x="3733800" y="3657600"/>
            <a:ext cx="1219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6334" name="Oval 14"/>
          <p:cNvSpPr>
            <a:spLocks noChangeArrowheads="1"/>
          </p:cNvSpPr>
          <p:nvPr/>
        </p:nvSpPr>
        <p:spPr bwMode="auto">
          <a:xfrm>
            <a:off x="2520950" y="4349750"/>
            <a:ext cx="4864100" cy="2425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6335" name="Line 15"/>
          <p:cNvSpPr>
            <a:spLocks noChangeShapeType="1"/>
          </p:cNvSpPr>
          <p:nvPr/>
        </p:nvSpPr>
        <p:spPr bwMode="auto">
          <a:xfrm flipH="1">
            <a:off x="7010400" y="3657600"/>
            <a:ext cx="1600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185" name="Rectangle 16"/>
          <p:cNvSpPr>
            <a:spLocks noChangeArrowheads="1"/>
          </p:cNvSpPr>
          <p:nvPr/>
        </p:nvSpPr>
        <p:spPr bwMode="auto">
          <a:xfrm>
            <a:off x="3276600" y="4862763"/>
            <a:ext cx="3276600" cy="13856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Ключевое слово</a:t>
            </a:r>
            <a:b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 этом служении – </a:t>
            </a:r>
            <a:r>
              <a:rPr lang="ru-RU" sz="28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вежливость</a:t>
            </a:r>
            <a:r>
              <a:rPr lang="en-US" sz="28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endParaRPr lang="en-US" sz="2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7579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14600"/>
            <a:ext cx="1828800" cy="3368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752600" y="1657350"/>
            <a:ext cx="2817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0" dirty="0" smtClean="0"/>
              <a:t>Здание вашей церкви</a:t>
            </a:r>
            <a:endParaRPr lang="en-US" sz="2000" b="0" dirty="0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 rot="5400000">
            <a:off x="5463356" y="2253480"/>
            <a:ext cx="1703388" cy="44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600" b="0" dirty="0" smtClean="0"/>
              <a:t>Вход в зал богослужения</a:t>
            </a:r>
            <a:endParaRPr lang="en-US" sz="1600" b="0" dirty="0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 rot="5400000" flipH="1">
            <a:off x="7003280" y="2155055"/>
            <a:ext cx="1550988" cy="44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600" b="0" dirty="0" smtClean="0"/>
              <a:t>Холл/Доска объявлений</a:t>
            </a:r>
            <a:endParaRPr lang="en-US" sz="1600" b="0" dirty="0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4875212" y="3928004"/>
            <a:ext cx="347186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dirty="0" smtClean="0"/>
              <a:t>Главный вход в вашу церковь</a:t>
            </a:r>
            <a:endParaRPr lang="en-US" sz="1600" dirty="0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914400" y="3810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Служение у </a:t>
            </a:r>
            <a:r>
              <a:rPr lang="ru-RU" sz="32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входа в здание церкви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733800" y="252782"/>
            <a:ext cx="20574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</a:t>
            </a:r>
            <a:r>
              <a:rPr lang="en-US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2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2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8373" name="Rectangle 5"/>
          <p:cNvSpPr>
            <a:spLocks noChangeArrowheads="1"/>
          </p:cNvSpPr>
          <p:nvPr/>
        </p:nvSpPr>
        <p:spPr bwMode="auto">
          <a:xfrm>
            <a:off x="3505200" y="35814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8375" name="Rectangle 7"/>
          <p:cNvSpPr>
            <a:spLocks noChangeArrowheads="1"/>
          </p:cNvSpPr>
          <p:nvPr/>
        </p:nvSpPr>
        <p:spPr bwMode="auto">
          <a:xfrm>
            <a:off x="5949950" y="1604963"/>
            <a:ext cx="139700" cy="1741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8378" name="Rectangle 10"/>
          <p:cNvSpPr>
            <a:spLocks noChangeArrowheads="1"/>
          </p:cNvSpPr>
          <p:nvPr/>
        </p:nvSpPr>
        <p:spPr bwMode="auto">
          <a:xfrm>
            <a:off x="7077075" y="1804988"/>
            <a:ext cx="460375" cy="1195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8379" name="Rectangle 11"/>
          <p:cNvSpPr>
            <a:spLocks noChangeArrowheads="1"/>
          </p:cNvSpPr>
          <p:nvPr/>
        </p:nvSpPr>
        <p:spPr bwMode="auto">
          <a:xfrm>
            <a:off x="5721350" y="3694113"/>
            <a:ext cx="1677988" cy="2619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8380" name="Rectangle 12"/>
          <p:cNvSpPr>
            <a:spLocks noChangeArrowheads="1"/>
          </p:cNvSpPr>
          <p:nvPr/>
        </p:nvSpPr>
        <p:spPr bwMode="auto">
          <a:xfrm>
            <a:off x="1225550" y="1225550"/>
            <a:ext cx="7454900" cy="2425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8382" name="Oval 14"/>
          <p:cNvSpPr>
            <a:spLocks noChangeArrowheads="1"/>
          </p:cNvSpPr>
          <p:nvPr/>
        </p:nvSpPr>
        <p:spPr bwMode="auto">
          <a:xfrm>
            <a:off x="2520950" y="4349750"/>
            <a:ext cx="4864100" cy="2425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8383" name="Line 15"/>
          <p:cNvSpPr>
            <a:spLocks noChangeShapeType="1"/>
          </p:cNvSpPr>
          <p:nvPr/>
        </p:nvSpPr>
        <p:spPr bwMode="auto">
          <a:xfrm flipV="1">
            <a:off x="3657600" y="1447800"/>
            <a:ext cx="350520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8384" name="Line 16"/>
          <p:cNvSpPr>
            <a:spLocks noChangeShapeType="1"/>
          </p:cNvSpPr>
          <p:nvPr/>
        </p:nvSpPr>
        <p:spPr bwMode="auto">
          <a:xfrm flipH="1">
            <a:off x="7391400" y="1676400"/>
            <a:ext cx="1295400" cy="381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6817" name="Rectangle 18"/>
          <p:cNvSpPr>
            <a:spLocks noChangeArrowheads="1"/>
          </p:cNvSpPr>
          <p:nvPr/>
        </p:nvSpPr>
        <p:spPr bwMode="auto">
          <a:xfrm>
            <a:off x="3124200" y="4648201"/>
            <a:ext cx="3733800" cy="193963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0" dirty="0" smtClean="0"/>
              <a:t>Подумайте, как можно оформить холл церкви, доску объявлений…  установить указатели</a:t>
            </a:r>
            <a:br>
              <a:rPr lang="ru-RU" b="0" dirty="0" smtClean="0"/>
            </a:br>
            <a:r>
              <a:rPr lang="ru-RU" b="0" dirty="0" smtClean="0"/>
              <a:t>и т.д.</a:t>
            </a:r>
            <a:endParaRPr lang="en-US" b="0" dirty="0"/>
          </a:p>
        </p:txBody>
      </p:sp>
      <p:pic>
        <p:nvPicPr>
          <p:cNvPr id="19" name="Picture 18" descr="black-family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3401" y="2590800"/>
            <a:ext cx="2285999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752600" y="1657350"/>
            <a:ext cx="2817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0" dirty="0" smtClean="0"/>
              <a:t>Здание вашей церкви</a:t>
            </a:r>
            <a:endParaRPr lang="en-US" sz="2000" b="0" dirty="0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 rot="5400000">
            <a:off x="5463356" y="2253480"/>
            <a:ext cx="1703388" cy="44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600" b="0" dirty="0" smtClean="0"/>
              <a:t>Вход в зал богослужения</a:t>
            </a:r>
            <a:endParaRPr lang="en-US" sz="1600" b="0" dirty="0"/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 rot="5400000" flipH="1">
            <a:off x="7003280" y="2155055"/>
            <a:ext cx="1550988" cy="44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600" b="0" dirty="0" smtClean="0"/>
              <a:t>Холл/Доска объявлений</a:t>
            </a:r>
            <a:endParaRPr lang="en-US" sz="1600" b="0" dirty="0"/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4875212" y="3928004"/>
            <a:ext cx="347186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dirty="0" smtClean="0"/>
              <a:t>Главный вход в вашу церковь</a:t>
            </a:r>
            <a:endParaRPr lang="en-US" sz="1600" dirty="0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914400" y="3810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Доска</a:t>
            </a:r>
            <a:r>
              <a:rPr kumimoji="0" lang="ru-RU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объявлений/холл церкви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3733800" y="252782"/>
            <a:ext cx="20574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3</a:t>
            </a:r>
            <a:r>
              <a:rPr lang="en-US" sz="3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2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21" name="Rectangle 5"/>
          <p:cNvSpPr>
            <a:spLocks noChangeArrowheads="1"/>
          </p:cNvSpPr>
          <p:nvPr/>
        </p:nvSpPr>
        <p:spPr bwMode="auto">
          <a:xfrm>
            <a:off x="3505200" y="35814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00423" name="Rectangle 7"/>
          <p:cNvSpPr>
            <a:spLocks noChangeArrowheads="1"/>
          </p:cNvSpPr>
          <p:nvPr/>
        </p:nvSpPr>
        <p:spPr bwMode="auto">
          <a:xfrm>
            <a:off x="5949950" y="1604963"/>
            <a:ext cx="139700" cy="1741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00426" name="Rectangle 10"/>
          <p:cNvSpPr>
            <a:spLocks noChangeArrowheads="1"/>
          </p:cNvSpPr>
          <p:nvPr/>
        </p:nvSpPr>
        <p:spPr bwMode="auto">
          <a:xfrm>
            <a:off x="7077075" y="1804988"/>
            <a:ext cx="460375" cy="1195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00427" name="Rectangle 11"/>
          <p:cNvSpPr>
            <a:spLocks noChangeArrowheads="1"/>
          </p:cNvSpPr>
          <p:nvPr/>
        </p:nvSpPr>
        <p:spPr bwMode="auto">
          <a:xfrm>
            <a:off x="5721350" y="3694113"/>
            <a:ext cx="1677988" cy="2619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00428" name="Rectangle 12"/>
          <p:cNvSpPr>
            <a:spLocks noChangeArrowheads="1"/>
          </p:cNvSpPr>
          <p:nvPr/>
        </p:nvSpPr>
        <p:spPr bwMode="auto">
          <a:xfrm>
            <a:off x="1225550" y="1225550"/>
            <a:ext cx="7454900" cy="242570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00430" name="Oval 14"/>
          <p:cNvSpPr>
            <a:spLocks noChangeArrowheads="1"/>
          </p:cNvSpPr>
          <p:nvPr/>
        </p:nvSpPr>
        <p:spPr bwMode="auto">
          <a:xfrm>
            <a:off x="2520950" y="4349750"/>
            <a:ext cx="4864100" cy="2425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00431" name="Line 15"/>
          <p:cNvSpPr>
            <a:spLocks noChangeShapeType="1"/>
          </p:cNvSpPr>
          <p:nvPr/>
        </p:nvSpPr>
        <p:spPr bwMode="auto">
          <a:xfrm flipV="1">
            <a:off x="3124200" y="1295400"/>
            <a:ext cx="2895600" cy="342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00432" name="Line 16"/>
          <p:cNvSpPr>
            <a:spLocks noChangeShapeType="1"/>
          </p:cNvSpPr>
          <p:nvPr/>
        </p:nvSpPr>
        <p:spPr bwMode="auto">
          <a:xfrm>
            <a:off x="6477000" y="1371600"/>
            <a:ext cx="914400" cy="403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7841" name="Rectangle 18"/>
          <p:cNvSpPr>
            <a:spLocks noChangeArrowheads="1"/>
          </p:cNvSpPr>
          <p:nvPr/>
        </p:nvSpPr>
        <p:spPr bwMode="auto">
          <a:xfrm>
            <a:off x="3429000" y="4572000"/>
            <a:ext cx="3124200" cy="193963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0" dirty="0" smtClean="0"/>
              <a:t>Для гостей церкви вход в зал богослужения – серьёзное препятствие.</a:t>
            </a:r>
            <a:endParaRPr lang="en-US" b="0" dirty="0"/>
          </a:p>
        </p:txBody>
      </p:sp>
      <p:sp>
        <p:nvSpPr>
          <p:cNvPr id="77842" name="Rectangle 19"/>
          <p:cNvSpPr>
            <a:spLocks noChangeArrowheads="1"/>
          </p:cNvSpPr>
          <p:nvPr/>
        </p:nvSpPr>
        <p:spPr bwMode="auto">
          <a:xfrm>
            <a:off x="7162800" y="4572000"/>
            <a:ext cx="182880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0" dirty="0" smtClean="0"/>
              <a:t>ОТКРОЙТЕ ДВЕРИ</a:t>
            </a:r>
            <a:endParaRPr lang="en-US" b="0" dirty="0">
              <a:solidFill>
                <a:srgbClr val="B50069"/>
              </a:solidFill>
            </a:endParaRPr>
          </a:p>
        </p:txBody>
      </p:sp>
      <p:pic>
        <p:nvPicPr>
          <p:cNvPr id="21" name="Picture 20" descr="Blue-doo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3400" y="2590800"/>
            <a:ext cx="2193669" cy="2971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914400" y="3810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Служение привратников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3733800" y="252782"/>
            <a:ext cx="20574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4</a:t>
            </a:r>
            <a:r>
              <a:rPr lang="en-US" sz="3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2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1752600" y="1657351"/>
            <a:ext cx="2817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0" dirty="0" smtClean="0"/>
              <a:t>Здание вашей церкви</a:t>
            </a:r>
            <a:endParaRPr lang="en-US" sz="2000" b="0" dirty="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 rot="5400000">
            <a:off x="5463356" y="2253481"/>
            <a:ext cx="1703388" cy="44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600" b="0" dirty="0" smtClean="0"/>
              <a:t>Вход в зал богослужения</a:t>
            </a:r>
            <a:endParaRPr lang="en-US" sz="1600" b="0" dirty="0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 rot="5400000" flipH="1">
            <a:off x="7003280" y="2155056"/>
            <a:ext cx="1550988" cy="44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600" b="0" dirty="0" smtClean="0"/>
              <a:t>Холл/Доска объявлений</a:t>
            </a:r>
            <a:endParaRPr lang="en-US" sz="1600" b="0" dirty="0"/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4875212" y="3928005"/>
            <a:ext cx="347186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dirty="0" smtClean="0"/>
              <a:t>Главный вход в вашу церковь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8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02469" name="Rectangle 5"/>
          <p:cNvSpPr>
            <a:spLocks noChangeArrowheads="1"/>
          </p:cNvSpPr>
          <p:nvPr/>
        </p:nvSpPr>
        <p:spPr bwMode="auto">
          <a:xfrm>
            <a:off x="3505200" y="35814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02471" name="Rectangle 7"/>
          <p:cNvSpPr>
            <a:spLocks noChangeArrowheads="1"/>
          </p:cNvSpPr>
          <p:nvPr/>
        </p:nvSpPr>
        <p:spPr bwMode="auto">
          <a:xfrm>
            <a:off x="5949950" y="1604963"/>
            <a:ext cx="139700" cy="1741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02474" name="Rectangle 10"/>
          <p:cNvSpPr>
            <a:spLocks noChangeArrowheads="1"/>
          </p:cNvSpPr>
          <p:nvPr/>
        </p:nvSpPr>
        <p:spPr bwMode="auto">
          <a:xfrm>
            <a:off x="7077075" y="1804988"/>
            <a:ext cx="460375" cy="1195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02475" name="Rectangle 11"/>
          <p:cNvSpPr>
            <a:spLocks noChangeArrowheads="1"/>
          </p:cNvSpPr>
          <p:nvPr/>
        </p:nvSpPr>
        <p:spPr bwMode="auto">
          <a:xfrm>
            <a:off x="5721350" y="3694113"/>
            <a:ext cx="1677988" cy="261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02476" name="Rectangle 12"/>
          <p:cNvSpPr>
            <a:spLocks noChangeArrowheads="1"/>
          </p:cNvSpPr>
          <p:nvPr/>
        </p:nvSpPr>
        <p:spPr bwMode="auto">
          <a:xfrm>
            <a:off x="1225550" y="1225550"/>
            <a:ext cx="7454900" cy="2425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02478" name="Oval 14"/>
          <p:cNvSpPr>
            <a:spLocks noChangeArrowheads="1"/>
          </p:cNvSpPr>
          <p:nvPr/>
        </p:nvSpPr>
        <p:spPr bwMode="auto">
          <a:xfrm>
            <a:off x="2520950" y="4349750"/>
            <a:ext cx="4864100" cy="2425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02479" name="Line 15"/>
          <p:cNvSpPr>
            <a:spLocks noChangeShapeType="1"/>
          </p:cNvSpPr>
          <p:nvPr/>
        </p:nvSpPr>
        <p:spPr bwMode="auto">
          <a:xfrm flipV="1">
            <a:off x="2971800" y="1981200"/>
            <a:ext cx="152400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02480" name="Line 16"/>
          <p:cNvSpPr>
            <a:spLocks noChangeShapeType="1"/>
          </p:cNvSpPr>
          <p:nvPr/>
        </p:nvSpPr>
        <p:spPr bwMode="auto">
          <a:xfrm>
            <a:off x="5410200" y="2057400"/>
            <a:ext cx="1981200" cy="335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8865" name="Rectangle 18"/>
          <p:cNvSpPr>
            <a:spLocks noChangeArrowheads="1"/>
          </p:cNvSpPr>
          <p:nvPr/>
        </p:nvSpPr>
        <p:spPr bwMode="auto">
          <a:xfrm>
            <a:off x="2667000" y="4537365"/>
            <a:ext cx="4648200" cy="1939635"/>
          </a:xfrm>
          <a:prstGeom prst="rect">
            <a:avLst/>
          </a:prstGeom>
          <a:noFill/>
          <a:ln w="28575">
            <a:solidFill>
              <a:srgbClr val="F51F08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0" dirty="0" smtClean="0"/>
              <a:t>Попросите членов</a:t>
            </a:r>
            <a:br>
              <a:rPr lang="ru-RU" b="0" dirty="0" smtClean="0"/>
            </a:br>
            <a:r>
              <a:rPr lang="ru-RU" b="0" dirty="0" smtClean="0"/>
              <a:t>церкви нести служение гостеприимства, сидя на определённых местах</a:t>
            </a:r>
            <a:br>
              <a:rPr lang="ru-RU" b="0" dirty="0" smtClean="0"/>
            </a:br>
            <a:r>
              <a:rPr lang="ru-RU" b="0" dirty="0" smtClean="0"/>
              <a:t>в зале богослужения</a:t>
            </a:r>
            <a:endParaRPr lang="en-US" b="0" dirty="0">
              <a:solidFill>
                <a:srgbClr val="B50069"/>
              </a:solidFill>
            </a:endParaRPr>
          </a:p>
        </p:txBody>
      </p:sp>
      <p:pic>
        <p:nvPicPr>
          <p:cNvPr id="20" name="Picture 19" descr="Older Lady with Bible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" y="2819400"/>
            <a:ext cx="1925583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752600" y="1657351"/>
            <a:ext cx="2817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0" dirty="0" smtClean="0"/>
              <a:t>Здание вашей церкви</a:t>
            </a:r>
            <a:endParaRPr lang="en-US" sz="2000" b="0" dirty="0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 rot="5400000">
            <a:off x="5463356" y="2253481"/>
            <a:ext cx="1703388" cy="44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600" b="0" dirty="0" smtClean="0"/>
              <a:t>Вход в зал богослужения</a:t>
            </a:r>
            <a:endParaRPr lang="en-US" sz="1600" b="0" dirty="0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 rot="5400000" flipH="1">
            <a:off x="7003280" y="2155056"/>
            <a:ext cx="1550988" cy="44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600" b="0" dirty="0" smtClean="0"/>
              <a:t>Холл/Доска объявлений</a:t>
            </a:r>
            <a:endParaRPr lang="en-US" sz="1600" b="0" dirty="0"/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4875212" y="3928005"/>
            <a:ext cx="347186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600" dirty="0" smtClean="0"/>
              <a:t>Главный вход в вашу церковь</a:t>
            </a:r>
            <a:endParaRPr lang="en-US" sz="1600" dirty="0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914400" y="3810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Фундаментальное с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лужение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3733800" y="252782"/>
            <a:ext cx="20574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200" b="0" dirty="0" smtClean="0">
                <a:solidFill>
                  <a:srgbClr val="FFFFFF"/>
                </a:solidFill>
              </a:rPr>
              <a:t>ЭТАП 5</a:t>
            </a:r>
            <a:r>
              <a:rPr lang="en-US" sz="3200" b="0" dirty="0" smtClean="0">
                <a:solidFill>
                  <a:srgbClr val="FFFFFF"/>
                </a:solidFill>
              </a:rPr>
              <a:t>:</a:t>
            </a:r>
            <a:endParaRPr lang="en-US" sz="3200" b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763000" cy="4483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Используйте служение у входа в церковь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Прибегайте к СМИ в деле благовестия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евангельском служении будьте энергичными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Широко используйте общение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Служите ближнему, ищите, чем можно ему помочь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забывайте о тех, кто живёт рядом с вами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Свидетельствуйте своим образом жизни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Делитесь собственными опытами, свидетельствами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Организуйте что-то наподобие «Дня открытых дверей» церкви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Поддерживайте контакт с теми, кто хоть раз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посетил вашу церковь</a:t>
            </a:r>
            <a:endParaRPr lang="en-US" sz="28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19100"/>
            <a:ext cx="7778750" cy="110490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Пути благовестия для членов Субботней школы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4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4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7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159750" cy="17526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Пути и средства интеграции благовестия и деятельности Малых групп СШ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667000"/>
            <a:ext cx="83058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Организуйте работу классов СШ и Малых групп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Рассматривайте класс СШ как ежедневно функционирующую ячейку (клетку)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 СШ – как рабочую группу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Несите весть Евангелия через интеграцию</a:t>
            </a:r>
            <a:endParaRPr lang="en-US" b="1" dirty="0" smtClean="0"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39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Закон семи контактов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 descr="j04096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438400"/>
            <a:ext cx="2209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контакт - телефонный звонок</a:t>
            </a:r>
          </a:p>
          <a:p>
            <a:pPr>
              <a:lnSpc>
                <a:spcPct val="80000"/>
              </a:lnSpc>
              <a:buFont typeface="Monotype Sorts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Второй - письмо</a:t>
            </a:r>
          </a:p>
          <a:p>
            <a:pPr>
              <a:lnSpc>
                <a:spcPct val="80000"/>
              </a:lnSpc>
              <a:buFont typeface="Monotype Sorts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Третий - телефонный звонок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секретаря</a:t>
            </a:r>
          </a:p>
          <a:p>
            <a:pPr>
              <a:lnSpc>
                <a:spcPct val="80000"/>
              </a:lnSpc>
              <a:buFont typeface="Monotype Sorts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Четвёртый - письмо-приглашение</a:t>
            </a:r>
          </a:p>
          <a:p>
            <a:pPr>
              <a:lnSpc>
                <a:spcPct val="80000"/>
              </a:lnSpc>
              <a:buFont typeface="Monotype Sorts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Пятый - посещение</a:t>
            </a:r>
          </a:p>
          <a:p>
            <a:pPr>
              <a:lnSpc>
                <a:spcPct val="80000"/>
              </a:lnSpc>
              <a:buFont typeface="Monotype Sorts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Шестой - повторное письмо</a:t>
            </a:r>
          </a:p>
          <a:p>
            <a:pPr>
              <a:lnSpc>
                <a:spcPct val="80000"/>
              </a:lnSpc>
              <a:buFont typeface="Monotype Sorts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Седьмой - дружеский звонок/приглашение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субботу вечером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Проблемы Субботней школы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76400"/>
            <a:ext cx="8534400" cy="52578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Спад посещаемости Субботней школы во многих регионах.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Почти 20% из тех, кто был адвентистом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возрасте от 4 до 10 лет никогда не изучали урока Субботней школы.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Сравнение количества церковных книг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посещаемости  класса Субботней школы показывает большое количество отсутствующих среди членов церкви.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большинства учителей никогда не было никакой подготовки.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685800"/>
            <a:ext cx="7778750" cy="1104900"/>
          </a:xfrm>
        </p:spPr>
        <p:txBody>
          <a:bodyPr/>
          <a:lstStyle/>
          <a:p>
            <a:pPr algn="ctr">
              <a:defRPr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Молитва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ru-RU" sz="3600" dirty="0" smtClean="0">
                <a:latin typeface="Calisto MT" pitchFamily="18" charset="0"/>
              </a:rPr>
              <a:t>Молитесь о духовном росте</a:t>
            </a:r>
            <a:endParaRPr lang="en-US" sz="3600" dirty="0" smtClean="0">
              <a:latin typeface="Calisto MT" pitchFamily="18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ru-RU" sz="3600" dirty="0" smtClean="0">
                <a:latin typeface="Calisto MT" pitchFamily="18" charset="0"/>
              </a:rPr>
              <a:t>Молитесь о конкретных планах</a:t>
            </a:r>
            <a:endParaRPr lang="en-US" sz="3600" dirty="0" smtClean="0">
              <a:latin typeface="Calisto MT" pitchFamily="18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ru-RU" sz="3600" dirty="0" smtClean="0">
                <a:latin typeface="Calisto MT" pitchFamily="18" charset="0"/>
              </a:rPr>
              <a:t>Молитесь о новообращённых</a:t>
            </a:r>
          </a:p>
        </p:txBody>
      </p:sp>
      <p:grpSp>
        <p:nvGrpSpPr>
          <p:cNvPr id="82948" name="Group 18"/>
          <p:cNvGrpSpPr>
            <a:grpSpLocks/>
          </p:cNvGrpSpPr>
          <p:nvPr/>
        </p:nvGrpSpPr>
        <p:grpSpPr bwMode="auto">
          <a:xfrm>
            <a:off x="6477000" y="685800"/>
            <a:ext cx="2057400" cy="2438400"/>
            <a:chOff x="6553200" y="381000"/>
            <a:chExt cx="2514600" cy="2590800"/>
          </a:xfrm>
        </p:grpSpPr>
        <p:pic>
          <p:nvPicPr>
            <p:cNvPr id="82949" name="Picture 14" descr="j0098543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0" y="1066800"/>
              <a:ext cx="923925" cy="134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50" name="Picture 15" descr="j0098529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7848600" y="914400"/>
              <a:ext cx="9652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51" name="Picture 26" descr="j0156399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10400" y="1600200"/>
              <a:ext cx="489762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val 17"/>
            <p:cNvSpPr/>
            <p:nvPr/>
          </p:nvSpPr>
          <p:spPr bwMode="auto">
            <a:xfrm>
              <a:off x="6553200" y="381000"/>
              <a:ext cx="2514600" cy="25908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5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effectLst/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en-US" sz="48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24800" cy="411480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Над чем трудитесь – то в результате получаете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>
              <a:buFont typeface="Monotype Sorts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Знание своих истоков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>
              <a:buFont typeface="Monotype Sorts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Духовное насыщение паствы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>
              <a:buFont typeface="Monotype Sorts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Оценка потребностей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>
              <a:buFont typeface="Monotype Sorts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Раскрытие талантов/духовных даров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>
              <a:buFont typeface="Monotype Sorts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Определение целей/задач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>
              <a:buFont typeface="Monotype Sorts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Обозначение цели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>
              <a:buFont typeface="Monotype Sorts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План действий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>
              <a:buFont typeface="Monotype Sorts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Оценка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pic>
        <p:nvPicPr>
          <p:cNvPr id="83972" name="Picture 3" descr="j043266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048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381000"/>
            <a:ext cx="7778750" cy="1104900"/>
          </a:xfrm>
        </p:spPr>
        <p:txBody>
          <a:bodyPr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Ставьте высокие цели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11480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Monotype Sorts"/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Проводите молитвенные собрания класса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 marL="0" indent="0">
              <a:lnSpc>
                <a:spcPct val="80000"/>
              </a:lnSpc>
              <a:buFont typeface="Monotype Sorts"/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Запланируйте проекты, в которых может принять участие класс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 marL="0" indent="0">
              <a:lnSpc>
                <a:spcPct val="80000"/>
              </a:lnSpc>
              <a:buFont typeface="Monotype Sorts"/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Создайте информационный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бюллетень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Собирайте статистические данные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Включайте имена посетителей в бюллетени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  <a:p>
            <a:pPr marL="0" indent="0">
              <a:lnSpc>
                <a:spcPct val="80000"/>
              </a:lnSpc>
              <a:buFont typeface="Monotype Sorts"/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В информационный бюллетень помещайте сообщения от учителей класса СШ</a:t>
            </a:r>
          </a:p>
        </p:txBody>
      </p:sp>
      <p:pic>
        <p:nvPicPr>
          <p:cNvPr id="84996" name="Picture 6" descr="j043961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514600"/>
            <a:ext cx="22637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27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Неустанно «взращивайте» Субботнюю школу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Взращивайте её численно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Будьте готовы организовать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новые классы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Следите за тем, чтобы новообращённые члены церкви присоединялись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классам СШ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Подчёркивайте евангельскую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пасторскую роль учителей СШ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Разрабатывайте программы, способствующие укреплению братского общения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j040220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53200" y="1447800"/>
            <a:ext cx="22860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778750" cy="110490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Институт Церковного служения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Богословская семинария АСД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Университет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Андрюса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(2002)</a:t>
            </a:r>
          </a:p>
        </p:txBody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7924800" cy="4267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Только 57% посещают еженедельные общие богослужения на регулярной основе, и лишь около половины принимают участие в группе по изучению Библии, в том числе Субботней школе.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30% от общего числа: задействованы в таких мероприятиях как обучение членов всех возрастов в соответствии с их разнообразными талантами и потребностями, подготовке к ученичеству, свидетельству и участию в жизни местной общины.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8686800" cy="5638800"/>
          </a:xfrm>
        </p:spPr>
        <p:txBody>
          <a:bodyPr/>
          <a:lstStyle/>
          <a:p>
            <a:pPr lvl="4">
              <a:lnSpc>
                <a:spcPct val="80000"/>
              </a:lnSpc>
              <a:buClr>
                <a:srgbClr val="FF0000"/>
              </a:buClr>
              <a:buNone/>
              <a:defRPr/>
            </a:pPr>
            <a:r>
              <a:rPr lang="ru-RU" sz="1600" b="1" dirty="0" smtClean="0"/>
              <a:t>          </a:t>
            </a:r>
            <a:r>
              <a:rPr lang="en-US" sz="1600" b="1" dirty="0" smtClean="0"/>
              <a:t>A. </a:t>
            </a:r>
            <a:r>
              <a:rPr lang="ru-RU" sz="1600" b="1" dirty="0" smtClean="0"/>
              <a:t>Посещение</a:t>
            </a:r>
            <a:r>
              <a:rPr lang="en-US" sz="1600" b="1" dirty="0" smtClean="0"/>
              <a:t>  B. </a:t>
            </a:r>
            <a:r>
              <a:rPr lang="ru-RU" sz="1600" b="1" dirty="0" smtClean="0"/>
              <a:t>Чтение</a:t>
            </a:r>
            <a:r>
              <a:rPr lang="en-US" sz="1600" b="1" dirty="0" smtClean="0"/>
              <a:t>  C. </a:t>
            </a:r>
            <a:r>
              <a:rPr lang="ru-RU" sz="1600" b="1" dirty="0" smtClean="0"/>
              <a:t>Молитва  </a:t>
            </a:r>
            <a:r>
              <a:rPr lang="en-US" sz="1600" b="1" dirty="0" smtClean="0"/>
              <a:t>D. </a:t>
            </a:r>
            <a:r>
              <a:rPr lang="ru-RU" sz="1600" b="1" dirty="0" smtClean="0"/>
              <a:t>Деятельность</a:t>
            </a:r>
            <a:endParaRPr lang="en-US" sz="1600" b="1" dirty="0" smtClean="0"/>
          </a:p>
          <a:p>
            <a:pPr lvl="4">
              <a:lnSpc>
                <a:spcPct val="80000"/>
              </a:lnSpc>
              <a:buClr>
                <a:srgbClr val="FF0000"/>
              </a:buClr>
              <a:buFontTx/>
              <a:buNone/>
              <a:defRPr/>
            </a:pPr>
            <a:r>
              <a:rPr lang="ru-RU" sz="1600" b="1" dirty="0" smtClean="0"/>
              <a:t>      </a:t>
            </a:r>
            <a:r>
              <a:rPr lang="en-US" sz="1600" b="1" dirty="0" smtClean="0"/>
              <a:t>    </a:t>
            </a:r>
            <a:r>
              <a:rPr lang="ru-RU" sz="1600" b="1" dirty="0" smtClean="0"/>
              <a:t>церкви</a:t>
            </a:r>
            <a:r>
              <a:rPr lang="en-US" sz="1600" b="1" dirty="0" smtClean="0"/>
              <a:t>    </a:t>
            </a:r>
            <a:r>
              <a:rPr lang="ru-RU" sz="1600" b="1" dirty="0" smtClean="0"/>
              <a:t>          Библии</a:t>
            </a:r>
            <a:r>
              <a:rPr lang="en-US" sz="1600" b="1" dirty="0" smtClean="0"/>
              <a:t>            </a:t>
            </a:r>
            <a:r>
              <a:rPr lang="ru-RU" sz="1600" b="1" dirty="0" smtClean="0"/>
              <a:t>    </a:t>
            </a:r>
            <a:r>
              <a:rPr lang="en-US" sz="1600" b="1" dirty="0" smtClean="0"/>
              <a:t>   </a:t>
            </a:r>
            <a:r>
              <a:rPr lang="ru-RU" sz="1600" b="1" dirty="0" smtClean="0"/>
              <a:t>         добровольцев</a:t>
            </a:r>
            <a:endParaRPr lang="en-US" sz="1600" b="1" dirty="0" smtClean="0"/>
          </a:p>
          <a:p>
            <a:pPr lvl="4">
              <a:lnSpc>
                <a:spcPct val="80000"/>
              </a:lnSpc>
              <a:buClr>
                <a:srgbClr val="FF0000"/>
              </a:buClr>
              <a:buFontTx/>
              <a:buNone/>
              <a:defRPr/>
            </a:pPr>
            <a:r>
              <a:rPr lang="en-US" sz="1600" b="1" dirty="0" smtClean="0"/>
              <a:t>                 _______________________________________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sz="2400" dirty="0" smtClean="0"/>
              <a:t>АСД</a:t>
            </a:r>
            <a:r>
              <a:rPr lang="en-US" sz="2400" dirty="0" smtClean="0"/>
              <a:t>		  </a:t>
            </a:r>
            <a:r>
              <a:rPr lang="en-US" sz="2400" b="1" dirty="0" smtClean="0"/>
              <a:t>47	    49	        79	16</a:t>
            </a:r>
            <a:r>
              <a:rPr lang="en-US" sz="2400" dirty="0" smtClean="0"/>
              <a:t>		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sz="2400" dirty="0" smtClean="0"/>
              <a:t>Ассамблея Бога</a:t>
            </a:r>
            <a:r>
              <a:rPr lang="en-US" sz="2400" dirty="0" smtClean="0"/>
              <a:t>	  69	    66	       93	30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sz="2400" dirty="0" smtClean="0"/>
              <a:t>Баптисты</a:t>
            </a:r>
            <a:r>
              <a:rPr lang="en-US" sz="2400" dirty="0" smtClean="0"/>
              <a:t>		  50	    55	       92	19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sz="2400" dirty="0" smtClean="0"/>
              <a:t>Католики</a:t>
            </a:r>
            <a:r>
              <a:rPr lang="en-US" sz="2400" dirty="0" smtClean="0"/>
              <a:t>		  48	    23	        88	19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sz="2400" dirty="0" smtClean="0"/>
              <a:t>Церковь Христа</a:t>
            </a:r>
            <a:r>
              <a:rPr lang="en-US" sz="2400" dirty="0" smtClean="0"/>
              <a:t>	  58	    53	        92	22	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sz="2400" dirty="0" smtClean="0"/>
              <a:t>Епископальная</a:t>
            </a:r>
            <a:r>
              <a:rPr lang="en-US" sz="2400" dirty="0" smtClean="0"/>
              <a:t>	  30	    30	       85	19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sz="2400" dirty="0" smtClean="0"/>
              <a:t>Лютеране	</a:t>
            </a:r>
            <a:r>
              <a:rPr lang="en-US" sz="2400" dirty="0" smtClean="0"/>
              <a:t>	  43	    32	       84	19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sz="2400" dirty="0" smtClean="0"/>
              <a:t>Методисты</a:t>
            </a:r>
            <a:r>
              <a:rPr lang="en-US" sz="2400" dirty="0" smtClean="0"/>
              <a:t>	  49	    43	       90	19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sz="2400" dirty="0" smtClean="0"/>
              <a:t>Мормоны</a:t>
            </a:r>
            <a:r>
              <a:rPr lang="en-US" sz="2400" dirty="0" smtClean="0"/>
              <a:t>		  71	    67	       95	40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Chr.non Den.</a:t>
            </a:r>
            <a:r>
              <a:rPr lang="en-US" sz="2400" dirty="0" smtClean="0"/>
              <a:t>	  61	    66	       94	22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sz="2400" dirty="0" smtClean="0"/>
              <a:t>Пятидесятники</a:t>
            </a:r>
            <a:r>
              <a:rPr lang="en-US" sz="2400" dirty="0" smtClean="0"/>
              <a:t>	  66	    75	       97	25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Monotype Sorts" charset="2"/>
              <a:buChar char="v"/>
              <a:defRPr/>
            </a:pPr>
            <a:r>
              <a:rPr lang="ru-RU" sz="2400" dirty="0" smtClean="0"/>
              <a:t>Пресвитериане</a:t>
            </a:r>
            <a:r>
              <a:rPr lang="en-US" sz="2400" dirty="0" smtClean="0"/>
              <a:t>	  49	    48	       89	26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295400" y="304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Исследование религиозной деятельности </a:t>
            </a:r>
            <a:r>
              <a:rPr kumimoji="0" lang="ru-RU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Барна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409700" y="2438400"/>
            <a:ext cx="6324600" cy="3352800"/>
          </a:xfrm>
          <a:prstGeom prst="roundRect">
            <a:avLst/>
          </a:prstGeom>
          <a:solidFill>
            <a:schemeClr val="tx1">
              <a:alpha val="71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76300"/>
            <a:ext cx="7778750" cy="1485900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4000" dirty="0" smtClean="0"/>
              <a:t>июль</a:t>
            </a:r>
            <a:r>
              <a:rPr lang="en-US" sz="4000" dirty="0" smtClean="0"/>
              <a:t>, 2001</a:t>
            </a:r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590800"/>
            <a:ext cx="5334000" cy="4114800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r>
              <a:rPr lang="ru-RU" b="1" i="1" dirty="0" smtClean="0">
                <a:solidFill>
                  <a:schemeClr val="bg2"/>
                </a:solidFill>
                <a:effectLst/>
                <a:latin typeface="Calisto MT" pitchFamily="18" charset="0"/>
              </a:rPr>
              <a:t>АДВЕНТИСТЫ</a:t>
            </a:r>
            <a:endParaRPr lang="en-US" b="1" i="1" dirty="0" smtClean="0">
              <a:solidFill>
                <a:schemeClr val="bg2"/>
              </a:solidFill>
              <a:effectLst/>
              <a:latin typeface="Calisto MT" pitchFamily="18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b="1" dirty="0" smtClean="0">
                <a:solidFill>
                  <a:schemeClr val="bg2"/>
                </a:solidFill>
                <a:effectLst/>
                <a:latin typeface="Calisto MT" pitchFamily="18" charset="0"/>
              </a:rPr>
              <a:t>  </a:t>
            </a:r>
            <a:r>
              <a:rPr lang="ru-RU" sz="2800" b="1" dirty="0" smtClean="0">
                <a:solidFill>
                  <a:schemeClr val="bg2"/>
                </a:solidFill>
                <a:effectLst/>
                <a:latin typeface="Calisto MT" pitchFamily="18" charset="0"/>
              </a:rPr>
              <a:t>Посещают церковь            </a:t>
            </a:r>
            <a:r>
              <a:rPr lang="en-US" sz="2800" b="1" dirty="0" smtClean="0">
                <a:solidFill>
                  <a:schemeClr val="bg2"/>
                </a:solidFill>
                <a:effectLst/>
                <a:latin typeface="Calisto MT" pitchFamily="18" charset="0"/>
              </a:rPr>
              <a:t># 10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800" b="1" dirty="0" smtClean="0">
                <a:solidFill>
                  <a:schemeClr val="bg2"/>
                </a:solidFill>
                <a:effectLst/>
                <a:latin typeface="Calisto MT" pitchFamily="18" charset="0"/>
              </a:rPr>
              <a:t>  </a:t>
            </a:r>
            <a:r>
              <a:rPr lang="ru-RU" sz="2800" b="1" dirty="0" smtClean="0">
                <a:solidFill>
                  <a:schemeClr val="bg2"/>
                </a:solidFill>
                <a:effectLst/>
                <a:latin typeface="Calisto MT" pitchFamily="18" charset="0"/>
              </a:rPr>
              <a:t>Изучают Библию                </a:t>
            </a:r>
            <a:r>
              <a:rPr lang="en-US" sz="2800" b="1" dirty="0" smtClean="0">
                <a:solidFill>
                  <a:schemeClr val="bg2"/>
                </a:solidFill>
                <a:effectLst/>
                <a:latin typeface="Calisto MT" pitchFamily="18" charset="0"/>
              </a:rPr>
              <a:t>#   7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800" b="1" dirty="0" smtClean="0">
                <a:solidFill>
                  <a:schemeClr val="bg2"/>
                </a:solidFill>
                <a:effectLst/>
                <a:latin typeface="Calisto MT" pitchFamily="18" charset="0"/>
              </a:rPr>
              <a:t>  </a:t>
            </a:r>
            <a:r>
              <a:rPr lang="ru-RU" sz="2800" b="1" dirty="0" smtClean="0">
                <a:solidFill>
                  <a:schemeClr val="bg2"/>
                </a:solidFill>
                <a:effectLst/>
                <a:latin typeface="Calisto MT" pitchFamily="18" charset="0"/>
              </a:rPr>
              <a:t>Молятся                               </a:t>
            </a:r>
            <a:r>
              <a:rPr lang="en-US" sz="2800" b="1" dirty="0" smtClean="0">
                <a:solidFill>
                  <a:schemeClr val="bg2"/>
                </a:solidFill>
                <a:effectLst/>
                <a:latin typeface="Calisto MT" pitchFamily="18" charset="0"/>
              </a:rPr>
              <a:t># 12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800" b="1" dirty="0" smtClean="0">
                <a:solidFill>
                  <a:schemeClr val="bg2"/>
                </a:solidFill>
                <a:effectLst/>
                <a:latin typeface="Calisto MT" pitchFamily="18" charset="0"/>
              </a:rPr>
              <a:t>  </a:t>
            </a:r>
            <a:r>
              <a:rPr lang="ru-RU" sz="2800" b="1" dirty="0" smtClean="0">
                <a:solidFill>
                  <a:schemeClr val="bg2"/>
                </a:solidFill>
                <a:effectLst/>
                <a:latin typeface="Calisto MT" pitchFamily="18" charset="0"/>
              </a:rPr>
              <a:t>Служат как добровольцы</a:t>
            </a:r>
            <a:r>
              <a:rPr lang="ru-RU" sz="800" b="1" dirty="0" smtClean="0">
                <a:solidFill>
                  <a:schemeClr val="bg2"/>
                </a:solidFill>
                <a:effectLst/>
                <a:latin typeface="Calisto MT" pitchFamily="18" charset="0"/>
              </a:rPr>
              <a:t>    </a:t>
            </a:r>
            <a:r>
              <a:rPr lang="en-US" sz="2800" b="1" dirty="0" smtClean="0">
                <a:solidFill>
                  <a:schemeClr val="bg2"/>
                </a:solidFill>
                <a:effectLst/>
                <a:latin typeface="Calisto MT" pitchFamily="18" charset="0"/>
              </a:rPr>
              <a:t># 12</a:t>
            </a:r>
            <a:r>
              <a:rPr lang="en-US" sz="2800" b="1" dirty="0" smtClean="0">
                <a:solidFill>
                  <a:schemeClr val="bg2"/>
                </a:solidFill>
                <a:latin typeface="Calisto MT" pitchFamily="18" charset="0"/>
              </a:rPr>
              <a:t>	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95400" y="304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Исследование религиозной деятельности </a:t>
            </a:r>
            <a:r>
              <a:rPr kumimoji="0" lang="ru-RU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Барна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6482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Если говорить в целом только 15%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 общего числа членов церкви регулярно посещают урок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Субботней школы.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j0309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859212"/>
            <a:ext cx="3657600" cy="2389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457200"/>
            <a:ext cx="792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Проблемы Субботней школы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28700" y="1600200"/>
            <a:ext cx="7886700" cy="39624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Сейчас только около 20% от общей численности нашей Всемирной церкви составляют потомственные адвентисты.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остальные – новообращённые христиане.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2020 году выходцы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адвентистских семей будут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составлять только около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12% от общего числа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всемирной церкви.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01000" cy="1143000"/>
          </a:xfrm>
        </p:spPr>
        <p:txBody>
          <a:bodyPr/>
          <a:lstStyle/>
          <a:p>
            <a:pPr algn="ctr"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Новая Всемирная церковь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4" name="Picture 6" descr="20-T-1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114800"/>
            <a:ext cx="23622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437&quot;/&gt;&lt;/object&gt;&lt;object type=&quot;3&quot; unique_id=&quot;10005&quot;&gt;&lt;property id=&quot;20148&quot; value=&quot;5&quot;/&gt;&lt;property id=&quot;20300&quot; value=&quot;Slide 2&quot;/&gt;&lt;property id=&quot;20307&quot; value=&quot;653&quot;/&gt;&lt;/object&gt;&lt;object type=&quot;3&quot; unique_id=&quot;10006&quot;&gt;&lt;property id=&quot;20148&quot; value=&quot;5&quot;/&gt;&lt;property id=&quot;20300&quot; value=&quot;Slide 3&quot;/&gt;&lt;property id=&quot;20307&quot; value=&quot;654&quot;/&gt;&lt;/object&gt;&lt;object type=&quot;3&quot; unique_id=&quot;10007&quot;&gt;&lt;property id=&quot;20148&quot; value=&quot;5&quot;/&gt;&lt;property id=&quot;20300&quot; value=&quot;Slide 4 - &amp;quot;Sabbath School Problems&amp;quot;&quot;/&gt;&lt;property id=&quot;20307&quot; value=&quot;673&quot;/&gt;&lt;/object&gt;&lt;object type=&quot;3&quot; unique_id=&quot;10008&quot;&gt;&lt;property id=&quot;20148&quot; value=&quot;5&quot;/&gt;&lt;property id=&quot;20300&quot; value=&quot;Slide 5 - &amp;quot;Institute of Church Ministry&amp;#x0D;&amp;#x0A;SDA Theological Seminary&amp;#x0D;&amp;#x0A;Andrews University (2002)&amp;quot;&quot;/&gt;&lt;property id=&quot;20307&quot; value=&quot;657&quot;/&gt;&lt;/object&gt;&lt;object type=&quot;3&quot; unique_id=&quot;10009&quot;&gt;&lt;property id=&quot;20148&quot; value=&quot;5&quot;/&gt;&lt;property id=&quot;20300&quot; value=&quot;Slide 6 - &amp;quot;Barna Study on Religious Practices&amp;quot;&quot;/&gt;&lt;property id=&quot;20307&quot; value=&quot;658&quot;/&gt;&lt;/object&gt;&lt;object type=&quot;3&quot; unique_id=&quot;10010&quot;&gt;&lt;property id=&quot;20148&quot; value=&quot;5&quot;/&gt;&lt;property id=&quot;20300&quot; value=&quot;Slide 7 - &amp;quot;Barna Study on &amp;#x0D;&amp;#x0A;Religious Practices&amp;#x0D;&amp;#x0A;July, 2001&amp;quot;&quot;/&gt;&lt;property id=&quot;20307&quot; value=&quot;659&quot;/&gt;&lt;/object&gt;&lt;object type=&quot;3&quot; unique_id=&quot;10011&quot;&gt;&lt;property id=&quot;20148&quot; value=&quot;5&quot;/&gt;&lt;property id=&quot;20300&quot; value=&quot;Slide 8 - &amp;quot;Sabbath School Problems&amp;quot;&quot;/&gt;&lt;property id=&quot;20307&quot; value=&quot;661&quot;/&gt;&lt;/object&gt;&lt;object type=&quot;3&quot; unique_id=&quot;10012&quot;&gt;&lt;property id=&quot;20148&quot; value=&quot;5&quot;/&gt;&lt;property id=&quot;20300&quot; value=&quot;Slide 9 - &amp;quot;A New World Church&amp;quot;&quot;/&gt;&lt;property id=&quot;20307&quot; value=&quot;662&quot;/&gt;&lt;/object&gt;&lt;object type=&quot;3&quot; unique_id=&quot;10013&quot;&gt;&lt;property id=&quot;20148&quot; value=&quot;5&quot;/&gt;&lt;property id=&quot;20300&quot; value=&quot;Slide 10&quot;/&gt;&lt;property id=&quot;20307&quot; value=&quot;667&quot;/&gt;&lt;/object&gt;&lt;object type=&quot;3&quot; unique_id=&quot;10014&quot;&gt;&lt;property id=&quot;20148&quot; value=&quot;5&quot;/&gt;&lt;property id=&quot;20300&quot; value=&quot;Slide 11 - &amp;quot;Sabbath School Problems&amp;quot;&quot;/&gt;&lt;property id=&quot;20307&quot; value=&quot;666&quot;/&gt;&lt;/object&gt;&lt;object type=&quot;3&quot; unique_id=&quot;10015&quot;&gt;&lt;property id=&quot;20148&quot; value=&quot;5&quot;/&gt;&lt;property id=&quot;20300&quot; value=&quot;Slide 12 - &amp;quot;We have a problem with &amp;#x0D;&amp;#x0A;Sabbath School teaching&amp;quot;&quot;/&gt;&lt;property id=&quot;20307&quot; value=&quot;665&quot;/&gt;&lt;/object&gt;&lt;object type=&quot;3&quot; unique_id=&quot;10016&quot;&gt;&lt;property id=&quot;20148&quot; value=&quot;5&quot;/&gt;&lt;property id=&quot;20300&quot; value=&quot;Slide 13 - &amp;quot;What Are the Major Problems?&amp;quot;&quot;/&gt;&lt;property id=&quot;20307&quot; value=&quot;669&quot;/&gt;&lt;/object&gt;&lt;object type=&quot;3&quot; unique_id=&quot;10017&quot;&gt;&lt;property id=&quot;20148&quot; value=&quot;5&quot;/&gt;&lt;property id=&quot;20300&quot; value=&quot;Slide 14 - &amp;quot;Lack of Fellowship&amp;quot;&quot;/&gt;&lt;property id=&quot;20307&quot; value=&quot;664&quot;/&gt;&lt;/object&gt;&lt;object type=&quot;3&quot; unique_id=&quot;10018&quot;&gt;&lt;property id=&quot;20148&quot; value=&quot;5&quot;/&gt;&lt;property id=&quot;20300&quot; value=&quot;Slide 15&quot;/&gt;&lt;property id=&quot;20307&quot; value=&quot;482&quot;/&gt;&lt;/object&gt;&lt;object type=&quot;3&quot; unique_id=&quot;10019&quot;&gt;&lt;property id=&quot;20148&quot; value=&quot;5&quot;/&gt;&lt;property id=&quot;20300&quot; value=&quot;Slide 16 - &amp;quot;Divine Plan&amp;quot;&quot;/&gt;&lt;property id=&quot;20307&quot; value=&quot;558&quot;/&gt;&lt;/object&gt;&lt;object type=&quot;3&quot; unique_id=&quot;10020&quot;&gt;&lt;property id=&quot;20148&quot; value=&quot;5&quot;/&gt;&lt;property id=&quot;20300&quot; value=&quot;Slide 17 - &amp;quot;Divine Plan&amp;quot;&quot;/&gt;&lt;property id=&quot;20307&quot; value=&quot;559&quot;/&gt;&lt;/object&gt;&lt;object type=&quot;3&quot; unique_id=&quot;10021&quot;&gt;&lt;property id=&quot;20148&quot; value=&quot;5&quot;/&gt;&lt;property id=&quot;20300&quot; value=&quot;Slide 18 - &amp;quot;The Need for Sabbath School Revitalization&amp;quot;&quot;/&gt;&lt;property id=&quot;20307&quot; value=&quot;672&quot;/&gt;&lt;/object&gt;&lt;object type=&quot;3&quot; unique_id=&quot;10022&quot;&gt;&lt;property id=&quot;20148&quot; value=&quot;5&quot;/&gt;&lt;property id=&quot;20300&quot; value=&quot;Slide 19 - &amp;quot;The Need  For Revitalization&amp;quot;&quot;/&gt;&lt;property id=&quot;20307&quot; value=&quot;627&quot;/&gt;&lt;/object&gt;&lt;object type=&quot;3&quot; unique_id=&quot;10023&quot;&gt;&lt;property id=&quot;20148&quot; value=&quot;5&quot;/&gt;&lt;property id=&quot;20300&quot; value=&quot;Slide 20 - &amp;quot;Sabbath School Programming&amp;quot;&quot;/&gt;&lt;property id=&quot;20307&quot; value=&quot;625&quot;/&gt;&lt;/object&gt;&lt;object type=&quot;3&quot; unique_id=&quot;10025&quot;&gt;&lt;property id=&quot;20148&quot; value=&quot;5&quot;/&gt;&lt;property id=&quot;20300&quot; value=&quot;Slide 24 - &amp;quot;Sabbath School&amp;#x0D;&amp;#x0A; Action Unit                            &amp;quot;&quot;/&gt;&lt;property id=&quot;20307&quot; value=&quot;626&quot;/&gt;&lt;/object&gt;&lt;object type=&quot;3&quot; unique_id=&quot;10026&quot;&gt;&lt;property id=&quot;20148&quot; value=&quot;5&quot;/&gt;&lt;property id=&quot;20300&quot; value=&quot;Slide 21 - &amp;quot;The Formation of Small Groups&amp;quot;&quot;/&gt;&lt;property id=&quot;20307&quot; value=&quot;600&quot;/&gt;&lt;/object&gt;&lt;object type=&quot;3&quot; unique_id=&quot;10027&quot;&gt;&lt;property id=&quot;20148&quot; value=&quot;5&quot;/&gt;&lt;property id=&quot;20300&quot; value=&quot;Slide 23 - &amp;quot;Sabbath School Action Unit Plan&amp;quot;&quot;/&gt;&lt;property id=&quot;20307&quot; value=&quot;601&quot;/&gt;&lt;/object&gt;&lt;object type=&quot;3&quot; unique_id=&quot;10030&quot;&gt;&lt;property id=&quot;20148&quot; value=&quot;5&quot;/&gt;&lt;property id=&quot;20300&quot; value=&quot;Slide 27 - &amp;quot;Recognize the Role &amp;#x0D;&amp;#x0A;of Sabbath School Teachers&amp;quot;&quot;/&gt;&lt;property id=&quot;20307&quot; value=&quot;603&quot;/&gt;&lt;/object&gt;&lt;object type=&quot;3&quot; unique_id=&quot;10031&quot;&gt;&lt;property id=&quot;20148&quot; value=&quot;5&quot;/&gt;&lt;property id=&quot;20300&quot; value=&quot;Slide 28 - &amp;quot;Set  Attendance Goals&amp;quot;&quot;/&gt;&lt;property id=&quot;20307&quot; value=&quot;651&quot;/&gt;&lt;/object&gt;&lt;object type=&quot;3&quot; unique_id=&quot;10032&quot;&gt;&lt;property id=&quot;20148&quot; value=&quot;5&quot;/&gt;&lt;property id=&quot;20300&quot; value=&quot;Slide 29 - &amp;quot;Ways to Raise Attendance&amp;quot;&quot;/&gt;&lt;property id=&quot;20307&quot; value=&quot;652&quot;/&gt;&lt;/object&gt;&lt;object type=&quot;3&quot; unique_id=&quot;10033&quot;&gt;&lt;property id=&quot;20148&quot; value=&quot;5&quot;/&gt;&lt;property id=&quot;20300&quot; value=&quot;Slide 30 - &amp;quot;Ways and Means of Promoting Fellowship &amp;quot;&quot;/&gt;&lt;property id=&quot;20307&quot; value=&quot;628&quot;/&gt;&lt;/object&gt;&lt;object type=&quot;3&quot; unique_id=&quot;10034&quot;&gt;&lt;property id=&quot;20148&quot; value=&quot;5&quot;/&gt;&lt;property id=&quot;20300&quot; value=&quot;Slide 31 - &amp;quot;Ways of Evangelism &amp;#x0D;&amp;#x0A;for Sabbath School Members&amp;quot;&quot;/&gt;&lt;property id=&quot;20307&quot; value=&quot;604&quot;/&gt;&lt;/object&gt;&lt;object type=&quot;3&quot; unique_id=&quot;10035&quot;&gt;&lt;property id=&quot;20148&quot; value=&quot;5&quot;/&gt;&lt;property id=&quot;20300&quot; value=&quot;Slide 32 - &amp;quot;Driveway/Parking Lot Ministry&amp;quot;&quot;/&gt;&lt;property id=&quot;20307&quot; value=&quot;605&quot;/&gt;&lt;/object&gt;&lt;object type=&quot;3&quot; unique_id=&quot;10036&quot;&gt;&lt;property id=&quot;20148&quot; value=&quot;5&quot;/&gt;&lt;property id=&quot;20300&quot; value=&quot;Slide 33 - &amp;quot;Church Door Ministry&amp;quot;&quot;/&gt;&lt;property id=&quot;20307&quot; value=&quot;606&quot;/&gt;&lt;/object&gt;&lt;object type=&quot;3&quot; unique_id=&quot;10037&quot;&gt;&lt;property id=&quot;20148&quot; value=&quot;5&quot;/&gt;&lt;property id=&quot;20300&quot; value=&quot;Slide 34 - &amp;quot;Welcome Desk Ministry&amp;quot;&quot;/&gt;&lt;property id=&quot;20307&quot; value=&quot;607&quot;/&gt;&lt;/object&gt;&lt;object type=&quot;3&quot; unique_id=&quot;10038&quot;&gt;&lt;property id=&quot;20148&quot; value=&quot;5&quot;/&gt;&lt;property id=&quot;20300&quot; value=&quot;Slide 35 - &amp;quot;Sanctuary Door Ministry&amp;quot;&quot;/&gt;&lt;property id=&quot;20307&quot; value=&quot;608&quot;/&gt;&lt;/object&gt;&lt;object type=&quot;3&quot; unique_id=&quot;10039&quot;&gt;&lt;property id=&quot;20148&quot; value=&quot;5&quot;/&gt;&lt;property id=&quot;20300&quot; value=&quot;Slide 36 - &amp;quot;Seating Ministry&amp;quot;&quot;/&gt;&lt;property id=&quot;20307&quot; value=&quot;609&quot;/&gt;&lt;/object&gt;&lt;object type=&quot;3&quot; unique_id=&quot;10040&quot;&gt;&lt;property id=&quot;20148&quot; value=&quot;5&quot;/&gt;&lt;property id=&quot;20300&quot; value=&quot;Slide 37 - &amp;quot;Ways of Evangelism for Sabbath School Members&amp;quot;&quot;/&gt;&lt;property id=&quot;20307&quot; value=&quot;630&quot;/&gt;&lt;/object&gt;&lt;object type=&quot;3&quot; unique_id=&quot;10041&quot;&gt;&lt;property id=&quot;20148&quot; value=&quot;5&quot;/&gt;&lt;property id=&quot;20300&quot; value=&quot;Slide 38 - &amp;quot;Ways and Means of Integrating &amp;#x0D;&amp;#x0A;Soul Winning with &amp;#x0D;&amp;#x0A;Sabbath School Small Group Activities&amp;quot;&quot;/&gt;&lt;property id=&quot;20307&quot; value=&quot;611&quot;/&gt;&lt;/object&gt;&lt;object type=&quot;3&quot; unique_id=&quot;10042&quot;&gt;&lt;property id=&quot;20148&quot; value=&quot;5&quot;/&gt;&lt;property id=&quot;20300&quot; value=&quot;Slide 39 - &amp;quot;The Law of Seven Touches&amp;quot;&quot;/&gt;&lt;property id=&quot;20307&quot; value=&quot;613&quot;/&gt;&lt;/object&gt;&lt;object type=&quot;3&quot; unique_id=&quot;10043&quot;&gt;&lt;property id=&quot;20148&quot; value=&quot;5&quot;/&gt;&lt;property id=&quot;20300&quot; value=&quot;Slide 40 - &amp;quot;Prayer&amp;quot;&quot;/&gt;&lt;property id=&quot;20307&quot; value=&quot;614&quot;/&gt;&lt;/object&gt;&lt;object type=&quot;3&quot; unique_id=&quot;10044&quot;&gt;&lt;property id=&quot;20148&quot; value=&quot;5&quot;/&gt;&lt;property id=&quot;20300&quot; value=&quot;Slide 41 - &amp;quot;Planning&amp;quot;&quot;/&gt;&lt;property id=&quot;20307&quot; value=&quot;615&quot;/&gt;&lt;/object&gt;&lt;object type=&quot;3&quot; unique_id=&quot;10045&quot;&gt;&lt;property id=&quot;20148&quot; value=&quot;5&quot;/&gt;&lt;property id=&quot;20300&quot; value=&quot;Slide 42 - &amp;quot;Take Challenging Steps&amp;quot;&quot;/&gt;&lt;property id=&quot;20307&quot; value=&quot;618&quot;/&gt;&lt;/object&gt;&lt;object type=&quot;3&quot; unique_id=&quot;10046&quot;&gt;&lt;property id=&quot;20148&quot; value=&quot;5&quot;/&gt;&lt;property id=&quot;20300&quot; value=&quot;Slide 43 - &amp;quot;Maintain Sabbath School Growth&amp;quot;&quot;/&gt;&lt;property id=&quot;20307&quot; value=&quot;619&quot;/&gt;&lt;/object&gt;&lt;object type=&quot;3&quot; unique_id=&quot;10182&quot;&gt;&lt;property id=&quot;20148&quot; value=&quot;5&quot;/&gt;&lt;property id=&quot;20300&quot; value=&quot;Slide 22 - &amp;quot;Blessings of Sabbath School &amp;#x0D;&amp;#x0A;Action Units&amp;quot;&quot;/&gt;&lt;property id=&quot;20307&quot; value=&quot;674&quot;/&gt;&lt;/object&gt;&lt;object type=&quot;3&quot; unique_id=&quot;10183&quot;&gt;&lt;property id=&quot;20148&quot; value=&quot;5&quot;/&gt;&lt;property id=&quot;20300&quot; value=&quot;Slide 25 - &amp;quot;Triangle of Learning&amp;quot;&quot;/&gt;&lt;property id=&quot;20307&quot; value=&quot;675&quot;/&gt;&lt;/object&gt;&lt;object type=&quot;3&quot; unique_id=&quot;10184&quot;&gt;&lt;property id=&quot;20148&quot; value=&quot;5&quot;/&gt;&lt;property id=&quot;20300&quot; value=&quot;Slide 26 - &amp;quot;SABBATH SCHOOL &amp;#x0D;&amp;#x0A;REVITALIZATION&amp;#x0D;&amp;#x0A;&amp;quot;&quot;/&gt;&lt;property id=&quot;20307&quot; value=&quot;676&quot;/&gt;&lt;/object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amonds">
  <a:themeElements>
    <a:clrScheme name="Custom 3">
      <a:dk1>
        <a:srgbClr val="366092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amo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iamond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mond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quity">
  <a:themeElements>
    <a:clrScheme name="Custom 3">
      <a:dk1>
        <a:srgbClr val="366092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quity">
  <a:themeElements>
    <a:clrScheme name="Custom 3">
      <a:dk1>
        <a:srgbClr val="366092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quity">
  <a:themeElements>
    <a:clrScheme name="Custom 3">
      <a:dk1>
        <a:srgbClr val="366092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d:\template\sldshow\diamonds.ppt</Template>
  <TotalTime>1778</TotalTime>
  <Pages>54</Pages>
  <Words>1029</Words>
  <Application>Microsoft Office PowerPoint</Application>
  <PresentationFormat>Экран (4:3)</PresentationFormat>
  <Paragraphs>298</Paragraphs>
  <Slides>43</Slides>
  <Notes>43</Notes>
  <HiddenSlides>2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diamonds</vt:lpstr>
      <vt:lpstr>1_Equity</vt:lpstr>
      <vt:lpstr>Equity</vt:lpstr>
      <vt:lpstr>2_Equity</vt:lpstr>
      <vt:lpstr>Слайд 1</vt:lpstr>
      <vt:lpstr>Слайд 2</vt:lpstr>
      <vt:lpstr>Слайд 3</vt:lpstr>
      <vt:lpstr>Проблемы Субботней школы</vt:lpstr>
      <vt:lpstr>Институт Церковного служения  Богословская семинария АСД Университет Андрюса (2002)</vt:lpstr>
      <vt:lpstr>Слайд 6</vt:lpstr>
      <vt:lpstr> июль, 2001</vt:lpstr>
      <vt:lpstr>Слайд 8</vt:lpstr>
      <vt:lpstr>Новая Всемирная церковь</vt:lpstr>
      <vt:lpstr>Слайд 10</vt:lpstr>
      <vt:lpstr>Слайд 11</vt:lpstr>
      <vt:lpstr>Проблемы преподавателей  класса Субботней школы</vt:lpstr>
      <vt:lpstr>Какие главные трудности?</vt:lpstr>
      <vt:lpstr>Отсутствие братского общения</vt:lpstr>
      <vt:lpstr>Слайд 15</vt:lpstr>
      <vt:lpstr>Слайд 16</vt:lpstr>
      <vt:lpstr>Слайд 17</vt:lpstr>
      <vt:lpstr>Необходимость возрождения Субботней школы</vt:lpstr>
      <vt:lpstr>Потребность в возрождении </vt:lpstr>
      <vt:lpstr>Программа Субботней школы</vt:lpstr>
      <vt:lpstr>Формирование Малых групп</vt:lpstr>
      <vt:lpstr>Благословения от служения рабочей группы СШ</vt:lpstr>
      <vt:lpstr>План рабочей группы Субботней школы</vt:lpstr>
      <vt:lpstr>Рабочие группы Субботней школы</vt:lpstr>
      <vt:lpstr>Треугольник обучения</vt:lpstr>
      <vt:lpstr>ВОЗРОЖДЕНИЕ СУББОТНЕЙ ШКОЛЫ </vt:lpstr>
      <vt:lpstr>Осознайте важность роли учителя Субботней школы</vt:lpstr>
      <vt:lpstr>Ряд задач стоящие перед участниками класса СШ</vt:lpstr>
      <vt:lpstr>Способы повысить посещаемость</vt:lpstr>
      <vt:lpstr>Пути и средства содействующие укреплению братского общения</vt:lpstr>
      <vt:lpstr>Пути благовестия для участников класса Субботней школы</vt:lpstr>
      <vt:lpstr>Служение на парковке</vt:lpstr>
      <vt:lpstr>Слайд 33</vt:lpstr>
      <vt:lpstr>Слайд 34</vt:lpstr>
      <vt:lpstr>Слайд 35</vt:lpstr>
      <vt:lpstr>Слайд 36</vt:lpstr>
      <vt:lpstr>Пути благовестия для членов Субботней школы</vt:lpstr>
      <vt:lpstr>Пути и средства интеграции благовестия и деятельности Малых групп СШ</vt:lpstr>
      <vt:lpstr>Закон семи контактов</vt:lpstr>
      <vt:lpstr>Молитва</vt:lpstr>
      <vt:lpstr>Планирование</vt:lpstr>
      <vt:lpstr>Ставьте высокие цели</vt:lpstr>
      <vt:lpstr>Неустанно «взращивайте» Субботнюю школу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Sabbath School/Personal Minstries Linkage</dc:title>
  <dc:creator>Jim Zackrison</dc:creator>
  <cp:lastModifiedBy>vkotov</cp:lastModifiedBy>
  <cp:revision>256</cp:revision>
  <cp:lastPrinted>1998-01-22T17:00:26Z</cp:lastPrinted>
  <dcterms:created xsi:type="dcterms:W3CDTF">1995-07-29T03:21:42Z</dcterms:created>
  <dcterms:modified xsi:type="dcterms:W3CDTF">2013-03-10T06:19:45Z</dcterms:modified>
</cp:coreProperties>
</file>