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8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photoAlbum/>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990000"/>
    <a:srgbClr val="00FF00"/>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autoAdjust="0"/>
    <p:restoredTop sz="94709" autoAdjust="0"/>
  </p:normalViewPr>
  <p:slideViewPr>
    <p:cSldViewPr>
      <p:cViewPr varScale="1">
        <p:scale>
          <a:sx n="70" d="100"/>
          <a:sy n="70" d="100"/>
        </p:scale>
        <p:origin x="-52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235E4-9E6A-4100-8263-6A4B903AAB8A}" type="doc">
      <dgm:prSet loTypeId="urn:microsoft.com/office/officeart/2005/8/layout/chevron2" loCatId="list" qsTypeId="urn:microsoft.com/office/officeart/2005/8/quickstyle/simple1" qsCatId="simple" csTypeId="urn:microsoft.com/office/officeart/2005/8/colors/accent3_2" csCatId="accent3" phldr="1"/>
      <dgm:spPr/>
      <dgm:t>
        <a:bodyPr/>
        <a:lstStyle/>
        <a:p>
          <a:endParaRPr lang="ru-RU"/>
        </a:p>
      </dgm:t>
    </dgm:pt>
    <dgm:pt modelId="{6A304AC7-E9D3-4839-B1FE-0F18FD0A89D0}">
      <dgm:prSet phldrT="[Текст]"/>
      <dgm:spPr/>
      <dgm:t>
        <a:bodyPr/>
        <a:lstStyle/>
        <a:p>
          <a:r>
            <a:rPr lang="ru-RU" b="1" dirty="0" smtClean="0">
              <a:solidFill>
                <a:srgbClr val="7030A0"/>
              </a:solidFill>
            </a:rPr>
            <a:t>1</a:t>
          </a:r>
          <a:endParaRPr lang="ru-RU" b="1" dirty="0">
            <a:solidFill>
              <a:srgbClr val="7030A0"/>
            </a:solidFill>
          </a:endParaRPr>
        </a:p>
      </dgm:t>
    </dgm:pt>
    <dgm:pt modelId="{4C0FD4DE-9EC1-4598-96DB-2C7BBF8127E7}" type="parTrans" cxnId="{1CA2D08D-B951-48A2-9806-3C61C6EA7932}">
      <dgm:prSet/>
      <dgm:spPr/>
      <dgm:t>
        <a:bodyPr/>
        <a:lstStyle/>
        <a:p>
          <a:endParaRPr lang="ru-RU"/>
        </a:p>
      </dgm:t>
    </dgm:pt>
    <dgm:pt modelId="{9DC145CA-D2D8-4D54-9BC0-82A2BDBDCFC4}" type="sibTrans" cxnId="{1CA2D08D-B951-48A2-9806-3C61C6EA7932}">
      <dgm:prSet/>
      <dgm:spPr/>
      <dgm:t>
        <a:bodyPr/>
        <a:lstStyle/>
        <a:p>
          <a:endParaRPr lang="ru-RU"/>
        </a:p>
      </dgm:t>
    </dgm:pt>
    <dgm:pt modelId="{3BC1F9C9-13D9-46FD-A377-B32A01A2B3CA}">
      <dgm:prSet phldrT="[Текст]"/>
      <dgm:spPr/>
      <dgm:t>
        <a:bodyPr/>
        <a:lstStyle/>
        <a:p>
          <a:r>
            <a:rPr lang="ru-RU" b="1" dirty="0" smtClean="0">
              <a:solidFill>
                <a:srgbClr val="7030A0"/>
              </a:solidFill>
            </a:rPr>
            <a:t>2</a:t>
          </a:r>
          <a:endParaRPr lang="ru-RU" b="1" dirty="0">
            <a:solidFill>
              <a:srgbClr val="7030A0"/>
            </a:solidFill>
          </a:endParaRPr>
        </a:p>
      </dgm:t>
    </dgm:pt>
    <dgm:pt modelId="{B288A189-8A0C-48FA-8FBC-F3E56F9E38C8}" type="parTrans" cxnId="{D1812B28-1124-4B3A-89C4-4E791AA9DCF7}">
      <dgm:prSet/>
      <dgm:spPr/>
      <dgm:t>
        <a:bodyPr/>
        <a:lstStyle/>
        <a:p>
          <a:endParaRPr lang="ru-RU"/>
        </a:p>
      </dgm:t>
    </dgm:pt>
    <dgm:pt modelId="{444BCDDC-265F-4383-85AE-88C6EA0BE0D8}" type="sibTrans" cxnId="{D1812B28-1124-4B3A-89C4-4E791AA9DCF7}">
      <dgm:prSet/>
      <dgm:spPr/>
      <dgm:t>
        <a:bodyPr/>
        <a:lstStyle/>
        <a:p>
          <a:endParaRPr lang="ru-RU"/>
        </a:p>
      </dgm:t>
    </dgm:pt>
    <dgm:pt modelId="{C9AD0136-E9AC-4DDA-8048-656FADC95957}">
      <dgm:prSet phldrT="[Текст]"/>
      <dgm:spPr/>
      <dgm:t>
        <a:bodyPr/>
        <a:lstStyle/>
        <a:p>
          <a:r>
            <a:rPr lang="ru-RU" b="1" dirty="0" smtClean="0">
              <a:solidFill>
                <a:srgbClr val="7030A0"/>
              </a:solidFill>
            </a:rPr>
            <a:t>3</a:t>
          </a:r>
          <a:endParaRPr lang="ru-RU" b="1" dirty="0">
            <a:solidFill>
              <a:srgbClr val="7030A0"/>
            </a:solidFill>
          </a:endParaRPr>
        </a:p>
      </dgm:t>
    </dgm:pt>
    <dgm:pt modelId="{B386FE75-AF7F-4910-9994-0F77ED74E862}" type="parTrans" cxnId="{88899FA8-9F4F-456F-935F-B3DB23A53CB6}">
      <dgm:prSet/>
      <dgm:spPr/>
      <dgm:t>
        <a:bodyPr/>
        <a:lstStyle/>
        <a:p>
          <a:endParaRPr lang="ru-RU"/>
        </a:p>
      </dgm:t>
    </dgm:pt>
    <dgm:pt modelId="{E45254FB-599B-4BB6-9686-5CF4516AC13C}" type="sibTrans" cxnId="{88899FA8-9F4F-456F-935F-B3DB23A53CB6}">
      <dgm:prSet/>
      <dgm:spPr/>
      <dgm:t>
        <a:bodyPr/>
        <a:lstStyle/>
        <a:p>
          <a:endParaRPr lang="ru-RU"/>
        </a:p>
      </dgm:t>
    </dgm:pt>
    <dgm:pt modelId="{3129A868-687F-495B-B740-D804BA4F9E8A}">
      <dgm:prSet phldrT="[Текст]"/>
      <dgm:spPr/>
      <dgm:t>
        <a:bodyPr/>
        <a:lstStyle/>
        <a:p>
          <a:r>
            <a:rPr lang="ru-RU" b="1" dirty="0" smtClean="0">
              <a:solidFill>
                <a:srgbClr val="7030A0"/>
              </a:solidFill>
            </a:rPr>
            <a:t>4</a:t>
          </a:r>
          <a:endParaRPr lang="ru-RU" b="1" dirty="0">
            <a:solidFill>
              <a:srgbClr val="7030A0"/>
            </a:solidFill>
          </a:endParaRPr>
        </a:p>
      </dgm:t>
    </dgm:pt>
    <dgm:pt modelId="{EC26EA18-0AE1-4459-A50F-B35596F0655D}" type="parTrans" cxnId="{30FBC926-BB80-446E-AE51-0758746D36D2}">
      <dgm:prSet/>
      <dgm:spPr/>
      <dgm:t>
        <a:bodyPr/>
        <a:lstStyle/>
        <a:p>
          <a:endParaRPr lang="ru-RU"/>
        </a:p>
      </dgm:t>
    </dgm:pt>
    <dgm:pt modelId="{1F90B786-9CD5-4B48-A7FC-0406FF92C61C}" type="sibTrans" cxnId="{30FBC926-BB80-446E-AE51-0758746D36D2}">
      <dgm:prSet/>
      <dgm:spPr/>
      <dgm:t>
        <a:bodyPr/>
        <a:lstStyle/>
        <a:p>
          <a:endParaRPr lang="ru-RU"/>
        </a:p>
      </dgm:t>
    </dgm:pt>
    <dgm:pt modelId="{751D9D36-18C7-4D0D-891B-CF598EC649C5}">
      <dgm:prSet phldrT="[Текст]"/>
      <dgm:spPr/>
      <dgm:t>
        <a:bodyPr/>
        <a:lstStyle/>
        <a:p>
          <a:r>
            <a:rPr lang="ru-RU" b="1" dirty="0" smtClean="0">
              <a:solidFill>
                <a:srgbClr val="7030A0"/>
              </a:solidFill>
            </a:rPr>
            <a:t>5</a:t>
          </a:r>
          <a:endParaRPr lang="ru-RU" b="1" dirty="0">
            <a:solidFill>
              <a:srgbClr val="7030A0"/>
            </a:solidFill>
          </a:endParaRPr>
        </a:p>
      </dgm:t>
    </dgm:pt>
    <dgm:pt modelId="{E61AF327-D00D-40CB-B283-673D04423E6D}" type="parTrans" cxnId="{1C6A5FF2-2C24-4250-BBED-20C85D0C9FA3}">
      <dgm:prSet/>
      <dgm:spPr/>
      <dgm:t>
        <a:bodyPr/>
        <a:lstStyle/>
        <a:p>
          <a:endParaRPr lang="ru-RU"/>
        </a:p>
      </dgm:t>
    </dgm:pt>
    <dgm:pt modelId="{D2AB22C0-7CAA-4D68-829A-44C4CFFF3D3F}" type="sibTrans" cxnId="{1C6A5FF2-2C24-4250-BBED-20C85D0C9FA3}">
      <dgm:prSet/>
      <dgm:spPr/>
      <dgm:t>
        <a:bodyPr/>
        <a:lstStyle/>
        <a:p>
          <a:endParaRPr lang="ru-RU"/>
        </a:p>
      </dgm:t>
    </dgm:pt>
    <dgm:pt modelId="{FD3B790E-C693-4BC9-8E10-E894642F0DED}">
      <dgm:prSet/>
      <dgm:spPr/>
      <dgm:t>
        <a:bodyPr/>
        <a:lstStyle/>
        <a:p>
          <a:r>
            <a:rPr lang="ru-RU" dirty="0" smtClean="0"/>
            <a:t>Время, в которое мы живем, призывает нас уделять большее внимание использованию даров (ст. 7).</a:t>
          </a:r>
          <a:endParaRPr lang="ru-RU" dirty="0"/>
        </a:p>
      </dgm:t>
    </dgm:pt>
    <dgm:pt modelId="{038AD9BB-BB68-46C5-8F3B-C10E711A4D86}" type="parTrans" cxnId="{50502AA7-7510-4A83-90C9-B177A077F3F4}">
      <dgm:prSet/>
      <dgm:spPr/>
      <dgm:t>
        <a:bodyPr/>
        <a:lstStyle/>
        <a:p>
          <a:endParaRPr lang="ru-RU"/>
        </a:p>
      </dgm:t>
    </dgm:pt>
    <dgm:pt modelId="{34492ECB-DA12-4D0A-83BF-8ECF8748D6E1}" type="sibTrans" cxnId="{50502AA7-7510-4A83-90C9-B177A077F3F4}">
      <dgm:prSet/>
      <dgm:spPr/>
      <dgm:t>
        <a:bodyPr/>
        <a:lstStyle/>
        <a:p>
          <a:endParaRPr lang="ru-RU"/>
        </a:p>
      </dgm:t>
    </dgm:pt>
    <dgm:pt modelId="{EE3FFDD7-9AAF-4941-BF5C-20849A27BF20}">
      <dgm:prSet/>
      <dgm:spPr/>
      <dgm:t>
        <a:bodyPr/>
        <a:lstStyle/>
        <a:p>
          <a:r>
            <a:rPr lang="ru-RU" dirty="0" smtClean="0"/>
            <a:t>Мы несём перед Богом ответственность за использование наших духовных даров (ст. 10).</a:t>
          </a:r>
          <a:endParaRPr lang="ru-RU" dirty="0"/>
        </a:p>
      </dgm:t>
    </dgm:pt>
    <dgm:pt modelId="{68475C25-16BA-458F-A57D-030FC06E9350}" type="parTrans" cxnId="{9B3D9E6F-9FF7-4508-857B-9A28E167018E}">
      <dgm:prSet/>
      <dgm:spPr/>
      <dgm:t>
        <a:bodyPr/>
        <a:lstStyle/>
        <a:p>
          <a:endParaRPr lang="ru-RU"/>
        </a:p>
      </dgm:t>
    </dgm:pt>
    <dgm:pt modelId="{4F33E8DC-7885-4932-8CF2-6FA10F03E9E1}" type="sibTrans" cxnId="{9B3D9E6F-9FF7-4508-857B-9A28E167018E}">
      <dgm:prSet/>
      <dgm:spPr/>
      <dgm:t>
        <a:bodyPr/>
        <a:lstStyle/>
        <a:p>
          <a:endParaRPr lang="ru-RU"/>
        </a:p>
      </dgm:t>
    </dgm:pt>
    <dgm:pt modelId="{7F898E25-1630-444C-840D-D9A4F5584FC0}">
      <dgm:prSet/>
      <dgm:spPr/>
      <dgm:t>
        <a:bodyPr/>
        <a:lstStyle/>
        <a:p>
          <a:r>
            <a:rPr lang="ru-RU" dirty="0" smtClean="0"/>
            <a:t>Дары исходят от Бога и их необходимо активно использовать (ст. 11).</a:t>
          </a:r>
          <a:endParaRPr lang="ru-RU" dirty="0"/>
        </a:p>
      </dgm:t>
    </dgm:pt>
    <dgm:pt modelId="{7E8E4B6B-F181-451C-913A-C1BEF05458FF}" type="parTrans" cxnId="{8ACFD27C-FFAB-4159-9B55-A516131A2663}">
      <dgm:prSet/>
      <dgm:spPr/>
      <dgm:t>
        <a:bodyPr/>
        <a:lstStyle/>
        <a:p>
          <a:endParaRPr lang="ru-RU"/>
        </a:p>
      </dgm:t>
    </dgm:pt>
    <dgm:pt modelId="{8921963D-E4D3-4447-8207-37AC5372B314}" type="sibTrans" cxnId="{8ACFD27C-FFAB-4159-9B55-A516131A2663}">
      <dgm:prSet/>
      <dgm:spPr/>
      <dgm:t>
        <a:bodyPr/>
        <a:lstStyle/>
        <a:p>
          <a:endParaRPr lang="ru-RU"/>
        </a:p>
      </dgm:t>
    </dgm:pt>
    <dgm:pt modelId="{F9C01D5B-E111-4683-A870-A1794F9FB702}">
      <dgm:prSet/>
      <dgm:spPr/>
      <dgm:t>
        <a:bodyPr/>
        <a:lstStyle/>
        <a:p>
          <a:r>
            <a:rPr lang="ru-RU" dirty="0" smtClean="0"/>
            <a:t>Мы призваны использовать духовные дары, для прославления Бога, а не самих себя (ст. 11).</a:t>
          </a:r>
          <a:endParaRPr lang="ru-RU" dirty="0"/>
        </a:p>
      </dgm:t>
    </dgm:pt>
    <dgm:pt modelId="{3A8A4D93-E434-40B9-8428-138067520112}" type="parTrans" cxnId="{7200BD20-87FC-4E54-8870-B6CF4027832C}">
      <dgm:prSet/>
      <dgm:spPr/>
      <dgm:t>
        <a:bodyPr/>
        <a:lstStyle/>
        <a:p>
          <a:endParaRPr lang="ru-RU"/>
        </a:p>
      </dgm:t>
    </dgm:pt>
    <dgm:pt modelId="{155ACB9C-E21E-4535-8C9B-F82BDD1AB301}" type="sibTrans" cxnId="{7200BD20-87FC-4E54-8870-B6CF4027832C}">
      <dgm:prSet/>
      <dgm:spPr/>
      <dgm:t>
        <a:bodyPr/>
        <a:lstStyle/>
        <a:p>
          <a:endParaRPr lang="ru-RU"/>
        </a:p>
      </dgm:t>
    </dgm:pt>
    <dgm:pt modelId="{D483D3FE-5A98-4994-981B-E9FDEF8131D8}">
      <dgm:prSet/>
      <dgm:spPr/>
      <dgm:t>
        <a:bodyPr/>
        <a:lstStyle/>
        <a:p>
          <a:r>
            <a:rPr lang="ru-RU" dirty="0" smtClean="0"/>
            <a:t>Богу всегда следует воздавать благодарность за все имеющие духовные дары (ст. 11).</a:t>
          </a:r>
          <a:endParaRPr lang="ru-RU" dirty="0"/>
        </a:p>
      </dgm:t>
    </dgm:pt>
    <dgm:pt modelId="{C49D0666-5DC9-4E18-B088-7A4DC6201C1C}" type="parTrans" cxnId="{EEDD47D7-0049-4D85-9873-42B9FBFBCC1E}">
      <dgm:prSet/>
      <dgm:spPr/>
      <dgm:t>
        <a:bodyPr/>
        <a:lstStyle/>
        <a:p>
          <a:endParaRPr lang="ru-RU"/>
        </a:p>
      </dgm:t>
    </dgm:pt>
    <dgm:pt modelId="{E3E1ACB1-4838-4483-8884-C0BDCC1C1558}" type="sibTrans" cxnId="{EEDD47D7-0049-4D85-9873-42B9FBFBCC1E}">
      <dgm:prSet/>
      <dgm:spPr/>
      <dgm:t>
        <a:bodyPr/>
        <a:lstStyle/>
        <a:p>
          <a:endParaRPr lang="ru-RU"/>
        </a:p>
      </dgm:t>
    </dgm:pt>
    <dgm:pt modelId="{918C1C3D-616D-424A-882A-CF92C2CB1E86}" type="pres">
      <dgm:prSet presAssocID="{289235E4-9E6A-4100-8263-6A4B903AAB8A}" presName="linearFlow" presStyleCnt="0">
        <dgm:presLayoutVars>
          <dgm:dir/>
          <dgm:animLvl val="lvl"/>
          <dgm:resizeHandles val="exact"/>
        </dgm:presLayoutVars>
      </dgm:prSet>
      <dgm:spPr/>
      <dgm:t>
        <a:bodyPr/>
        <a:lstStyle/>
        <a:p>
          <a:endParaRPr lang="ru-RU"/>
        </a:p>
      </dgm:t>
    </dgm:pt>
    <dgm:pt modelId="{0B7738F7-099F-4165-B09F-46AB9C43AC5B}" type="pres">
      <dgm:prSet presAssocID="{6A304AC7-E9D3-4839-B1FE-0F18FD0A89D0}" presName="composite" presStyleCnt="0"/>
      <dgm:spPr/>
    </dgm:pt>
    <dgm:pt modelId="{42C50B05-A257-4127-B073-3A57B176332B}" type="pres">
      <dgm:prSet presAssocID="{6A304AC7-E9D3-4839-B1FE-0F18FD0A89D0}" presName="parentText" presStyleLbl="alignNode1" presStyleIdx="0" presStyleCnt="5">
        <dgm:presLayoutVars>
          <dgm:chMax val="1"/>
          <dgm:bulletEnabled val="1"/>
        </dgm:presLayoutVars>
      </dgm:prSet>
      <dgm:spPr/>
      <dgm:t>
        <a:bodyPr/>
        <a:lstStyle/>
        <a:p>
          <a:endParaRPr lang="ru-RU"/>
        </a:p>
      </dgm:t>
    </dgm:pt>
    <dgm:pt modelId="{E3835608-B3D7-406D-AC57-9CBDCE2D86C1}" type="pres">
      <dgm:prSet presAssocID="{6A304AC7-E9D3-4839-B1FE-0F18FD0A89D0}" presName="descendantText" presStyleLbl="alignAcc1" presStyleIdx="0" presStyleCnt="5">
        <dgm:presLayoutVars>
          <dgm:bulletEnabled val="1"/>
        </dgm:presLayoutVars>
      </dgm:prSet>
      <dgm:spPr/>
      <dgm:t>
        <a:bodyPr/>
        <a:lstStyle/>
        <a:p>
          <a:endParaRPr lang="ru-RU"/>
        </a:p>
      </dgm:t>
    </dgm:pt>
    <dgm:pt modelId="{5FC4E47C-A33D-4049-A5D8-3A96AF15ED8D}" type="pres">
      <dgm:prSet presAssocID="{9DC145CA-D2D8-4D54-9BC0-82A2BDBDCFC4}" presName="sp" presStyleCnt="0"/>
      <dgm:spPr/>
    </dgm:pt>
    <dgm:pt modelId="{5F153C23-5D1F-4E18-A8B3-B84C8E5F5604}" type="pres">
      <dgm:prSet presAssocID="{3BC1F9C9-13D9-46FD-A377-B32A01A2B3CA}" presName="composite" presStyleCnt="0"/>
      <dgm:spPr/>
    </dgm:pt>
    <dgm:pt modelId="{4E881745-0E85-45F8-A0B2-C915C1E27E1B}" type="pres">
      <dgm:prSet presAssocID="{3BC1F9C9-13D9-46FD-A377-B32A01A2B3CA}" presName="parentText" presStyleLbl="alignNode1" presStyleIdx="1" presStyleCnt="5">
        <dgm:presLayoutVars>
          <dgm:chMax val="1"/>
          <dgm:bulletEnabled val="1"/>
        </dgm:presLayoutVars>
      </dgm:prSet>
      <dgm:spPr/>
      <dgm:t>
        <a:bodyPr/>
        <a:lstStyle/>
        <a:p>
          <a:endParaRPr lang="ru-RU"/>
        </a:p>
      </dgm:t>
    </dgm:pt>
    <dgm:pt modelId="{CA666D65-F1C0-46C9-86DF-33D8F2CB51FE}" type="pres">
      <dgm:prSet presAssocID="{3BC1F9C9-13D9-46FD-A377-B32A01A2B3CA}" presName="descendantText" presStyleLbl="alignAcc1" presStyleIdx="1" presStyleCnt="5">
        <dgm:presLayoutVars>
          <dgm:bulletEnabled val="1"/>
        </dgm:presLayoutVars>
      </dgm:prSet>
      <dgm:spPr/>
      <dgm:t>
        <a:bodyPr/>
        <a:lstStyle/>
        <a:p>
          <a:endParaRPr lang="ru-RU"/>
        </a:p>
      </dgm:t>
    </dgm:pt>
    <dgm:pt modelId="{61180C12-6233-4E1E-B52C-F04B27CF0C03}" type="pres">
      <dgm:prSet presAssocID="{444BCDDC-265F-4383-85AE-88C6EA0BE0D8}" presName="sp" presStyleCnt="0"/>
      <dgm:spPr/>
    </dgm:pt>
    <dgm:pt modelId="{805BA403-B89B-45B8-9802-840A8F9FC07C}" type="pres">
      <dgm:prSet presAssocID="{C9AD0136-E9AC-4DDA-8048-656FADC95957}" presName="composite" presStyleCnt="0"/>
      <dgm:spPr/>
    </dgm:pt>
    <dgm:pt modelId="{212F4254-014A-49B9-9204-FE37240CDED3}" type="pres">
      <dgm:prSet presAssocID="{C9AD0136-E9AC-4DDA-8048-656FADC95957}" presName="parentText" presStyleLbl="alignNode1" presStyleIdx="2" presStyleCnt="5">
        <dgm:presLayoutVars>
          <dgm:chMax val="1"/>
          <dgm:bulletEnabled val="1"/>
        </dgm:presLayoutVars>
      </dgm:prSet>
      <dgm:spPr/>
      <dgm:t>
        <a:bodyPr/>
        <a:lstStyle/>
        <a:p>
          <a:endParaRPr lang="ru-RU"/>
        </a:p>
      </dgm:t>
    </dgm:pt>
    <dgm:pt modelId="{92E9590F-2FB4-4BD5-9DC5-FA2B8AA85F50}" type="pres">
      <dgm:prSet presAssocID="{C9AD0136-E9AC-4DDA-8048-656FADC95957}" presName="descendantText" presStyleLbl="alignAcc1" presStyleIdx="2" presStyleCnt="5">
        <dgm:presLayoutVars>
          <dgm:bulletEnabled val="1"/>
        </dgm:presLayoutVars>
      </dgm:prSet>
      <dgm:spPr/>
      <dgm:t>
        <a:bodyPr/>
        <a:lstStyle/>
        <a:p>
          <a:endParaRPr lang="ru-RU"/>
        </a:p>
      </dgm:t>
    </dgm:pt>
    <dgm:pt modelId="{3E685A1D-9A72-4B64-8283-686704A4CF06}" type="pres">
      <dgm:prSet presAssocID="{E45254FB-599B-4BB6-9686-5CF4516AC13C}" presName="sp" presStyleCnt="0"/>
      <dgm:spPr/>
    </dgm:pt>
    <dgm:pt modelId="{92E2F112-8536-4FA5-9D40-96A58EEC3AB8}" type="pres">
      <dgm:prSet presAssocID="{3129A868-687F-495B-B740-D804BA4F9E8A}" presName="composite" presStyleCnt="0"/>
      <dgm:spPr/>
    </dgm:pt>
    <dgm:pt modelId="{D1B91D99-12A4-4E71-9669-CDD604328FF6}" type="pres">
      <dgm:prSet presAssocID="{3129A868-687F-495B-B740-D804BA4F9E8A}" presName="parentText" presStyleLbl="alignNode1" presStyleIdx="3" presStyleCnt="5">
        <dgm:presLayoutVars>
          <dgm:chMax val="1"/>
          <dgm:bulletEnabled val="1"/>
        </dgm:presLayoutVars>
      </dgm:prSet>
      <dgm:spPr/>
      <dgm:t>
        <a:bodyPr/>
        <a:lstStyle/>
        <a:p>
          <a:endParaRPr lang="ru-RU"/>
        </a:p>
      </dgm:t>
    </dgm:pt>
    <dgm:pt modelId="{94D8E224-8A9C-40C7-BB92-4B491BBA3201}" type="pres">
      <dgm:prSet presAssocID="{3129A868-687F-495B-B740-D804BA4F9E8A}" presName="descendantText" presStyleLbl="alignAcc1" presStyleIdx="3" presStyleCnt="5">
        <dgm:presLayoutVars>
          <dgm:bulletEnabled val="1"/>
        </dgm:presLayoutVars>
      </dgm:prSet>
      <dgm:spPr/>
      <dgm:t>
        <a:bodyPr/>
        <a:lstStyle/>
        <a:p>
          <a:endParaRPr lang="ru-RU"/>
        </a:p>
      </dgm:t>
    </dgm:pt>
    <dgm:pt modelId="{39828342-138E-4F19-82B8-6DA7C5C9E321}" type="pres">
      <dgm:prSet presAssocID="{1F90B786-9CD5-4B48-A7FC-0406FF92C61C}" presName="sp" presStyleCnt="0"/>
      <dgm:spPr/>
    </dgm:pt>
    <dgm:pt modelId="{CE6E9056-BB00-4249-B38A-9F588D34B173}" type="pres">
      <dgm:prSet presAssocID="{751D9D36-18C7-4D0D-891B-CF598EC649C5}" presName="composite" presStyleCnt="0"/>
      <dgm:spPr/>
    </dgm:pt>
    <dgm:pt modelId="{88EA9551-C519-4805-B37F-FFED12938534}" type="pres">
      <dgm:prSet presAssocID="{751D9D36-18C7-4D0D-891B-CF598EC649C5}" presName="parentText" presStyleLbl="alignNode1" presStyleIdx="4" presStyleCnt="5">
        <dgm:presLayoutVars>
          <dgm:chMax val="1"/>
          <dgm:bulletEnabled val="1"/>
        </dgm:presLayoutVars>
      </dgm:prSet>
      <dgm:spPr/>
      <dgm:t>
        <a:bodyPr/>
        <a:lstStyle/>
        <a:p>
          <a:endParaRPr lang="ru-RU"/>
        </a:p>
      </dgm:t>
    </dgm:pt>
    <dgm:pt modelId="{6CB9F594-D362-4ED2-B1A7-73248EC070ED}" type="pres">
      <dgm:prSet presAssocID="{751D9D36-18C7-4D0D-891B-CF598EC649C5}" presName="descendantText" presStyleLbl="alignAcc1" presStyleIdx="4" presStyleCnt="5">
        <dgm:presLayoutVars>
          <dgm:bulletEnabled val="1"/>
        </dgm:presLayoutVars>
      </dgm:prSet>
      <dgm:spPr/>
      <dgm:t>
        <a:bodyPr/>
        <a:lstStyle/>
        <a:p>
          <a:endParaRPr lang="ru-RU"/>
        </a:p>
      </dgm:t>
    </dgm:pt>
  </dgm:ptLst>
  <dgm:cxnLst>
    <dgm:cxn modelId="{88899FA8-9F4F-456F-935F-B3DB23A53CB6}" srcId="{289235E4-9E6A-4100-8263-6A4B903AAB8A}" destId="{C9AD0136-E9AC-4DDA-8048-656FADC95957}" srcOrd="2" destOrd="0" parTransId="{B386FE75-AF7F-4910-9994-0F77ED74E862}" sibTransId="{E45254FB-599B-4BB6-9686-5CF4516AC13C}"/>
    <dgm:cxn modelId="{879D1CC1-0B05-403D-8337-F9BED0B6DF26}" type="presOf" srcId="{FD3B790E-C693-4BC9-8E10-E894642F0DED}" destId="{E3835608-B3D7-406D-AC57-9CBDCE2D86C1}" srcOrd="0" destOrd="0" presId="urn:microsoft.com/office/officeart/2005/8/layout/chevron2"/>
    <dgm:cxn modelId="{AFE2A3A0-EB4A-4F23-AC7C-194EF3E7E688}" type="presOf" srcId="{C9AD0136-E9AC-4DDA-8048-656FADC95957}" destId="{212F4254-014A-49B9-9204-FE37240CDED3}" srcOrd="0" destOrd="0" presId="urn:microsoft.com/office/officeart/2005/8/layout/chevron2"/>
    <dgm:cxn modelId="{AD810FB5-C657-4909-B790-901E29D2BC21}" type="presOf" srcId="{751D9D36-18C7-4D0D-891B-CF598EC649C5}" destId="{88EA9551-C519-4805-B37F-FFED12938534}" srcOrd="0" destOrd="0" presId="urn:microsoft.com/office/officeart/2005/8/layout/chevron2"/>
    <dgm:cxn modelId="{1CA2D08D-B951-48A2-9806-3C61C6EA7932}" srcId="{289235E4-9E6A-4100-8263-6A4B903AAB8A}" destId="{6A304AC7-E9D3-4839-B1FE-0F18FD0A89D0}" srcOrd="0" destOrd="0" parTransId="{4C0FD4DE-9EC1-4598-96DB-2C7BBF8127E7}" sibTransId="{9DC145CA-D2D8-4D54-9BC0-82A2BDBDCFC4}"/>
    <dgm:cxn modelId="{6C3067A3-4A08-427A-A692-4F97E94E6A64}" type="presOf" srcId="{7F898E25-1630-444C-840D-D9A4F5584FC0}" destId="{92E9590F-2FB4-4BD5-9DC5-FA2B8AA85F50}" srcOrd="0" destOrd="0" presId="urn:microsoft.com/office/officeart/2005/8/layout/chevron2"/>
    <dgm:cxn modelId="{7200BD20-87FC-4E54-8870-B6CF4027832C}" srcId="{3129A868-687F-495B-B740-D804BA4F9E8A}" destId="{F9C01D5B-E111-4683-A870-A1794F9FB702}" srcOrd="0" destOrd="0" parTransId="{3A8A4D93-E434-40B9-8428-138067520112}" sibTransId="{155ACB9C-E21E-4535-8C9B-F82BDD1AB301}"/>
    <dgm:cxn modelId="{EEDD47D7-0049-4D85-9873-42B9FBFBCC1E}" srcId="{751D9D36-18C7-4D0D-891B-CF598EC649C5}" destId="{D483D3FE-5A98-4994-981B-E9FDEF8131D8}" srcOrd="0" destOrd="0" parTransId="{C49D0666-5DC9-4E18-B088-7A4DC6201C1C}" sibTransId="{E3E1ACB1-4838-4483-8884-C0BDCC1C1558}"/>
    <dgm:cxn modelId="{9B3D9E6F-9FF7-4508-857B-9A28E167018E}" srcId="{3BC1F9C9-13D9-46FD-A377-B32A01A2B3CA}" destId="{EE3FFDD7-9AAF-4941-BF5C-20849A27BF20}" srcOrd="0" destOrd="0" parTransId="{68475C25-16BA-458F-A57D-030FC06E9350}" sibTransId="{4F33E8DC-7885-4932-8CF2-6FA10F03E9E1}"/>
    <dgm:cxn modelId="{1C6A5FF2-2C24-4250-BBED-20C85D0C9FA3}" srcId="{289235E4-9E6A-4100-8263-6A4B903AAB8A}" destId="{751D9D36-18C7-4D0D-891B-CF598EC649C5}" srcOrd="4" destOrd="0" parTransId="{E61AF327-D00D-40CB-B283-673D04423E6D}" sibTransId="{D2AB22C0-7CAA-4D68-829A-44C4CFFF3D3F}"/>
    <dgm:cxn modelId="{3737DC5F-F763-44DD-BD28-6325163695DD}" type="presOf" srcId="{3BC1F9C9-13D9-46FD-A377-B32A01A2B3CA}" destId="{4E881745-0E85-45F8-A0B2-C915C1E27E1B}" srcOrd="0" destOrd="0" presId="urn:microsoft.com/office/officeart/2005/8/layout/chevron2"/>
    <dgm:cxn modelId="{CA857C58-0295-42E4-9059-36A63E05DCC0}" type="presOf" srcId="{F9C01D5B-E111-4683-A870-A1794F9FB702}" destId="{94D8E224-8A9C-40C7-BB92-4B491BBA3201}" srcOrd="0" destOrd="0" presId="urn:microsoft.com/office/officeart/2005/8/layout/chevron2"/>
    <dgm:cxn modelId="{D1812B28-1124-4B3A-89C4-4E791AA9DCF7}" srcId="{289235E4-9E6A-4100-8263-6A4B903AAB8A}" destId="{3BC1F9C9-13D9-46FD-A377-B32A01A2B3CA}" srcOrd="1" destOrd="0" parTransId="{B288A189-8A0C-48FA-8FBC-F3E56F9E38C8}" sibTransId="{444BCDDC-265F-4383-85AE-88C6EA0BE0D8}"/>
    <dgm:cxn modelId="{50502AA7-7510-4A83-90C9-B177A077F3F4}" srcId="{6A304AC7-E9D3-4839-B1FE-0F18FD0A89D0}" destId="{FD3B790E-C693-4BC9-8E10-E894642F0DED}" srcOrd="0" destOrd="0" parTransId="{038AD9BB-BB68-46C5-8F3B-C10E711A4D86}" sibTransId="{34492ECB-DA12-4D0A-83BF-8ECF8748D6E1}"/>
    <dgm:cxn modelId="{0F546202-2ACB-4EA7-B676-DEFB431EC75E}" type="presOf" srcId="{EE3FFDD7-9AAF-4941-BF5C-20849A27BF20}" destId="{CA666D65-F1C0-46C9-86DF-33D8F2CB51FE}" srcOrd="0" destOrd="0" presId="urn:microsoft.com/office/officeart/2005/8/layout/chevron2"/>
    <dgm:cxn modelId="{7C8FD28E-EDE0-4382-AAF8-9581CA66955A}" type="presOf" srcId="{289235E4-9E6A-4100-8263-6A4B903AAB8A}" destId="{918C1C3D-616D-424A-882A-CF92C2CB1E86}" srcOrd="0" destOrd="0" presId="urn:microsoft.com/office/officeart/2005/8/layout/chevron2"/>
    <dgm:cxn modelId="{CF70C5F1-879F-4C14-B9A2-9D35EC5E947A}" type="presOf" srcId="{6A304AC7-E9D3-4839-B1FE-0F18FD0A89D0}" destId="{42C50B05-A257-4127-B073-3A57B176332B}" srcOrd="0" destOrd="0" presId="urn:microsoft.com/office/officeart/2005/8/layout/chevron2"/>
    <dgm:cxn modelId="{30FBC926-BB80-446E-AE51-0758746D36D2}" srcId="{289235E4-9E6A-4100-8263-6A4B903AAB8A}" destId="{3129A868-687F-495B-B740-D804BA4F9E8A}" srcOrd="3" destOrd="0" parTransId="{EC26EA18-0AE1-4459-A50F-B35596F0655D}" sibTransId="{1F90B786-9CD5-4B48-A7FC-0406FF92C61C}"/>
    <dgm:cxn modelId="{077E6AA3-9B9B-4A22-9F93-098BF32BA5F0}" type="presOf" srcId="{3129A868-687F-495B-B740-D804BA4F9E8A}" destId="{D1B91D99-12A4-4E71-9669-CDD604328FF6}" srcOrd="0" destOrd="0" presId="urn:microsoft.com/office/officeart/2005/8/layout/chevron2"/>
    <dgm:cxn modelId="{2C2CDE5D-C7D7-42AF-9EB2-FC5820B2A070}" type="presOf" srcId="{D483D3FE-5A98-4994-981B-E9FDEF8131D8}" destId="{6CB9F594-D362-4ED2-B1A7-73248EC070ED}" srcOrd="0" destOrd="0" presId="urn:microsoft.com/office/officeart/2005/8/layout/chevron2"/>
    <dgm:cxn modelId="{8ACFD27C-FFAB-4159-9B55-A516131A2663}" srcId="{C9AD0136-E9AC-4DDA-8048-656FADC95957}" destId="{7F898E25-1630-444C-840D-D9A4F5584FC0}" srcOrd="0" destOrd="0" parTransId="{7E8E4B6B-F181-451C-913A-C1BEF05458FF}" sibTransId="{8921963D-E4D3-4447-8207-37AC5372B314}"/>
    <dgm:cxn modelId="{AE1BD850-9C58-4448-92F4-E9699B5F7CD9}" type="presParOf" srcId="{918C1C3D-616D-424A-882A-CF92C2CB1E86}" destId="{0B7738F7-099F-4165-B09F-46AB9C43AC5B}" srcOrd="0" destOrd="0" presId="urn:microsoft.com/office/officeart/2005/8/layout/chevron2"/>
    <dgm:cxn modelId="{A43F7DDC-0494-409A-BCE8-33C5F8056FDF}" type="presParOf" srcId="{0B7738F7-099F-4165-B09F-46AB9C43AC5B}" destId="{42C50B05-A257-4127-B073-3A57B176332B}" srcOrd="0" destOrd="0" presId="urn:microsoft.com/office/officeart/2005/8/layout/chevron2"/>
    <dgm:cxn modelId="{408C50CF-2938-4E97-8F9D-9FA2CA13EE95}" type="presParOf" srcId="{0B7738F7-099F-4165-B09F-46AB9C43AC5B}" destId="{E3835608-B3D7-406D-AC57-9CBDCE2D86C1}" srcOrd="1" destOrd="0" presId="urn:microsoft.com/office/officeart/2005/8/layout/chevron2"/>
    <dgm:cxn modelId="{40C48601-3822-4FF2-85B8-658B01057450}" type="presParOf" srcId="{918C1C3D-616D-424A-882A-CF92C2CB1E86}" destId="{5FC4E47C-A33D-4049-A5D8-3A96AF15ED8D}" srcOrd="1" destOrd="0" presId="urn:microsoft.com/office/officeart/2005/8/layout/chevron2"/>
    <dgm:cxn modelId="{6A462D1C-8A42-490E-9CF2-9AB6BC13D0C6}" type="presParOf" srcId="{918C1C3D-616D-424A-882A-CF92C2CB1E86}" destId="{5F153C23-5D1F-4E18-A8B3-B84C8E5F5604}" srcOrd="2" destOrd="0" presId="urn:microsoft.com/office/officeart/2005/8/layout/chevron2"/>
    <dgm:cxn modelId="{EF17A96E-B940-41F2-B4B3-571FA02E2520}" type="presParOf" srcId="{5F153C23-5D1F-4E18-A8B3-B84C8E5F5604}" destId="{4E881745-0E85-45F8-A0B2-C915C1E27E1B}" srcOrd="0" destOrd="0" presId="urn:microsoft.com/office/officeart/2005/8/layout/chevron2"/>
    <dgm:cxn modelId="{90FD5343-8F9D-4F3D-A596-19FFF59F5D84}" type="presParOf" srcId="{5F153C23-5D1F-4E18-A8B3-B84C8E5F5604}" destId="{CA666D65-F1C0-46C9-86DF-33D8F2CB51FE}" srcOrd="1" destOrd="0" presId="urn:microsoft.com/office/officeart/2005/8/layout/chevron2"/>
    <dgm:cxn modelId="{1B0D4FF5-6497-489E-A5FA-9FCF3747EF87}" type="presParOf" srcId="{918C1C3D-616D-424A-882A-CF92C2CB1E86}" destId="{61180C12-6233-4E1E-B52C-F04B27CF0C03}" srcOrd="3" destOrd="0" presId="urn:microsoft.com/office/officeart/2005/8/layout/chevron2"/>
    <dgm:cxn modelId="{76C05649-E294-4B24-B9AC-21F6179F2BA6}" type="presParOf" srcId="{918C1C3D-616D-424A-882A-CF92C2CB1E86}" destId="{805BA403-B89B-45B8-9802-840A8F9FC07C}" srcOrd="4" destOrd="0" presId="urn:microsoft.com/office/officeart/2005/8/layout/chevron2"/>
    <dgm:cxn modelId="{8264FDDD-9EA4-488A-9E70-ECE15E28D6A9}" type="presParOf" srcId="{805BA403-B89B-45B8-9802-840A8F9FC07C}" destId="{212F4254-014A-49B9-9204-FE37240CDED3}" srcOrd="0" destOrd="0" presId="urn:microsoft.com/office/officeart/2005/8/layout/chevron2"/>
    <dgm:cxn modelId="{DAB97602-6C5C-4F71-971F-7346F24609DB}" type="presParOf" srcId="{805BA403-B89B-45B8-9802-840A8F9FC07C}" destId="{92E9590F-2FB4-4BD5-9DC5-FA2B8AA85F50}" srcOrd="1" destOrd="0" presId="urn:microsoft.com/office/officeart/2005/8/layout/chevron2"/>
    <dgm:cxn modelId="{EC7D47EF-31FB-4372-BAF7-97524B0B2D97}" type="presParOf" srcId="{918C1C3D-616D-424A-882A-CF92C2CB1E86}" destId="{3E685A1D-9A72-4B64-8283-686704A4CF06}" srcOrd="5" destOrd="0" presId="urn:microsoft.com/office/officeart/2005/8/layout/chevron2"/>
    <dgm:cxn modelId="{7A9AD39F-3855-4F07-9CD1-EDFB0495BD51}" type="presParOf" srcId="{918C1C3D-616D-424A-882A-CF92C2CB1E86}" destId="{92E2F112-8536-4FA5-9D40-96A58EEC3AB8}" srcOrd="6" destOrd="0" presId="urn:microsoft.com/office/officeart/2005/8/layout/chevron2"/>
    <dgm:cxn modelId="{BD84B31B-AEFB-4D7A-AB44-C3D3483A5542}" type="presParOf" srcId="{92E2F112-8536-4FA5-9D40-96A58EEC3AB8}" destId="{D1B91D99-12A4-4E71-9669-CDD604328FF6}" srcOrd="0" destOrd="0" presId="urn:microsoft.com/office/officeart/2005/8/layout/chevron2"/>
    <dgm:cxn modelId="{692390A6-CD2F-44C7-8B4B-130B59237C66}" type="presParOf" srcId="{92E2F112-8536-4FA5-9D40-96A58EEC3AB8}" destId="{94D8E224-8A9C-40C7-BB92-4B491BBA3201}" srcOrd="1" destOrd="0" presId="urn:microsoft.com/office/officeart/2005/8/layout/chevron2"/>
    <dgm:cxn modelId="{64065BFE-6A93-40C1-A02A-F6C8D84EC595}" type="presParOf" srcId="{918C1C3D-616D-424A-882A-CF92C2CB1E86}" destId="{39828342-138E-4F19-82B8-6DA7C5C9E321}" srcOrd="7" destOrd="0" presId="urn:microsoft.com/office/officeart/2005/8/layout/chevron2"/>
    <dgm:cxn modelId="{C43178B9-A45B-4176-9DE2-024A3C8A6D4E}" type="presParOf" srcId="{918C1C3D-616D-424A-882A-CF92C2CB1E86}" destId="{CE6E9056-BB00-4249-B38A-9F588D34B173}" srcOrd="8" destOrd="0" presId="urn:microsoft.com/office/officeart/2005/8/layout/chevron2"/>
    <dgm:cxn modelId="{9AD1630E-70A2-4CC3-AC1A-B41090BF3660}" type="presParOf" srcId="{CE6E9056-BB00-4249-B38A-9F588D34B173}" destId="{88EA9551-C519-4805-B37F-FFED12938534}" srcOrd="0" destOrd="0" presId="urn:microsoft.com/office/officeart/2005/8/layout/chevron2"/>
    <dgm:cxn modelId="{44B51602-9AB6-446A-BC1A-80C8A0135299}" type="presParOf" srcId="{CE6E9056-BB00-4249-B38A-9F588D34B173}" destId="{6CB9F594-D362-4ED2-B1A7-73248EC070E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50B05-A257-4127-B073-3A57B176332B}">
      <dsp:nvSpPr>
        <dsp:cNvPr id="0" name=""/>
        <dsp:cNvSpPr/>
      </dsp:nvSpPr>
      <dsp:spPr>
        <a:xfrm rot="5400000">
          <a:off x="-156638" y="157667"/>
          <a:ext cx="1044256" cy="73097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7030A0"/>
              </a:solidFill>
            </a:rPr>
            <a:t>1</a:t>
          </a:r>
          <a:endParaRPr lang="ru-RU" sz="2000" b="1" kern="1200" dirty="0">
            <a:solidFill>
              <a:srgbClr val="7030A0"/>
            </a:solidFill>
          </a:endParaRPr>
        </a:p>
      </dsp:txBody>
      <dsp:txXfrm rot="5400000">
        <a:off x="-156638" y="157667"/>
        <a:ext cx="1044256" cy="730979"/>
      </dsp:txXfrm>
    </dsp:sp>
    <dsp:sp modelId="{E3835608-B3D7-406D-AC57-9CBDCE2D86C1}">
      <dsp:nvSpPr>
        <dsp:cNvPr id="0" name=""/>
        <dsp:cNvSpPr/>
      </dsp:nvSpPr>
      <dsp:spPr>
        <a:xfrm rot="5400000">
          <a:off x="3302470" y="-2570462"/>
          <a:ext cx="678766" cy="5821748"/>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kern="1200" dirty="0" smtClean="0"/>
            <a:t>Время, в которое мы живем, призывает нас уделять большее внимание использованию даров (ст. 7).</a:t>
          </a:r>
          <a:endParaRPr lang="ru-RU" sz="1900" kern="1200" dirty="0"/>
        </a:p>
      </dsp:txBody>
      <dsp:txXfrm rot="5400000">
        <a:off x="3302470" y="-2570462"/>
        <a:ext cx="678766" cy="5821748"/>
      </dsp:txXfrm>
    </dsp:sp>
    <dsp:sp modelId="{4E881745-0E85-45F8-A0B2-C915C1E27E1B}">
      <dsp:nvSpPr>
        <dsp:cNvPr id="0" name=""/>
        <dsp:cNvSpPr/>
      </dsp:nvSpPr>
      <dsp:spPr>
        <a:xfrm rot="5400000">
          <a:off x="-156638" y="1084220"/>
          <a:ext cx="1044256" cy="73097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7030A0"/>
              </a:solidFill>
            </a:rPr>
            <a:t>2</a:t>
          </a:r>
          <a:endParaRPr lang="ru-RU" sz="2000" b="1" kern="1200" dirty="0">
            <a:solidFill>
              <a:srgbClr val="7030A0"/>
            </a:solidFill>
          </a:endParaRPr>
        </a:p>
      </dsp:txBody>
      <dsp:txXfrm rot="5400000">
        <a:off x="-156638" y="1084220"/>
        <a:ext cx="1044256" cy="730979"/>
      </dsp:txXfrm>
    </dsp:sp>
    <dsp:sp modelId="{CA666D65-F1C0-46C9-86DF-33D8F2CB51FE}">
      <dsp:nvSpPr>
        <dsp:cNvPr id="0" name=""/>
        <dsp:cNvSpPr/>
      </dsp:nvSpPr>
      <dsp:spPr>
        <a:xfrm rot="5400000">
          <a:off x="3302470" y="-1643908"/>
          <a:ext cx="678766" cy="5821748"/>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kern="1200" dirty="0" smtClean="0"/>
            <a:t>Мы несём перед Богом ответственность за использование наших духовных даров (ст. 10).</a:t>
          </a:r>
          <a:endParaRPr lang="ru-RU" sz="1900" kern="1200" dirty="0"/>
        </a:p>
      </dsp:txBody>
      <dsp:txXfrm rot="5400000">
        <a:off x="3302470" y="-1643908"/>
        <a:ext cx="678766" cy="5821748"/>
      </dsp:txXfrm>
    </dsp:sp>
    <dsp:sp modelId="{212F4254-014A-49B9-9204-FE37240CDED3}">
      <dsp:nvSpPr>
        <dsp:cNvPr id="0" name=""/>
        <dsp:cNvSpPr/>
      </dsp:nvSpPr>
      <dsp:spPr>
        <a:xfrm rot="5400000">
          <a:off x="-156638" y="2010774"/>
          <a:ext cx="1044256" cy="73097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7030A0"/>
              </a:solidFill>
            </a:rPr>
            <a:t>3</a:t>
          </a:r>
          <a:endParaRPr lang="ru-RU" sz="2000" b="1" kern="1200" dirty="0">
            <a:solidFill>
              <a:srgbClr val="7030A0"/>
            </a:solidFill>
          </a:endParaRPr>
        </a:p>
      </dsp:txBody>
      <dsp:txXfrm rot="5400000">
        <a:off x="-156638" y="2010774"/>
        <a:ext cx="1044256" cy="730979"/>
      </dsp:txXfrm>
    </dsp:sp>
    <dsp:sp modelId="{92E9590F-2FB4-4BD5-9DC5-FA2B8AA85F50}">
      <dsp:nvSpPr>
        <dsp:cNvPr id="0" name=""/>
        <dsp:cNvSpPr/>
      </dsp:nvSpPr>
      <dsp:spPr>
        <a:xfrm rot="5400000">
          <a:off x="3302470" y="-717355"/>
          <a:ext cx="678766" cy="5821748"/>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kern="1200" dirty="0" smtClean="0"/>
            <a:t>Дары исходят от Бога и их необходимо активно использовать (ст. 11).</a:t>
          </a:r>
          <a:endParaRPr lang="ru-RU" sz="1900" kern="1200" dirty="0"/>
        </a:p>
      </dsp:txBody>
      <dsp:txXfrm rot="5400000">
        <a:off x="3302470" y="-717355"/>
        <a:ext cx="678766" cy="5821748"/>
      </dsp:txXfrm>
    </dsp:sp>
    <dsp:sp modelId="{D1B91D99-12A4-4E71-9669-CDD604328FF6}">
      <dsp:nvSpPr>
        <dsp:cNvPr id="0" name=""/>
        <dsp:cNvSpPr/>
      </dsp:nvSpPr>
      <dsp:spPr>
        <a:xfrm rot="5400000">
          <a:off x="-156638" y="2937327"/>
          <a:ext cx="1044256" cy="73097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7030A0"/>
              </a:solidFill>
            </a:rPr>
            <a:t>4</a:t>
          </a:r>
          <a:endParaRPr lang="ru-RU" sz="2000" b="1" kern="1200" dirty="0">
            <a:solidFill>
              <a:srgbClr val="7030A0"/>
            </a:solidFill>
          </a:endParaRPr>
        </a:p>
      </dsp:txBody>
      <dsp:txXfrm rot="5400000">
        <a:off x="-156638" y="2937327"/>
        <a:ext cx="1044256" cy="730979"/>
      </dsp:txXfrm>
    </dsp:sp>
    <dsp:sp modelId="{94D8E224-8A9C-40C7-BB92-4B491BBA3201}">
      <dsp:nvSpPr>
        <dsp:cNvPr id="0" name=""/>
        <dsp:cNvSpPr/>
      </dsp:nvSpPr>
      <dsp:spPr>
        <a:xfrm rot="5400000">
          <a:off x="3302470" y="209198"/>
          <a:ext cx="678766" cy="5821748"/>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kern="1200" dirty="0" smtClean="0"/>
            <a:t>Мы призваны использовать духовные дары, для прославления Бога, а не самих себя (ст. 11).</a:t>
          </a:r>
          <a:endParaRPr lang="ru-RU" sz="1900" kern="1200" dirty="0"/>
        </a:p>
      </dsp:txBody>
      <dsp:txXfrm rot="5400000">
        <a:off x="3302470" y="209198"/>
        <a:ext cx="678766" cy="5821748"/>
      </dsp:txXfrm>
    </dsp:sp>
    <dsp:sp modelId="{88EA9551-C519-4805-B37F-FFED12938534}">
      <dsp:nvSpPr>
        <dsp:cNvPr id="0" name=""/>
        <dsp:cNvSpPr/>
      </dsp:nvSpPr>
      <dsp:spPr>
        <a:xfrm rot="5400000">
          <a:off x="-156638" y="3863881"/>
          <a:ext cx="1044256" cy="73097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7030A0"/>
              </a:solidFill>
            </a:rPr>
            <a:t>5</a:t>
          </a:r>
          <a:endParaRPr lang="ru-RU" sz="2000" b="1" kern="1200" dirty="0">
            <a:solidFill>
              <a:srgbClr val="7030A0"/>
            </a:solidFill>
          </a:endParaRPr>
        </a:p>
      </dsp:txBody>
      <dsp:txXfrm rot="5400000">
        <a:off x="-156638" y="3863881"/>
        <a:ext cx="1044256" cy="730979"/>
      </dsp:txXfrm>
    </dsp:sp>
    <dsp:sp modelId="{6CB9F594-D362-4ED2-B1A7-73248EC070ED}">
      <dsp:nvSpPr>
        <dsp:cNvPr id="0" name=""/>
        <dsp:cNvSpPr/>
      </dsp:nvSpPr>
      <dsp:spPr>
        <a:xfrm rot="5400000">
          <a:off x="3302470" y="1135751"/>
          <a:ext cx="678766" cy="5821748"/>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kern="1200" dirty="0" smtClean="0"/>
            <a:t>Богу всегда следует воздавать благодарность за все имеющие духовные дары (ст. 11).</a:t>
          </a:r>
          <a:endParaRPr lang="ru-RU" sz="1900" kern="1200" dirty="0"/>
        </a:p>
      </dsp:txBody>
      <dsp:txXfrm rot="5400000">
        <a:off x="3302470" y="1135751"/>
        <a:ext cx="678766" cy="58217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28D39-91BC-4A86-9DA1-215B2F970FAA}" type="datetimeFigureOut">
              <a:rPr lang="ru-RU" smtClean="0"/>
              <a:t>16.12.2012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96AC1-E4BB-4A0F-AF61-009A4AC20884}"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 1980 года Церковь адвентистов седьмого дня стала считать положение о духовных дарах одной из 27 основных доктрин: «Во все века Бог наделял всех членов Своей Церкви духовными дарами, которые каждый должен использовать на благо Церкви и человечества. Этими дарами Святой Дух наделяет каждого члена по Своей воле. Таким образом, Церковь становится способной выполнить определенное ей Богом предназначение.</a:t>
            </a:r>
          </a:p>
          <a:p>
            <a:endParaRPr lang="ru-RU" dirty="0"/>
          </a:p>
        </p:txBody>
      </p:sp>
      <p:sp>
        <p:nvSpPr>
          <p:cNvPr id="4" name="Номер слайда 3"/>
          <p:cNvSpPr>
            <a:spLocks noGrp="1"/>
          </p:cNvSpPr>
          <p:nvPr>
            <p:ph type="sldNum" sz="quarter" idx="10"/>
          </p:nvPr>
        </p:nvSpPr>
        <p:spPr/>
        <p:txBody>
          <a:bodyPr/>
          <a:lstStyle/>
          <a:p>
            <a:fld id="{D1A96AC1-E4BB-4A0F-AF61-009A4AC20884}"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А это означает, что учения Евангелия находят применение и отражение в жизни и служении людей, которые их исповедуют, и таким образом Евангелие передается через людей. Как сказал об этом Павел, «вы показываете собою, что вы — письмо Христово, чрез служение наше написанное не чернилами, но Духом Бога живого, не на скрижалях каменных, но на </a:t>
            </a:r>
            <a:r>
              <a:rPr lang="ru-RU" sz="1200" kern="1200" dirty="0" err="1" smtClean="0">
                <a:solidFill>
                  <a:schemeClr val="tx1"/>
                </a:solidFill>
                <a:latin typeface="+mn-lt"/>
                <a:ea typeface="+mn-ea"/>
                <a:cs typeface="+mn-cs"/>
              </a:rPr>
              <a:t>плотяных</a:t>
            </a:r>
            <a:r>
              <a:rPr lang="ru-RU" sz="1200" kern="1200" dirty="0" smtClean="0">
                <a:solidFill>
                  <a:schemeClr val="tx1"/>
                </a:solidFill>
                <a:latin typeface="+mn-lt"/>
                <a:ea typeface="+mn-ea"/>
                <a:cs typeface="+mn-cs"/>
              </a:rPr>
              <a:t> скрижалях сердца» (2 </a:t>
            </a:r>
            <a:r>
              <a:rPr lang="ru-RU" sz="1200" kern="1200" dirty="0" err="1" smtClean="0">
                <a:solidFill>
                  <a:schemeClr val="tx1"/>
                </a:solidFill>
                <a:latin typeface="+mn-lt"/>
                <a:ea typeface="+mn-ea"/>
                <a:cs typeface="+mn-cs"/>
              </a:rPr>
              <a:t>Кор</a:t>
            </a:r>
            <a:r>
              <a:rPr lang="ru-RU" sz="1200" kern="1200" dirty="0" smtClean="0">
                <a:solidFill>
                  <a:schemeClr val="tx1"/>
                </a:solidFill>
                <a:latin typeface="+mn-lt"/>
                <a:ea typeface="+mn-ea"/>
                <a:cs typeface="+mn-cs"/>
              </a:rPr>
              <a:t>. 3:3). </a:t>
            </a:r>
          </a:p>
          <a:p>
            <a:endParaRPr lang="ru-RU" dirty="0"/>
          </a:p>
        </p:txBody>
      </p:sp>
      <p:sp>
        <p:nvSpPr>
          <p:cNvPr id="4" name="Номер слайда 3"/>
          <p:cNvSpPr>
            <a:spLocks noGrp="1"/>
          </p:cNvSpPr>
          <p:nvPr>
            <p:ph type="sldNum" sz="quarter" idx="10"/>
          </p:nvPr>
        </p:nvSpPr>
        <p:spPr/>
        <p:txBody>
          <a:bodyPr/>
          <a:lstStyle/>
          <a:p>
            <a:fld id="{D1A96AC1-E4BB-4A0F-AF61-009A4AC20884}" type="slidenum">
              <a:rPr lang="ru-RU" smtClean="0"/>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Во 2 </a:t>
            </a:r>
            <a:r>
              <a:rPr lang="ru-RU" sz="1200" kern="1200" dirty="0" err="1" smtClean="0">
                <a:solidFill>
                  <a:schemeClr val="tx1"/>
                </a:solidFill>
                <a:latin typeface="+mn-lt"/>
                <a:ea typeface="+mn-ea"/>
                <a:cs typeface="+mn-cs"/>
              </a:rPr>
              <a:t>Кор</a:t>
            </a:r>
            <a:r>
              <a:rPr lang="ru-RU" sz="1200" kern="1200" dirty="0" smtClean="0">
                <a:solidFill>
                  <a:schemeClr val="tx1"/>
                </a:solidFill>
                <a:latin typeface="+mn-lt"/>
                <a:ea typeface="+mn-ea"/>
                <a:cs typeface="+mn-cs"/>
              </a:rPr>
              <a:t>. 5:18—20. Павел уподобляет реализованное служение работе посла.  Христиане в этом  падшем мире являются послами новой земли — Царства Божьего.</a:t>
            </a:r>
          </a:p>
          <a:p>
            <a:endParaRPr lang="ru-RU" dirty="0"/>
          </a:p>
        </p:txBody>
      </p:sp>
      <p:sp>
        <p:nvSpPr>
          <p:cNvPr id="4" name="Номер слайда 3"/>
          <p:cNvSpPr>
            <a:spLocks noGrp="1"/>
          </p:cNvSpPr>
          <p:nvPr>
            <p:ph type="sldNum" sz="quarter" idx="10"/>
          </p:nvPr>
        </p:nvSpPr>
        <p:spPr/>
        <p:txBody>
          <a:bodyPr/>
          <a:lstStyle/>
          <a:p>
            <a:fld id="{D1A96AC1-E4BB-4A0F-AF61-009A4AC20884}" type="slidenum">
              <a:rPr lang="ru-RU" smtClean="0"/>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Этот дар ориентирован на личность и является одним из немногих даров, который прямо заповедан в Библии (Евр. 3:13). </a:t>
            </a:r>
            <a:endParaRPr lang="ru-RU" dirty="0"/>
          </a:p>
        </p:txBody>
      </p:sp>
      <p:sp>
        <p:nvSpPr>
          <p:cNvPr id="4" name="Номер слайда 3"/>
          <p:cNvSpPr>
            <a:spLocks noGrp="1"/>
          </p:cNvSpPr>
          <p:nvPr>
            <p:ph type="sldNum" sz="quarter" idx="10"/>
          </p:nvPr>
        </p:nvSpPr>
        <p:spPr/>
        <p:txBody>
          <a:bodyPr/>
          <a:lstStyle/>
          <a:p>
            <a:fld id="{D1A96AC1-E4BB-4A0F-AF61-009A4AC20884}" type="slidenum">
              <a:rPr lang="ru-RU" smtClean="0"/>
              <a:t>16</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Они умеют ободрить людей, просто поговорив с ними. Они раскрывают собеседнику библейские принципы взаимоотношений между людьми, объясняя, как можно помочь ближним, и после такой беседы люди чувствуют себя намного лучше. Утешители обычно оказывают людям разовую помощь и ободряют их в той или иной конкретной ситуации. Долговременную помощь обычно оказывают люди, имеющие пасторский дар. Пример: </a:t>
            </a:r>
            <a:r>
              <a:rPr lang="ru-RU" sz="1200" kern="1200" dirty="0" err="1" smtClean="0">
                <a:solidFill>
                  <a:schemeClr val="tx1"/>
                </a:solidFill>
                <a:latin typeface="+mn-lt"/>
                <a:ea typeface="+mn-ea"/>
                <a:cs typeface="+mn-cs"/>
              </a:rPr>
              <a:t>Варнава</a:t>
            </a:r>
            <a:r>
              <a:rPr lang="ru-RU" sz="1200" kern="1200" dirty="0" smtClean="0">
                <a:solidFill>
                  <a:schemeClr val="tx1"/>
                </a:solidFill>
                <a:latin typeface="+mn-lt"/>
                <a:ea typeface="+mn-ea"/>
                <a:cs typeface="+mn-cs"/>
              </a:rPr>
              <a:t> являет собой наиболее яркий пример человека, наделенного этим даром. Его имя означает «сын утешения». Если бы не дар </a:t>
            </a:r>
            <a:r>
              <a:rPr lang="ru-RU" sz="1200" kern="1200" dirty="0" err="1" smtClean="0">
                <a:solidFill>
                  <a:schemeClr val="tx1"/>
                </a:solidFill>
                <a:latin typeface="+mn-lt"/>
                <a:ea typeface="+mn-ea"/>
                <a:cs typeface="+mn-cs"/>
              </a:rPr>
              <a:t>Варнавы</a:t>
            </a:r>
            <a:r>
              <a:rPr lang="ru-RU" sz="1200" kern="1200" dirty="0" smtClean="0">
                <a:solidFill>
                  <a:schemeClr val="tx1"/>
                </a:solidFill>
                <a:latin typeface="+mn-lt"/>
                <a:ea typeface="+mn-ea"/>
                <a:cs typeface="+mn-cs"/>
              </a:rPr>
              <a:t> утешать и ободрять людей, мы бы сегодня не досчитались доброй половины Нового Завета - тринадцати посланий Павла и Евангелия от Марка. Именно он воодушевлял обоих авторов и помогал им пережить очень тяжелые времена.</a:t>
            </a:r>
          </a:p>
          <a:p>
            <a:endParaRPr lang="ru-RU" dirty="0"/>
          </a:p>
        </p:txBody>
      </p:sp>
      <p:sp>
        <p:nvSpPr>
          <p:cNvPr id="4" name="Номер слайда 3"/>
          <p:cNvSpPr>
            <a:spLocks noGrp="1"/>
          </p:cNvSpPr>
          <p:nvPr>
            <p:ph type="sldNum" sz="quarter" idx="10"/>
          </p:nvPr>
        </p:nvSpPr>
        <p:spPr/>
        <p:txBody>
          <a:bodyPr/>
          <a:lstStyle/>
          <a:p>
            <a:fld id="{D1A96AC1-E4BB-4A0F-AF61-009A4AC20884}" type="slidenum">
              <a:rPr lang="ru-RU" smtClean="0"/>
              <a:t>17</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Лк. 6:38. Это Господне обетование, но вместе с тем здесь показано, каким должно быть отношение к жертвованию человека, наделенного этим даром. В Рим. 12:8 Павел использует слово </a:t>
            </a:r>
            <a:r>
              <a:rPr lang="ru-RU" sz="1200" i="1" kern="1200" dirty="0" smtClean="0">
                <a:solidFill>
                  <a:schemeClr val="tx1"/>
                </a:solidFill>
                <a:latin typeface="+mn-lt"/>
                <a:ea typeface="+mn-ea"/>
                <a:cs typeface="+mn-cs"/>
              </a:rPr>
              <a:t>радушие</a:t>
            </a:r>
            <a:r>
              <a:rPr lang="ru-RU" sz="1200" kern="1200" dirty="0" smtClean="0">
                <a:solidFill>
                  <a:schemeClr val="tx1"/>
                </a:solidFill>
                <a:latin typeface="+mn-lt"/>
                <a:ea typeface="+mn-ea"/>
                <a:cs typeface="+mn-cs"/>
              </a:rPr>
              <a:t> или </a:t>
            </a:r>
            <a:r>
              <a:rPr lang="ru-RU" sz="1200" i="1" kern="1200" dirty="0" smtClean="0">
                <a:solidFill>
                  <a:schemeClr val="tx1"/>
                </a:solidFill>
                <a:latin typeface="+mn-lt"/>
                <a:ea typeface="+mn-ea"/>
                <a:cs typeface="+mn-cs"/>
              </a:rPr>
              <a:t>щедрость</a:t>
            </a:r>
            <a:r>
              <a:rPr lang="ru-RU" sz="1200" kern="1200" dirty="0" smtClean="0">
                <a:solidFill>
                  <a:schemeClr val="tx1"/>
                </a:solidFill>
                <a:latin typeface="+mn-lt"/>
                <a:ea typeface="+mn-ea"/>
                <a:cs typeface="+mn-cs"/>
              </a:rPr>
              <a:t>, которое хорошо характеризует этот дар. Елена Уайт отмечает: «Сейчас давайте то, что можете, и когда вы начнете сотрудничать со Христом, ваша рука будет открываться, чтобы давать еще больше. И Бог наполнит вашу руку, чтобы сокровище истины было передано многим душам. Он даст вам, чтобы вы могли давать другим».</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Обычно так и происходит с людьми, имеющими этот дар. В упомянутых текстах употребляется греческое слово </a:t>
            </a:r>
            <a:r>
              <a:rPr lang="ru-RU" sz="1200" i="1" kern="1200" dirty="0" err="1" smtClean="0">
                <a:solidFill>
                  <a:schemeClr val="tx1"/>
                </a:solidFill>
                <a:latin typeface="+mn-lt"/>
                <a:ea typeface="+mn-ea"/>
                <a:cs typeface="+mn-cs"/>
              </a:rPr>
              <a:t>дидоми</a:t>
            </a:r>
            <a:r>
              <a:rPr lang="ru-RU" sz="1200" kern="1200" dirty="0" smtClean="0">
                <a:solidFill>
                  <a:schemeClr val="tx1"/>
                </a:solidFill>
                <a:latin typeface="+mn-lt"/>
                <a:ea typeface="+mn-ea"/>
                <a:cs typeface="+mn-cs"/>
              </a:rPr>
              <a:t>, которое чаще всего переводится как «давать». У него есть много различных оттенков, например, отдавать всего себя, давать сверх меры, больше положенного, передавать. Часто к этому слову присоединяются такие слова, как </a:t>
            </a:r>
            <a:r>
              <a:rPr lang="ru-RU" sz="1200" i="1" kern="1200" dirty="0" err="1" smtClean="0">
                <a:solidFill>
                  <a:schemeClr val="tx1"/>
                </a:solidFill>
                <a:latin typeface="+mn-lt"/>
                <a:ea typeface="+mn-ea"/>
                <a:cs typeface="+mn-cs"/>
              </a:rPr>
              <a:t>эн</a:t>
            </a:r>
            <a:r>
              <a:rPr lang="ru-RU" sz="1200" i="1" kern="1200" dirty="0" smtClean="0">
                <a:solidFill>
                  <a:schemeClr val="tx1"/>
                </a:solidFill>
                <a:latin typeface="+mn-lt"/>
                <a:ea typeface="+mn-ea"/>
                <a:cs typeface="+mn-cs"/>
              </a:rPr>
              <a:t> </a:t>
            </a:r>
            <a:r>
              <a:rPr lang="ru-RU" sz="1200" i="1" kern="1200" dirty="0" err="1" smtClean="0">
                <a:solidFill>
                  <a:schemeClr val="tx1"/>
                </a:solidFill>
                <a:latin typeface="+mn-lt"/>
                <a:ea typeface="+mn-ea"/>
                <a:cs typeface="+mn-cs"/>
              </a:rPr>
              <a:t>аплотети</a:t>
            </a:r>
            <a:r>
              <a:rPr lang="ru-RU" sz="1200" kern="1200" dirty="0" smtClean="0">
                <a:solidFill>
                  <a:schemeClr val="tx1"/>
                </a:solidFill>
                <a:latin typeface="+mn-lt"/>
                <a:ea typeface="+mn-ea"/>
                <a:cs typeface="+mn-cs"/>
              </a:rPr>
              <a:t>, что значит «давать щедро, с радушием, искренне и в чистоте».</a:t>
            </a:r>
          </a:p>
          <a:p>
            <a:endParaRPr lang="ru-RU" dirty="0"/>
          </a:p>
        </p:txBody>
      </p:sp>
      <p:sp>
        <p:nvSpPr>
          <p:cNvPr id="4" name="Номер слайда 3"/>
          <p:cNvSpPr>
            <a:spLocks noGrp="1"/>
          </p:cNvSpPr>
          <p:nvPr>
            <p:ph type="sldNum" sz="quarter" idx="10"/>
          </p:nvPr>
        </p:nvSpPr>
        <p:spPr/>
        <p:txBody>
          <a:bodyPr/>
          <a:lstStyle/>
          <a:p>
            <a:fld id="{D1A96AC1-E4BB-4A0F-AF61-009A4AC20884}" type="slidenum">
              <a:rPr lang="ru-RU" smtClean="0"/>
              <a:t>18</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От всех христиан ожидается верность Господу в десятинах и пожертвованиях, а также то, что они будут делать это </a:t>
            </a:r>
            <a:r>
              <a:rPr lang="ru-RU" sz="1200" kern="1200" dirty="0" err="1" smtClean="0">
                <a:solidFill>
                  <a:schemeClr val="tx1"/>
                </a:solidFill>
                <a:latin typeface="+mn-lt"/>
                <a:ea typeface="+mn-ea"/>
                <a:cs typeface="+mn-cs"/>
              </a:rPr>
              <a:t>доброхотно</a:t>
            </a:r>
            <a:r>
              <a:rPr lang="ru-RU" sz="1200" kern="1200" dirty="0" smtClean="0">
                <a:solidFill>
                  <a:schemeClr val="tx1"/>
                </a:solidFill>
                <a:latin typeface="+mn-lt"/>
                <a:ea typeface="+mn-ea"/>
                <a:cs typeface="+mn-cs"/>
              </a:rPr>
              <a:t> (2 </a:t>
            </a:r>
            <a:r>
              <a:rPr lang="ru-RU" sz="1200" kern="1200" dirty="0" err="1" smtClean="0">
                <a:solidFill>
                  <a:schemeClr val="tx1"/>
                </a:solidFill>
                <a:latin typeface="+mn-lt"/>
                <a:ea typeface="+mn-ea"/>
                <a:cs typeface="+mn-cs"/>
              </a:rPr>
              <a:t>Кор</a:t>
            </a:r>
            <a:r>
              <a:rPr lang="ru-RU" sz="1200" kern="1200" dirty="0" smtClean="0">
                <a:solidFill>
                  <a:schemeClr val="tx1"/>
                </a:solidFill>
                <a:latin typeface="+mn-lt"/>
                <a:ea typeface="+mn-ea"/>
                <a:cs typeface="+mn-cs"/>
              </a:rPr>
              <a:t>. 9:7). Однако некоторые христиане получают особый дар от Господа, позволяющий им жертвовать невероятно большие суммы денег, чтобы помогать делу Божьему.</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читаем в Новом Завете, что материальные средства, которые люди, имеющие этот дар, жертвуют на дело Божье, тратятся: (1) на помощь нуждающимся в поместной церкви (</a:t>
            </a:r>
            <a:r>
              <a:rPr lang="ru-RU" sz="1200" kern="1200" dirty="0" err="1" smtClean="0">
                <a:solidFill>
                  <a:schemeClr val="tx1"/>
                </a:solidFill>
                <a:latin typeface="+mn-lt"/>
                <a:ea typeface="+mn-ea"/>
                <a:cs typeface="+mn-cs"/>
              </a:rPr>
              <a:t>Гал</a:t>
            </a:r>
            <a:r>
              <a:rPr lang="ru-RU" sz="1200" kern="1200" dirty="0" smtClean="0">
                <a:solidFill>
                  <a:schemeClr val="tx1"/>
                </a:solidFill>
                <a:latin typeface="+mn-lt"/>
                <a:ea typeface="+mn-ea"/>
                <a:cs typeface="+mn-cs"/>
              </a:rPr>
              <a:t>. 6:10; 1 Ин. 3:17; 1 Тим. 5:3‑5); (2) на помощь нуждающимся в других поместных церквах (2 </a:t>
            </a:r>
            <a:r>
              <a:rPr lang="ru-RU" sz="1200" kern="1200" dirty="0" err="1" smtClean="0">
                <a:solidFill>
                  <a:schemeClr val="tx1"/>
                </a:solidFill>
                <a:latin typeface="+mn-lt"/>
                <a:ea typeface="+mn-ea"/>
                <a:cs typeface="+mn-cs"/>
              </a:rPr>
              <a:t>Кор</a:t>
            </a:r>
            <a:r>
              <a:rPr lang="ru-RU" sz="1200" kern="1200" dirty="0" smtClean="0">
                <a:solidFill>
                  <a:schemeClr val="tx1"/>
                </a:solidFill>
                <a:latin typeface="+mn-lt"/>
                <a:ea typeface="+mn-ea"/>
                <a:cs typeface="+mn-cs"/>
              </a:rPr>
              <a:t>. 8:1—6; Рим. 15:25, 26); (3) на помощь людям, использующим свои дары руководства в полномасштабном служении Господу (</a:t>
            </a:r>
            <a:r>
              <a:rPr lang="ru-RU" sz="1200" kern="1200" dirty="0" err="1" smtClean="0">
                <a:solidFill>
                  <a:schemeClr val="tx1"/>
                </a:solidFill>
                <a:latin typeface="+mn-lt"/>
                <a:ea typeface="+mn-ea"/>
                <a:cs typeface="+mn-cs"/>
              </a:rPr>
              <a:t>Флп</a:t>
            </a:r>
            <a:r>
              <a:rPr lang="ru-RU" sz="1200" kern="1200" dirty="0" smtClean="0">
                <a:solidFill>
                  <a:schemeClr val="tx1"/>
                </a:solidFill>
                <a:latin typeface="+mn-lt"/>
                <a:ea typeface="+mn-ea"/>
                <a:cs typeface="+mn-cs"/>
              </a:rPr>
              <a:t>. 4:10—19; 1 </a:t>
            </a:r>
            <a:r>
              <a:rPr lang="ru-RU" sz="1200" kern="1200" dirty="0" err="1" smtClean="0">
                <a:solidFill>
                  <a:schemeClr val="tx1"/>
                </a:solidFill>
                <a:latin typeface="+mn-lt"/>
                <a:ea typeface="+mn-ea"/>
                <a:cs typeface="+mn-cs"/>
              </a:rPr>
              <a:t>Кор</a:t>
            </a:r>
            <a:r>
              <a:rPr lang="ru-RU" sz="1200" kern="1200" dirty="0" smtClean="0">
                <a:solidFill>
                  <a:schemeClr val="tx1"/>
                </a:solidFill>
                <a:latin typeface="+mn-lt"/>
                <a:ea typeface="+mn-ea"/>
                <a:cs typeface="+mn-cs"/>
              </a:rPr>
              <a:t>. 9:1—14; 1 Тим. 5:17, 18) и (4) на помощь неверующим (</a:t>
            </a:r>
            <a:r>
              <a:rPr lang="ru-RU" sz="1200" kern="1200" dirty="0" err="1" smtClean="0">
                <a:solidFill>
                  <a:schemeClr val="tx1"/>
                </a:solidFill>
                <a:latin typeface="+mn-lt"/>
                <a:ea typeface="+mn-ea"/>
                <a:cs typeface="+mn-cs"/>
              </a:rPr>
              <a:t>Гал</a:t>
            </a:r>
            <a:r>
              <a:rPr lang="ru-RU" sz="1200" kern="1200" dirty="0" smtClean="0">
                <a:solidFill>
                  <a:schemeClr val="tx1"/>
                </a:solidFill>
                <a:latin typeface="+mn-lt"/>
                <a:ea typeface="+mn-ea"/>
                <a:cs typeface="+mn-cs"/>
              </a:rPr>
              <a:t>. 6:10).</a:t>
            </a:r>
          </a:p>
          <a:p>
            <a:endParaRPr lang="ru-RU" dirty="0"/>
          </a:p>
        </p:txBody>
      </p:sp>
      <p:sp>
        <p:nvSpPr>
          <p:cNvPr id="4" name="Номер слайда 3"/>
          <p:cNvSpPr>
            <a:spLocks noGrp="1"/>
          </p:cNvSpPr>
          <p:nvPr>
            <p:ph type="sldNum" sz="quarter" idx="10"/>
          </p:nvPr>
        </p:nvSpPr>
        <p:spPr/>
        <p:txBody>
          <a:bodyPr/>
          <a:lstStyle/>
          <a:p>
            <a:fld id="{D1A96AC1-E4BB-4A0F-AF61-009A4AC20884}" type="slidenum">
              <a:rPr lang="ru-RU" smtClean="0"/>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Священном Писании нет точного определения духовного дара. Автор этого пособия Джеймс </a:t>
            </a:r>
            <a:r>
              <a:rPr lang="ru-RU" sz="1200" kern="1200" dirty="0" err="1" smtClean="0">
                <a:solidFill>
                  <a:schemeClr val="tx1"/>
                </a:solidFill>
                <a:latin typeface="+mn-lt"/>
                <a:ea typeface="+mn-ea"/>
                <a:cs typeface="+mn-cs"/>
              </a:rPr>
              <a:t>Закрисон</a:t>
            </a:r>
            <a:r>
              <a:rPr lang="ru-RU" sz="1200" kern="1200" dirty="0" smtClean="0">
                <a:solidFill>
                  <a:schemeClr val="tx1"/>
                </a:solidFill>
                <a:latin typeface="+mn-lt"/>
                <a:ea typeface="+mn-ea"/>
                <a:cs typeface="+mn-cs"/>
              </a:rPr>
              <a:t> предлагает следующее определение: «Духовный дар - это особое свойство, даруемое Святым Духом каждому члену тела Христова по благодати Божьей для созидания Церкви».</a:t>
            </a:r>
          </a:p>
          <a:p>
            <a:endParaRPr lang="ru-RU" dirty="0"/>
          </a:p>
        </p:txBody>
      </p:sp>
      <p:sp>
        <p:nvSpPr>
          <p:cNvPr id="4" name="Номер слайда 3"/>
          <p:cNvSpPr>
            <a:spLocks noGrp="1"/>
          </p:cNvSpPr>
          <p:nvPr>
            <p:ph type="sldNum" sz="quarter" idx="10"/>
          </p:nvPr>
        </p:nvSpPr>
        <p:spPr/>
        <p:txBody>
          <a:bodyPr/>
          <a:lstStyle/>
          <a:p>
            <a:fld id="{D1A96AC1-E4BB-4A0F-AF61-009A4AC20884}" type="slidenum">
              <a:rPr lang="ru-RU" smtClean="0"/>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этих текстах говорится о том, что Божья благодать может проявляться по-разному. Быть «добрыми домостроителями», или распорядителями благодати, значит добросовестно использовать данные нам духовные дары, потому, что этого Господь ожидает от нас как Своих учеников. </a:t>
            </a:r>
          </a:p>
          <a:p>
            <a:endParaRPr lang="ru-RU" dirty="0"/>
          </a:p>
        </p:txBody>
      </p:sp>
      <p:sp>
        <p:nvSpPr>
          <p:cNvPr id="4" name="Номер слайда 3"/>
          <p:cNvSpPr>
            <a:spLocks noGrp="1"/>
          </p:cNvSpPr>
          <p:nvPr>
            <p:ph type="sldNum" sz="quarter" idx="10"/>
          </p:nvPr>
        </p:nvSpPr>
        <p:spPr/>
        <p:txBody>
          <a:bodyPr/>
          <a:lstStyle/>
          <a:p>
            <a:fld id="{D1A96AC1-E4BB-4A0F-AF61-009A4AC20884}"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1 Петр. 4:7—11 апостол Пётр формулирует пять принципов в отношении духовных даров.</a:t>
            </a:r>
          </a:p>
          <a:p>
            <a:endParaRPr lang="ru-RU" dirty="0"/>
          </a:p>
        </p:txBody>
      </p:sp>
      <p:sp>
        <p:nvSpPr>
          <p:cNvPr id="4" name="Номер слайда 3"/>
          <p:cNvSpPr>
            <a:spLocks noGrp="1"/>
          </p:cNvSpPr>
          <p:nvPr>
            <p:ph type="sldNum" sz="quarter" idx="10"/>
          </p:nvPr>
        </p:nvSpPr>
        <p:spPr/>
        <p:txBody>
          <a:bodyPr/>
          <a:lstStyle/>
          <a:p>
            <a:fld id="{D1A96AC1-E4BB-4A0F-AF61-009A4AC20884}" type="slidenum">
              <a:rPr lang="ru-RU" smtClean="0"/>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Использование духовных даров - это часть более широкого понятия христианского </a:t>
            </a:r>
            <a:r>
              <a:rPr lang="ru-RU" sz="1200" i="1" kern="1200" dirty="0" smtClean="0">
                <a:solidFill>
                  <a:schemeClr val="tx1"/>
                </a:solidFill>
                <a:latin typeface="+mn-lt"/>
                <a:ea typeface="+mn-ea"/>
                <a:cs typeface="+mn-cs"/>
              </a:rPr>
              <a:t>ученичества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(христианское служение). Активное служение в интересах Царства Божьего - неотъемлемая часть опыта рождения свыше. Рождение свыше — это больше, чем только личный опыт. Оно превращает человека в христианского воина, готового подвизаться за Царство Божье. Елена Уайт говорит: «Каждый истинный ученик становится миссионером для Царства Божьего». </a:t>
            </a:r>
            <a:r>
              <a:rPr lang="ru-RU" sz="1200" i="1" kern="1200" dirty="0" smtClean="0">
                <a:solidFill>
                  <a:schemeClr val="tx1"/>
                </a:solidFill>
                <a:latin typeface="+mn-lt"/>
                <a:ea typeface="+mn-ea"/>
                <a:cs typeface="+mn-cs"/>
              </a:rPr>
              <a:t>Желание веков, </a:t>
            </a:r>
            <a:r>
              <a:rPr lang="ru-RU" sz="1200" kern="1200" dirty="0" smtClean="0">
                <a:solidFill>
                  <a:schemeClr val="tx1"/>
                </a:solidFill>
                <a:latin typeface="+mn-lt"/>
                <a:ea typeface="+mn-ea"/>
                <a:cs typeface="+mn-cs"/>
              </a:rPr>
              <a:t>с. 195. </a:t>
            </a:r>
          </a:p>
          <a:p>
            <a:r>
              <a:rPr lang="ru-RU" sz="1200" i="1" kern="1200" dirty="0" smtClean="0">
                <a:solidFill>
                  <a:schemeClr val="tx1"/>
                </a:solidFill>
                <a:latin typeface="+mn-lt"/>
                <a:ea typeface="+mn-ea"/>
                <a:cs typeface="+mn-cs"/>
              </a:rPr>
              <a:t>Ученик </a:t>
            </a:r>
            <a:r>
              <a:rPr lang="ru-RU" sz="1200" b="1" kern="1200" dirty="0" smtClean="0">
                <a:solidFill>
                  <a:schemeClr val="tx1"/>
                </a:solidFill>
                <a:latin typeface="+mn-lt"/>
                <a:ea typeface="+mn-ea"/>
                <a:cs typeface="+mn-cs"/>
              </a:rPr>
              <a:t>-</a:t>
            </a:r>
            <a:r>
              <a:rPr lang="ru-RU" sz="1200" i="1" kern="1200" dirty="0" smtClean="0">
                <a:solidFill>
                  <a:schemeClr val="tx1"/>
                </a:solidFill>
                <a:latin typeface="+mn-lt"/>
                <a:ea typeface="+mn-ea"/>
                <a:cs typeface="+mn-cs"/>
              </a:rPr>
              <a:t> это человек, который родился свыше, присоединился к Церкви, определил свои духовные дары, занял в Церкви такое положение, которое позволяет ему реализовывать эти дары, и решительно настроен на то, чтобы исполнить свое предназначение без постоянного подталкивания извне. </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D1A96AC1-E4BB-4A0F-AF61-009A4AC20884}" type="slidenum">
              <a:rPr lang="ru-RU" smtClean="0"/>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Духовные дары действуют в Церкви (Теле) подобно анатомическому устройству человеческого организма. Каждый орган зависит от работы другого органа. Систематическое применение индивидуальных духовных даров объединяет церковь вокруг одной общей цели (1Кор. 12:25), и в этом случае евангельская «труба» сможет издавать определенный звук, призывая Церковь к осуществлению Миссии.</a:t>
            </a:r>
          </a:p>
          <a:p>
            <a:endParaRPr lang="ru-RU" dirty="0"/>
          </a:p>
        </p:txBody>
      </p:sp>
      <p:sp>
        <p:nvSpPr>
          <p:cNvPr id="4" name="Номер слайда 3"/>
          <p:cNvSpPr>
            <a:spLocks noGrp="1"/>
          </p:cNvSpPr>
          <p:nvPr>
            <p:ph type="sldNum" sz="quarter" idx="10"/>
          </p:nvPr>
        </p:nvSpPr>
        <p:spPr/>
        <p:txBody>
          <a:bodyPr/>
          <a:lstStyle/>
          <a:p>
            <a:fld id="{D1A96AC1-E4BB-4A0F-AF61-009A4AC20884}" type="slidenum">
              <a:rPr lang="ru-RU" smtClean="0"/>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Они могут совпадать или не совпадать с природными талантами. Это зависит от того, какие планы у Духа Святого. Применение всех даров привнесет в церковь ощущение единства, сосредоточив все ее силы в основном на приобретении новых людей для Царства и подготовке их к жизни на новой земле. Духовные дары сразу же дают человеку силу, но их, тем не менее, надо развивать. Как только человек узнает свои дары, он сразу же становится ответственным за то, чтобы развивать их на протяжении всей жизни. </a:t>
            </a:r>
          </a:p>
          <a:p>
            <a:endParaRPr lang="ru-RU" dirty="0"/>
          </a:p>
        </p:txBody>
      </p:sp>
      <p:sp>
        <p:nvSpPr>
          <p:cNvPr id="4" name="Номер слайда 3"/>
          <p:cNvSpPr>
            <a:spLocks noGrp="1"/>
          </p:cNvSpPr>
          <p:nvPr>
            <p:ph type="sldNum" sz="quarter" idx="10"/>
          </p:nvPr>
        </p:nvSpPr>
        <p:spPr/>
        <p:txBody>
          <a:bodyPr/>
          <a:lstStyle/>
          <a:p>
            <a:fld id="{D1A96AC1-E4BB-4A0F-AF61-009A4AC20884}" type="slidenum">
              <a:rPr lang="ru-RU" smtClean="0"/>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1 Кор.12: 12, 13, 27 дается объяснение, что Святой Дух намерен поддерживать единство в Церкви через признание и применение духовных даров. Любовь есть тот клей, который скрепляет и поддерживает единство посредством правильного отношения и правильного использования личностных особенностей (1 </a:t>
            </a:r>
            <a:r>
              <a:rPr lang="ru-RU" sz="1200" kern="1200" dirty="0" err="1" smtClean="0">
                <a:solidFill>
                  <a:schemeClr val="tx1"/>
                </a:solidFill>
                <a:latin typeface="+mn-lt"/>
                <a:ea typeface="+mn-ea"/>
                <a:cs typeface="+mn-cs"/>
              </a:rPr>
              <a:t>Кор</a:t>
            </a:r>
            <a:r>
              <a:rPr lang="ru-RU" sz="1200" kern="1200" dirty="0" smtClean="0">
                <a:solidFill>
                  <a:schemeClr val="tx1"/>
                </a:solidFill>
                <a:latin typeface="+mn-lt"/>
                <a:ea typeface="+mn-ea"/>
                <a:cs typeface="+mn-cs"/>
              </a:rPr>
              <a:t>. 13).</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1 </a:t>
            </a:r>
            <a:r>
              <a:rPr lang="ru-RU" sz="1200" b="1" kern="1200" dirty="0" err="1" smtClean="0">
                <a:solidFill>
                  <a:schemeClr val="tx1"/>
                </a:solidFill>
                <a:latin typeface="+mn-lt"/>
                <a:ea typeface="+mn-ea"/>
                <a:cs typeface="+mn-cs"/>
              </a:rPr>
              <a:t>Кор</a:t>
            </a:r>
            <a:r>
              <a:rPr lang="ru-RU" sz="1200" b="1" kern="1200" dirty="0" smtClean="0">
                <a:solidFill>
                  <a:schemeClr val="tx1"/>
                </a:solidFill>
                <a:latin typeface="+mn-lt"/>
                <a:ea typeface="+mn-ea"/>
                <a:cs typeface="+mn-cs"/>
              </a:rPr>
              <a:t>. 13. </a:t>
            </a:r>
            <a:r>
              <a:rPr lang="ru-RU" sz="1200" kern="1200" dirty="0" smtClean="0">
                <a:solidFill>
                  <a:schemeClr val="tx1"/>
                </a:solidFill>
                <a:latin typeface="+mn-lt"/>
                <a:ea typeface="+mn-ea"/>
                <a:cs typeface="+mn-cs"/>
              </a:rPr>
              <a:t>Правильное отношение к окружающим в духе любви, лежащее в основе использования духовных даров, является необходимым компонентом, который делает всю систему дееспособной.</a:t>
            </a:r>
          </a:p>
          <a:p>
            <a:endParaRPr lang="ru-RU" dirty="0"/>
          </a:p>
        </p:txBody>
      </p:sp>
      <p:sp>
        <p:nvSpPr>
          <p:cNvPr id="4" name="Номер слайда 3"/>
          <p:cNvSpPr>
            <a:spLocks noGrp="1"/>
          </p:cNvSpPr>
          <p:nvPr>
            <p:ph type="sldNum" sz="quarter" idx="10"/>
          </p:nvPr>
        </p:nvSpPr>
        <p:spPr/>
        <p:txBody>
          <a:bodyPr/>
          <a:lstStyle/>
          <a:p>
            <a:fld id="{D1A96AC1-E4BB-4A0F-AF61-009A4AC20884}" type="slidenum">
              <a:rPr lang="ru-RU" smtClean="0"/>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«Бог есть</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любовь» (1 Ин. 4:8). Наша любовь, из каких бы мотивов она ни проявлялась, К. С. Льюис называет «любовью по нужде». В отличие от нее Божья любовь — это «любовь-подарок». Бог </a:t>
            </a:r>
            <a:r>
              <a:rPr lang="ru-RU" sz="1200" i="1" kern="1200" dirty="0" smtClean="0">
                <a:solidFill>
                  <a:schemeClr val="tx1"/>
                </a:solidFill>
                <a:latin typeface="+mn-lt"/>
                <a:ea typeface="+mn-ea"/>
                <a:cs typeface="+mn-cs"/>
              </a:rPr>
              <a:t>отдал </a:t>
            </a:r>
            <a:r>
              <a:rPr lang="ru-RU" sz="1200" kern="1200" dirty="0" smtClean="0">
                <a:solidFill>
                  <a:schemeClr val="tx1"/>
                </a:solidFill>
                <a:latin typeface="+mn-lt"/>
                <a:ea typeface="+mn-ea"/>
                <a:cs typeface="+mn-cs"/>
              </a:rPr>
              <a:t>Своего Сына — Он безвозмездно раздает дары людям.</a:t>
            </a:r>
          </a:p>
          <a:p>
            <a:r>
              <a:rPr lang="ru-RU" sz="1200" kern="1200" dirty="0" smtClean="0">
                <a:solidFill>
                  <a:schemeClr val="tx1"/>
                </a:solidFill>
                <a:latin typeface="+mn-lt"/>
                <a:ea typeface="+mn-ea"/>
                <a:cs typeface="+mn-cs"/>
              </a:rPr>
              <a:t>В 13-й главе Первого послания к Коринфянам указывается на то, что </a:t>
            </a:r>
            <a:r>
              <a:rPr lang="ru-RU" sz="1200" i="1" kern="1200" dirty="0" err="1" smtClean="0">
                <a:solidFill>
                  <a:schemeClr val="tx1"/>
                </a:solidFill>
                <a:latin typeface="+mn-lt"/>
                <a:ea typeface="+mn-ea"/>
                <a:cs typeface="+mn-cs"/>
              </a:rPr>
              <a:t>агапе</a:t>
            </a:r>
            <a:r>
              <a:rPr lang="ru-RU" sz="1200" i="1" kern="1200" dirty="0" smtClean="0">
                <a:solidFill>
                  <a:schemeClr val="tx1"/>
                </a:solidFill>
                <a:latin typeface="+mn-lt"/>
                <a:ea typeface="+mn-ea"/>
                <a:cs typeface="+mn-cs"/>
              </a:rPr>
              <a:t> — </a:t>
            </a:r>
            <a:r>
              <a:rPr lang="ru-RU" sz="1200" kern="1200" dirty="0" smtClean="0">
                <a:solidFill>
                  <a:schemeClr val="tx1"/>
                </a:solidFill>
                <a:latin typeface="+mn-lt"/>
                <a:ea typeface="+mn-ea"/>
                <a:cs typeface="+mn-cs"/>
              </a:rPr>
              <a:t>высшее проявление любви — в переводе с греческого языка есть нечто большее, чем </a:t>
            </a:r>
            <a:r>
              <a:rPr lang="ru-RU" sz="1200" i="1" kern="1200" dirty="0" err="1" smtClean="0">
                <a:solidFill>
                  <a:schemeClr val="tx1"/>
                </a:solidFill>
                <a:latin typeface="+mn-lt"/>
                <a:ea typeface="+mn-ea"/>
                <a:cs typeface="+mn-cs"/>
              </a:rPr>
              <a:t>харизмата</a:t>
            </a:r>
            <a:r>
              <a:rPr lang="ru-RU" sz="1200" i="1" kern="1200" dirty="0" smtClean="0">
                <a:solidFill>
                  <a:schemeClr val="tx1"/>
                </a:solidFill>
                <a:latin typeface="+mn-lt"/>
                <a:ea typeface="+mn-ea"/>
                <a:cs typeface="+mn-cs"/>
              </a:rPr>
              <a:t> — </a:t>
            </a:r>
            <a:r>
              <a:rPr lang="ru-RU" sz="1200" kern="1200" dirty="0" smtClean="0">
                <a:solidFill>
                  <a:schemeClr val="tx1"/>
                </a:solidFill>
                <a:latin typeface="+mn-lt"/>
                <a:ea typeface="+mn-ea"/>
                <a:cs typeface="+mn-cs"/>
              </a:rPr>
              <a:t>дар. Различные </a:t>
            </a:r>
            <a:r>
              <a:rPr lang="ru-RU" sz="1200" i="1" kern="1200" dirty="0" smtClean="0">
                <a:solidFill>
                  <a:schemeClr val="tx1"/>
                </a:solidFill>
                <a:latin typeface="+mn-lt"/>
                <a:ea typeface="+mn-ea"/>
                <a:cs typeface="+mn-cs"/>
              </a:rPr>
              <a:t>дары </a:t>
            </a:r>
            <a:r>
              <a:rPr lang="ru-RU" sz="1200" kern="1200" dirty="0" smtClean="0">
                <a:solidFill>
                  <a:schemeClr val="tx1"/>
                </a:solidFill>
                <a:latin typeface="+mn-lt"/>
                <a:ea typeface="+mn-ea"/>
                <a:cs typeface="+mn-cs"/>
              </a:rPr>
              <a:t>проявляются в какой-то определенной сфере или области. Но </a:t>
            </a:r>
            <a:r>
              <a:rPr lang="ru-RU" sz="1200" i="1" kern="1200" dirty="0" err="1" smtClean="0">
                <a:solidFill>
                  <a:schemeClr val="tx1"/>
                </a:solidFill>
                <a:latin typeface="+mn-lt"/>
                <a:ea typeface="+mn-ea"/>
                <a:cs typeface="+mn-cs"/>
              </a:rPr>
              <a:t>агапе</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 это образ мыслей обновленной, рожденной свыше души (2 </a:t>
            </a:r>
            <a:r>
              <a:rPr lang="ru-RU" sz="1200" kern="1200" dirty="0" err="1" smtClean="0">
                <a:solidFill>
                  <a:schemeClr val="tx1"/>
                </a:solidFill>
                <a:latin typeface="+mn-lt"/>
                <a:ea typeface="+mn-ea"/>
                <a:cs typeface="+mn-cs"/>
              </a:rPr>
              <a:t>Кор</a:t>
            </a:r>
            <a:r>
              <a:rPr lang="ru-RU" sz="1200" kern="1200" dirty="0" smtClean="0">
                <a:solidFill>
                  <a:schemeClr val="tx1"/>
                </a:solidFill>
                <a:latin typeface="+mn-lt"/>
                <a:ea typeface="+mn-ea"/>
                <a:cs typeface="+mn-cs"/>
              </a:rPr>
              <a:t>. 5:17; Рим. 12:2). Это больше, чем просто поведение. Это внутренний настрой, побуждающий христианина вести себя таким образом, чтобы быть «живым письмом» для окружающих людей (2 </a:t>
            </a:r>
            <a:r>
              <a:rPr lang="ru-RU" sz="1200" kern="1200" dirty="0" err="1" smtClean="0">
                <a:solidFill>
                  <a:schemeClr val="tx1"/>
                </a:solidFill>
                <a:latin typeface="+mn-lt"/>
                <a:ea typeface="+mn-ea"/>
                <a:cs typeface="+mn-cs"/>
              </a:rPr>
              <a:t>Кор</a:t>
            </a:r>
            <a:r>
              <a:rPr lang="ru-RU" sz="1200" kern="1200" dirty="0" smtClean="0">
                <a:solidFill>
                  <a:schemeClr val="tx1"/>
                </a:solidFill>
                <a:latin typeface="+mn-lt"/>
                <a:ea typeface="+mn-ea"/>
                <a:cs typeface="+mn-cs"/>
              </a:rPr>
              <a:t>. 3:2). </a:t>
            </a:r>
          </a:p>
          <a:p>
            <a:endParaRPr lang="ru-RU" dirty="0"/>
          </a:p>
        </p:txBody>
      </p:sp>
      <p:sp>
        <p:nvSpPr>
          <p:cNvPr id="4" name="Номер слайда 3"/>
          <p:cNvSpPr>
            <a:spLocks noGrp="1"/>
          </p:cNvSpPr>
          <p:nvPr>
            <p:ph type="sldNum" sz="quarter" idx="10"/>
          </p:nvPr>
        </p:nvSpPr>
        <p:spPr/>
        <p:txBody>
          <a:bodyPr/>
          <a:lstStyle/>
          <a:p>
            <a:fld id="{D1A96AC1-E4BB-4A0F-AF61-009A4AC20884}"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6F43E80-BCD7-4E0D-B166-DAE766AD51FC}" type="datetimeFigureOut">
              <a:rPr lang="ru-RU" smtClean="0"/>
              <a:pPr/>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B42DCC-9410-47CD-B43F-F71050DE7E3F}" type="slidenum">
              <a:rPr lang="ru-RU" smtClean="0"/>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F43E80-BCD7-4E0D-B166-DAE766AD51FC}" type="datetimeFigureOut">
              <a:rPr lang="ru-RU" smtClean="0"/>
              <a:pPr/>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B42DCC-9410-47CD-B43F-F71050DE7E3F}" type="slidenum">
              <a:rPr lang="ru-RU" smtClean="0"/>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F43E80-BCD7-4E0D-B166-DAE766AD51FC}" type="datetimeFigureOut">
              <a:rPr lang="ru-RU" smtClean="0"/>
              <a:pPr/>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B42DCC-9410-47CD-B43F-F71050DE7E3F}" type="slidenum">
              <a:rPr lang="ru-RU" smtClean="0"/>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F43E80-BCD7-4E0D-B166-DAE766AD51FC}" type="datetimeFigureOut">
              <a:rPr lang="ru-RU" smtClean="0"/>
              <a:pPr/>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B42DCC-9410-47CD-B43F-F71050DE7E3F}" type="slidenum">
              <a:rPr lang="ru-RU" smtClean="0"/>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6F43E80-BCD7-4E0D-B166-DAE766AD51FC}" type="datetimeFigureOut">
              <a:rPr lang="ru-RU" smtClean="0"/>
              <a:pPr/>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B42DCC-9410-47CD-B43F-F71050DE7E3F}" type="slidenum">
              <a:rPr lang="ru-RU" smtClean="0"/>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6F43E80-BCD7-4E0D-B166-DAE766AD51FC}" type="datetimeFigureOut">
              <a:rPr lang="ru-RU" smtClean="0"/>
              <a:pPr/>
              <a:t>16.12.2012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B42DCC-9410-47CD-B43F-F71050DE7E3F}" type="slidenum">
              <a:rPr lang="ru-RU" smtClean="0"/>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6F43E80-BCD7-4E0D-B166-DAE766AD51FC}" type="datetimeFigureOut">
              <a:rPr lang="ru-RU" smtClean="0"/>
              <a:pPr/>
              <a:t>16.12.2012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5B42DCC-9410-47CD-B43F-F71050DE7E3F}" type="slidenum">
              <a:rPr lang="ru-RU" smtClean="0"/>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F43E80-BCD7-4E0D-B166-DAE766AD51FC}" type="datetimeFigureOut">
              <a:rPr lang="ru-RU" smtClean="0"/>
              <a:pPr/>
              <a:t>16.12.2012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5B42DCC-9410-47CD-B43F-F71050DE7E3F}" type="slidenum">
              <a:rPr lang="ru-RU" smtClean="0"/>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F43E80-BCD7-4E0D-B166-DAE766AD51FC}" type="datetimeFigureOut">
              <a:rPr lang="ru-RU" smtClean="0"/>
              <a:pPr/>
              <a:t>16.12.2012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5B42DCC-9410-47CD-B43F-F71050DE7E3F}" type="slidenum">
              <a:rPr lang="ru-RU" smtClean="0"/>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F43E80-BCD7-4E0D-B166-DAE766AD51FC}" type="datetimeFigureOut">
              <a:rPr lang="ru-RU" smtClean="0"/>
              <a:pPr/>
              <a:t>16.12.2012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B42DCC-9410-47CD-B43F-F71050DE7E3F}" type="slidenum">
              <a:rPr lang="ru-RU" smtClean="0"/>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F43E80-BCD7-4E0D-B166-DAE766AD51FC}" type="datetimeFigureOut">
              <a:rPr lang="ru-RU" smtClean="0"/>
              <a:pPr/>
              <a:t>16.12.2012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B42DCC-9410-47CD-B43F-F71050DE7E3F}" type="slidenum">
              <a:rPr lang="ru-RU" smtClean="0"/>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43E80-BCD7-4E0D-B166-DAE766AD51FC}" type="datetimeFigureOut">
              <a:rPr lang="ru-RU" smtClean="0"/>
              <a:pPr/>
              <a:t>16.12.2012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42DCC-9410-47CD-B43F-F71050DE7E3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pic>
        <p:nvPicPr>
          <p:cNvPr id="1026" name="Picture 2" descr="C:\Users\vkotov\Desktop\нач слайд.jpg"/>
          <p:cNvPicPr>
            <a:picLocks noChangeAspect="1" noChangeArrowheads="1"/>
          </p:cNvPicPr>
          <p:nvPr/>
        </p:nvPicPr>
        <p:blipFill>
          <a:blip r:embed="rId4" cstate="print"/>
          <a:srcRect/>
          <a:stretch>
            <a:fillRect/>
          </a:stretch>
        </p:blipFill>
        <p:spPr bwMode="auto">
          <a:xfrm>
            <a:off x="-285784" y="-285776"/>
            <a:ext cx="9753600" cy="731520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0" y="620688"/>
            <a:ext cx="9144000" cy="646331"/>
          </a:xfrm>
          <a:prstGeom prst="rect">
            <a:avLst/>
          </a:prstGeom>
          <a:noFill/>
        </p:spPr>
        <p:txBody>
          <a:bodyPr wrap="square" rtlCol="0">
            <a:spAutoFit/>
          </a:bodyPr>
          <a:lstStyle/>
          <a:p>
            <a:pPr algn="ctr"/>
            <a:r>
              <a:rPr lang="ru-RU" b="1" dirty="0" smtClean="0">
                <a:solidFill>
                  <a:schemeClr val="bg1"/>
                </a:solidFill>
              </a:rPr>
              <a:t>ОНИ ЯВЛЯЮТСЯ ПОДДЕРЖИВАЮЩЕЙ ОПОРОЙ ДЛЯ ВСЕОБЪЕМЛЮЩЕЙ РАБОТЫ ЦЕРКВИ  </a:t>
            </a:r>
          </a:p>
          <a:p>
            <a:pPr algn="ctr"/>
            <a:endParaRPr lang="ru-RU" b="1" dirty="0">
              <a:solidFill>
                <a:schemeClr val="bg1"/>
              </a:solidFill>
            </a:endParaRPr>
          </a:p>
        </p:txBody>
      </p:sp>
      <p:sp>
        <p:nvSpPr>
          <p:cNvPr id="4" name="Прямоугольник 3"/>
          <p:cNvSpPr/>
          <p:nvPr/>
        </p:nvSpPr>
        <p:spPr>
          <a:xfrm>
            <a:off x="1187624" y="2924944"/>
            <a:ext cx="4572000" cy="523220"/>
          </a:xfrm>
          <a:prstGeom prst="rect">
            <a:avLst/>
          </a:prstGeom>
        </p:spPr>
        <p:txBody>
          <a:bodyPr>
            <a:spAutoFit/>
          </a:bodyPr>
          <a:lstStyle/>
          <a:p>
            <a:r>
              <a:rPr lang="ru-RU" sz="2800" b="1" dirty="0" smtClean="0">
                <a:solidFill>
                  <a:srgbClr val="00FF00"/>
                </a:solidFill>
                <a:effectLst>
                  <a:outerShdw blurRad="38100" dist="38100" dir="2700000" algn="tl">
                    <a:srgbClr val="000000">
                      <a:alpha val="43137"/>
                    </a:srgbClr>
                  </a:outerShdw>
                </a:effectLst>
              </a:rPr>
              <a:t>ДАР  СЛУЖЕНИЯ</a:t>
            </a:r>
            <a:endParaRPr lang="ru-RU" sz="2800" b="1" dirty="0">
              <a:solidFill>
                <a:srgbClr val="00FF00"/>
              </a:solidFill>
              <a:effectLst>
                <a:outerShdw blurRad="38100" dist="38100" dir="2700000" algn="tl">
                  <a:srgbClr val="000000">
                    <a:alpha val="43137"/>
                  </a:srgbClr>
                </a:outerShdw>
              </a:effectLst>
            </a:endParaRPr>
          </a:p>
        </p:txBody>
      </p:sp>
      <p:sp>
        <p:nvSpPr>
          <p:cNvPr id="5" name="TextBox 4"/>
          <p:cNvSpPr txBox="1"/>
          <p:nvPr/>
        </p:nvSpPr>
        <p:spPr>
          <a:xfrm>
            <a:off x="251520" y="1700808"/>
            <a:ext cx="3465949" cy="523220"/>
          </a:xfrm>
          <a:prstGeom prst="rect">
            <a:avLst/>
          </a:prstGeom>
          <a:noFill/>
        </p:spPr>
        <p:txBody>
          <a:bodyPr wrap="none" rtlCol="0">
            <a:spAutoFit/>
          </a:bodyPr>
          <a:lstStyle/>
          <a:p>
            <a:r>
              <a:rPr lang="ru-RU" sz="2800" b="1" dirty="0" smtClean="0">
                <a:solidFill>
                  <a:srgbClr val="FFFF00"/>
                </a:solidFill>
                <a:effectLst>
                  <a:outerShdw blurRad="38100" dist="38100" dir="2700000" algn="tl">
                    <a:srgbClr val="000000">
                      <a:alpha val="43137"/>
                    </a:srgbClr>
                  </a:outerShdw>
                </a:effectLst>
              </a:rPr>
              <a:t>ДАР ВСПОМОЖЕНИЯ</a:t>
            </a:r>
            <a:endParaRPr lang="ru-RU" sz="28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67544" y="4077072"/>
            <a:ext cx="3231975" cy="523220"/>
          </a:xfrm>
          <a:prstGeom prst="rect">
            <a:avLst/>
          </a:prstGeom>
          <a:noFill/>
        </p:spPr>
        <p:txBody>
          <a:bodyPr wrap="none" rtlCol="0">
            <a:spAutoFit/>
          </a:bodyPr>
          <a:lstStyle/>
          <a:p>
            <a:r>
              <a:rPr lang="ru-RU" sz="2800" b="1" dirty="0" smtClean="0">
                <a:solidFill>
                  <a:srgbClr val="FF0000"/>
                </a:solidFill>
                <a:effectLst>
                  <a:outerShdw blurRad="38100" dist="38100" dir="2700000" algn="tl">
                    <a:srgbClr val="000000">
                      <a:alpha val="43137"/>
                    </a:srgbClr>
                  </a:outerShdw>
                </a:effectLst>
              </a:rPr>
              <a:t>ДАР  МИЛОСЕРДИЯ</a:t>
            </a:r>
            <a:endParaRPr lang="ru-RU" sz="28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5580112" y="4293096"/>
            <a:ext cx="3264612" cy="523220"/>
          </a:xfrm>
          <a:prstGeom prst="rect">
            <a:avLst/>
          </a:prstGeom>
          <a:noFill/>
        </p:spPr>
        <p:txBody>
          <a:bodyPr wrap="none" rtlCol="0">
            <a:spAutoFit/>
          </a:bodyPr>
          <a:lstStyle/>
          <a:p>
            <a:r>
              <a:rPr lang="ru-RU" sz="2800" b="1" dirty="0" smtClean="0">
                <a:solidFill>
                  <a:srgbClr val="00FF00"/>
                </a:solidFill>
                <a:effectLst>
                  <a:outerShdw blurRad="38100" dist="38100" dir="2700000" algn="tl">
                    <a:srgbClr val="000000">
                      <a:alpha val="43137"/>
                    </a:srgbClr>
                  </a:outerShdw>
                </a:effectLst>
              </a:rPr>
              <a:t>ДАР  НАСТАВЛЕНИЯ</a:t>
            </a:r>
            <a:endParaRPr lang="ru-RU" sz="2800" b="1" dirty="0">
              <a:solidFill>
                <a:srgbClr val="00FF00"/>
              </a:solidFill>
              <a:effectLst>
                <a:outerShdw blurRad="38100" dist="38100" dir="2700000" algn="tl">
                  <a:srgbClr val="000000">
                    <a:alpha val="43137"/>
                  </a:srgbClr>
                </a:outerShdw>
              </a:effectLst>
            </a:endParaRPr>
          </a:p>
        </p:txBody>
      </p:sp>
      <p:sp>
        <p:nvSpPr>
          <p:cNvPr id="8" name="TextBox 7"/>
          <p:cNvSpPr txBox="1"/>
          <p:nvPr/>
        </p:nvSpPr>
        <p:spPr>
          <a:xfrm>
            <a:off x="4644008" y="3284984"/>
            <a:ext cx="2630848" cy="523220"/>
          </a:xfrm>
          <a:prstGeom prst="rect">
            <a:avLst/>
          </a:prstGeom>
          <a:noFill/>
        </p:spPr>
        <p:txBody>
          <a:bodyPr wrap="none" rtlCol="0">
            <a:spAutoFit/>
          </a:bodyPr>
          <a:lstStyle/>
          <a:p>
            <a:r>
              <a:rPr lang="ru-RU" sz="2800" b="1" dirty="0" smtClean="0">
                <a:solidFill>
                  <a:srgbClr val="FFFF00"/>
                </a:solidFill>
                <a:effectLst>
                  <a:outerShdw blurRad="38100" dist="38100" dir="2700000" algn="tl">
                    <a:srgbClr val="000000">
                      <a:alpha val="43137"/>
                    </a:srgbClr>
                  </a:outerShdw>
                </a:effectLst>
              </a:rPr>
              <a:t>ДАР УТЕШЕНИЯ</a:t>
            </a:r>
            <a:endParaRPr lang="ru-RU" sz="2800" b="1"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3851920" y="2276872"/>
            <a:ext cx="3430747" cy="523220"/>
          </a:xfrm>
          <a:prstGeom prst="rect">
            <a:avLst/>
          </a:prstGeom>
          <a:noFill/>
        </p:spPr>
        <p:txBody>
          <a:bodyPr wrap="none" rtlCol="0">
            <a:spAutoFit/>
          </a:bodyPr>
          <a:lstStyle/>
          <a:p>
            <a:r>
              <a:rPr lang="ru-RU" sz="2800" b="1" dirty="0" smtClean="0">
                <a:solidFill>
                  <a:srgbClr val="00FFFF"/>
                </a:solidFill>
                <a:effectLst>
                  <a:outerShdw blurRad="38100" dist="38100" dir="2700000" algn="tl">
                    <a:srgbClr val="000000">
                      <a:alpha val="43137"/>
                    </a:srgbClr>
                  </a:outerShdw>
                </a:effectLst>
              </a:rPr>
              <a:t>ДАР ЖЕРТВЕННОСТИ</a:t>
            </a:r>
            <a:endParaRPr lang="ru-RU" sz="2800" b="1" dirty="0">
              <a:solidFill>
                <a:srgbClr val="00FFFF"/>
              </a:solidFill>
              <a:effectLst>
                <a:outerShdw blurRad="38100" dist="38100" dir="2700000" algn="tl">
                  <a:srgbClr val="000000">
                    <a:alpha val="43137"/>
                  </a:srgbClr>
                </a:outerShdw>
              </a:effectLst>
            </a:endParaRPr>
          </a:p>
        </p:txBody>
      </p:sp>
      <p:sp>
        <p:nvSpPr>
          <p:cNvPr id="10" name="TextBox 9"/>
          <p:cNvSpPr txBox="1"/>
          <p:nvPr/>
        </p:nvSpPr>
        <p:spPr>
          <a:xfrm>
            <a:off x="5004048" y="1412776"/>
            <a:ext cx="3913251" cy="523220"/>
          </a:xfrm>
          <a:prstGeom prst="rect">
            <a:avLst/>
          </a:prstGeom>
          <a:noFill/>
        </p:spPr>
        <p:txBody>
          <a:bodyPr wrap="none" rtlCol="0">
            <a:spAutoFit/>
          </a:bodyPr>
          <a:lstStyle/>
          <a:p>
            <a:r>
              <a:rPr lang="ru-RU" sz="2800" b="1" dirty="0" smtClean="0">
                <a:solidFill>
                  <a:srgbClr val="FF0000"/>
                </a:solidFill>
                <a:effectLst>
                  <a:outerShdw blurRad="38100" dist="38100" dir="2700000" algn="tl">
                    <a:srgbClr val="000000">
                      <a:alpha val="43137"/>
                    </a:srgbClr>
                  </a:outerShdw>
                </a:effectLst>
              </a:rPr>
              <a:t>ДАР  ГОСТЕПРИИМСТВА</a:t>
            </a:r>
            <a:endParaRPr lang="ru-RU" sz="2800" b="1" dirty="0">
              <a:solidFill>
                <a:srgbClr val="FF0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611560" y="1196752"/>
            <a:ext cx="7632848" cy="3785652"/>
          </a:xfrm>
          <a:prstGeom prst="rect">
            <a:avLst/>
          </a:prstGeom>
          <a:noFill/>
        </p:spPr>
        <p:txBody>
          <a:bodyPr wrap="square" rtlCol="0">
            <a:spAutoFit/>
          </a:bodyPr>
          <a:lstStyle/>
          <a:p>
            <a:pPr>
              <a:buFont typeface="Arial" pitchFamily="34" charset="0"/>
              <a:buChar char="•"/>
            </a:pPr>
            <a:r>
              <a:rPr lang="ru-RU" sz="2400" b="1" dirty="0" smtClean="0"/>
              <a:t>   Приветствие </a:t>
            </a:r>
            <a:r>
              <a:rPr lang="ru-RU" sz="2400" b="1" dirty="0"/>
              <a:t>посетителей у </a:t>
            </a:r>
            <a:r>
              <a:rPr lang="ru-RU" sz="2400" b="1" dirty="0" smtClean="0"/>
              <a:t>входа</a:t>
            </a:r>
          </a:p>
          <a:p>
            <a:pPr>
              <a:buFont typeface="Arial" pitchFamily="34" charset="0"/>
              <a:buChar char="•"/>
            </a:pPr>
            <a:r>
              <a:rPr lang="ru-RU" sz="2400" b="1" dirty="0" smtClean="0"/>
              <a:t>   Проведение </a:t>
            </a:r>
            <a:r>
              <a:rPr lang="ru-RU" sz="2400" b="1" dirty="0"/>
              <a:t>благотворительных программы </a:t>
            </a:r>
            <a:r>
              <a:rPr lang="ru-RU" sz="2400" b="1" dirty="0" smtClean="0"/>
              <a:t>в</a:t>
            </a:r>
          </a:p>
          <a:p>
            <a:r>
              <a:rPr lang="ru-RU" sz="2400" b="1" dirty="0" smtClean="0"/>
              <a:t>     обществе</a:t>
            </a:r>
          </a:p>
          <a:p>
            <a:pPr>
              <a:buFont typeface="Arial" pitchFamily="34" charset="0"/>
              <a:buChar char="•"/>
            </a:pPr>
            <a:r>
              <a:rPr lang="ru-RU" sz="2400" b="1" dirty="0"/>
              <a:t> </a:t>
            </a:r>
            <a:r>
              <a:rPr lang="ru-RU" sz="2400" b="1" dirty="0" smtClean="0"/>
              <a:t>  Приготовление </a:t>
            </a:r>
            <a:r>
              <a:rPr lang="ru-RU" sz="2400" b="1" dirty="0"/>
              <a:t>еды для братских </a:t>
            </a:r>
            <a:r>
              <a:rPr lang="ru-RU" sz="2400" b="1" dirty="0" smtClean="0"/>
              <a:t>трапез</a:t>
            </a:r>
          </a:p>
          <a:p>
            <a:pPr>
              <a:buFont typeface="Arial" pitchFamily="34" charset="0"/>
              <a:buChar char="•"/>
            </a:pPr>
            <a:r>
              <a:rPr lang="ru-RU" sz="2400" b="1" dirty="0"/>
              <a:t> </a:t>
            </a:r>
            <a:r>
              <a:rPr lang="ru-RU" sz="2400" b="1" dirty="0" smtClean="0"/>
              <a:t>  Посещение больных </a:t>
            </a:r>
          </a:p>
          <a:p>
            <a:pPr>
              <a:buFont typeface="Arial" pitchFamily="34" charset="0"/>
              <a:buChar char="•"/>
            </a:pPr>
            <a:r>
              <a:rPr lang="ru-RU" sz="2400" b="1" dirty="0"/>
              <a:t> </a:t>
            </a:r>
            <a:r>
              <a:rPr lang="ru-RU" sz="2400" b="1" dirty="0" smtClean="0"/>
              <a:t>  Беседа </a:t>
            </a:r>
            <a:r>
              <a:rPr lang="ru-RU" sz="2400" b="1" dirty="0"/>
              <a:t>с людьми, ищущих </a:t>
            </a:r>
            <a:r>
              <a:rPr lang="ru-RU" sz="2400" b="1" dirty="0" smtClean="0"/>
              <a:t>совета</a:t>
            </a:r>
          </a:p>
          <a:p>
            <a:pPr>
              <a:buFont typeface="Arial" pitchFamily="34" charset="0"/>
              <a:buChar char="•"/>
            </a:pPr>
            <a:r>
              <a:rPr lang="ru-RU" sz="2400" b="1" dirty="0"/>
              <a:t> </a:t>
            </a:r>
            <a:r>
              <a:rPr lang="ru-RU" sz="2400" b="1" dirty="0" smtClean="0"/>
              <a:t>  Служение </a:t>
            </a:r>
            <a:r>
              <a:rPr lang="ru-RU" sz="2400" b="1" dirty="0"/>
              <a:t>тем, у кого трудный период в </a:t>
            </a:r>
            <a:r>
              <a:rPr lang="ru-RU" sz="2400" b="1" dirty="0" smtClean="0"/>
              <a:t>жизни</a:t>
            </a:r>
          </a:p>
          <a:p>
            <a:pPr>
              <a:buFont typeface="Arial" pitchFamily="34" charset="0"/>
              <a:buChar char="•"/>
            </a:pPr>
            <a:r>
              <a:rPr lang="ru-RU" sz="2400" b="1" dirty="0"/>
              <a:t> </a:t>
            </a:r>
            <a:r>
              <a:rPr lang="ru-RU" sz="2400" b="1" dirty="0" smtClean="0"/>
              <a:t>  Оказание </a:t>
            </a:r>
            <a:r>
              <a:rPr lang="ru-RU" sz="2400" b="1" dirty="0"/>
              <a:t>церкви материальной </a:t>
            </a:r>
            <a:r>
              <a:rPr lang="ru-RU" sz="2400" b="1" dirty="0" smtClean="0"/>
              <a:t>поддержки</a:t>
            </a:r>
          </a:p>
          <a:p>
            <a:pPr>
              <a:buFont typeface="Arial" pitchFamily="34" charset="0"/>
              <a:buChar char="•"/>
            </a:pPr>
            <a:r>
              <a:rPr lang="ru-RU" sz="2400" b="1" dirty="0"/>
              <a:t> </a:t>
            </a:r>
            <a:r>
              <a:rPr lang="ru-RU" sz="2400" b="1" dirty="0" smtClean="0"/>
              <a:t>  Обеспечивают </a:t>
            </a:r>
            <a:r>
              <a:rPr lang="ru-RU" sz="2400" b="1" dirty="0"/>
              <a:t>успешное выполнение </a:t>
            </a:r>
            <a:r>
              <a:rPr lang="ru-RU" sz="2400" b="1" dirty="0" smtClean="0"/>
              <a:t>церковных</a:t>
            </a:r>
          </a:p>
          <a:p>
            <a:r>
              <a:rPr lang="ru-RU" sz="2400" b="1" dirty="0"/>
              <a:t> </a:t>
            </a:r>
            <a:r>
              <a:rPr lang="ru-RU" sz="2400" b="1" dirty="0" smtClean="0"/>
              <a:t>    программ </a:t>
            </a:r>
            <a:r>
              <a:rPr lang="ru-RU" sz="2400" b="1" dirty="0"/>
              <a:t>в </a:t>
            </a:r>
            <a:r>
              <a:rPr lang="ru-RU" sz="2400" b="1" dirty="0" smtClean="0"/>
              <a:t>целом </a:t>
            </a:r>
            <a:endParaRPr lang="ru-RU" sz="2400" b="1" dirty="0"/>
          </a:p>
        </p:txBody>
      </p:sp>
      <p:sp>
        <p:nvSpPr>
          <p:cNvPr id="4" name="TextBox 3"/>
          <p:cNvSpPr txBox="1"/>
          <p:nvPr/>
        </p:nvSpPr>
        <p:spPr>
          <a:xfrm>
            <a:off x="0" y="5157192"/>
            <a:ext cx="9144000" cy="1815882"/>
          </a:xfrm>
          <a:prstGeom prst="rect">
            <a:avLst/>
          </a:prstGeom>
          <a:noFill/>
          <a:effectLst>
            <a:outerShdw blurRad="50800" dist="38100" algn="l" rotWithShape="0">
              <a:prstClr val="black">
                <a:alpha val="0"/>
              </a:prstClr>
            </a:outerShdw>
          </a:effectLst>
        </p:spPr>
        <p:txBody>
          <a:bodyPr wrap="square" rtlCol="0">
            <a:spAutoFit/>
          </a:bodyPr>
          <a:lstStyle/>
          <a:p>
            <a:pPr algn="ctr"/>
            <a:r>
              <a:rPr lang="ru-RU" sz="2800" b="1" dirty="0" smtClean="0">
                <a:solidFill>
                  <a:srgbClr val="990000"/>
                </a:solidFill>
              </a:rPr>
              <a:t>Учение Евангелия находит применение и отражение </a:t>
            </a:r>
          </a:p>
          <a:p>
            <a:pPr algn="ctr"/>
            <a:r>
              <a:rPr lang="ru-RU" sz="2800" b="1" dirty="0" smtClean="0">
                <a:solidFill>
                  <a:srgbClr val="990000"/>
                </a:solidFill>
              </a:rPr>
              <a:t>в жизни и служении людей, </a:t>
            </a:r>
          </a:p>
          <a:p>
            <a:pPr algn="ctr"/>
            <a:r>
              <a:rPr lang="ru-RU" sz="2800" b="1" dirty="0" smtClean="0">
                <a:solidFill>
                  <a:srgbClr val="990000"/>
                </a:solidFill>
              </a:rPr>
              <a:t>имеющих поддерживающие дары.</a:t>
            </a:r>
          </a:p>
          <a:p>
            <a:pPr algn="ctr"/>
            <a:endParaRPr lang="ru-RU" sz="2800" b="1" dirty="0">
              <a:solidFill>
                <a:srgbClr val="9900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323528" y="836712"/>
            <a:ext cx="8496944" cy="1815882"/>
          </a:xfrm>
          <a:prstGeom prst="rect">
            <a:avLst/>
          </a:prstGeom>
          <a:noFill/>
        </p:spPr>
        <p:txBody>
          <a:bodyPr wrap="square" rtlCol="0">
            <a:spAutoFit/>
          </a:bodyPr>
          <a:lstStyle/>
          <a:p>
            <a:r>
              <a:rPr lang="ru-RU" sz="2800" b="1" dirty="0" smtClean="0">
                <a:solidFill>
                  <a:srgbClr val="FFFF00"/>
                </a:solidFill>
                <a:effectLst>
                  <a:outerShdw blurRad="38100" dist="38100" dir="2700000" algn="tl">
                    <a:srgbClr val="000000">
                      <a:alpha val="43137"/>
                    </a:srgbClr>
                  </a:outerShdw>
                </a:effectLst>
              </a:rPr>
              <a:t>ДАР ВСПОМОЖЕНИЯ </a:t>
            </a:r>
            <a:r>
              <a:rPr lang="ru-RU" sz="2800" b="1" dirty="0" smtClean="0">
                <a:solidFill>
                  <a:schemeClr val="bg1"/>
                </a:solidFill>
                <a:effectLst>
                  <a:outerShdw blurRad="38100" dist="38100" dir="2700000" algn="tl">
                    <a:srgbClr val="000000">
                      <a:alpha val="43137"/>
                    </a:srgbClr>
                  </a:outerShdw>
                </a:effectLst>
              </a:rPr>
              <a:t>- </a:t>
            </a:r>
            <a:r>
              <a:rPr lang="ru-RU" sz="2800" b="1" dirty="0">
                <a:solidFill>
                  <a:schemeClr val="bg1"/>
                </a:solidFill>
                <a:effectLst>
                  <a:outerShdw blurRad="38100" dist="38100" dir="2700000" algn="tl">
                    <a:srgbClr val="000000">
                      <a:alpha val="43137"/>
                    </a:srgbClr>
                  </a:outerShdw>
                </a:effectLst>
              </a:rPr>
              <a:t>это способность, которой Бог наделяет членов Церкви Христовой для того, чтобы они могли оказывать поддержку своим братьям и сестрам в их жизни и служении. </a:t>
            </a:r>
          </a:p>
        </p:txBody>
      </p:sp>
      <p:sp>
        <p:nvSpPr>
          <p:cNvPr id="4" name="TextBox 3"/>
          <p:cNvSpPr txBox="1"/>
          <p:nvPr/>
        </p:nvSpPr>
        <p:spPr>
          <a:xfrm>
            <a:off x="4716016" y="3212976"/>
            <a:ext cx="4104456" cy="2677656"/>
          </a:xfrm>
          <a:prstGeom prst="rect">
            <a:avLst/>
          </a:prstGeom>
          <a:noFill/>
        </p:spPr>
        <p:txBody>
          <a:bodyPr wrap="square" rtlCol="0">
            <a:spAutoFit/>
          </a:bodyPr>
          <a:lstStyle/>
          <a:p>
            <a:r>
              <a:rPr lang="ru-RU" sz="2800" b="1" dirty="0" smtClean="0">
                <a:solidFill>
                  <a:srgbClr val="7030A0"/>
                </a:solidFill>
              </a:rPr>
              <a:t>Человек, получивший такую поддержку, может увеличить эффективность использования </a:t>
            </a:r>
          </a:p>
          <a:p>
            <a:r>
              <a:rPr lang="ru-RU" sz="2800" b="1" dirty="0" smtClean="0">
                <a:solidFill>
                  <a:srgbClr val="7030A0"/>
                </a:solidFill>
              </a:rPr>
              <a:t>своих духовных даров.</a:t>
            </a:r>
            <a:endParaRPr lang="ru-RU" sz="2800" b="1" dirty="0">
              <a:solidFill>
                <a:srgbClr val="7030A0"/>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395536" y="692696"/>
            <a:ext cx="8496944" cy="2677656"/>
          </a:xfrm>
          <a:prstGeom prst="rect">
            <a:avLst/>
          </a:prstGeom>
          <a:noFill/>
        </p:spPr>
        <p:txBody>
          <a:bodyPr wrap="square" rtlCol="0">
            <a:spAutoFit/>
          </a:bodyPr>
          <a:lstStyle/>
          <a:p>
            <a:r>
              <a:rPr lang="ru-RU" sz="2800" b="1" dirty="0">
                <a:solidFill>
                  <a:schemeClr val="bg1"/>
                </a:solidFill>
                <a:effectLst>
                  <a:outerShdw blurRad="38100" dist="38100" dir="2700000" algn="tl">
                    <a:srgbClr val="000000">
                      <a:alpha val="43137"/>
                    </a:srgbClr>
                  </a:outerShdw>
                </a:effectLst>
              </a:rPr>
              <a:t>Люди, имеющие этот дар, отличаются бескорыстным характером и любят выполнять незначительную, черновую работу, не думая о получении каких-то почестей. Они испытывают радость от сознания выполненного долга потому, что знают: они служат Господу и Церкви. </a:t>
            </a:r>
          </a:p>
        </p:txBody>
      </p:sp>
      <p:sp>
        <p:nvSpPr>
          <p:cNvPr id="4" name="TextBox 3"/>
          <p:cNvSpPr txBox="1"/>
          <p:nvPr/>
        </p:nvSpPr>
        <p:spPr>
          <a:xfrm>
            <a:off x="539552" y="4221088"/>
            <a:ext cx="4176464" cy="1938992"/>
          </a:xfrm>
          <a:prstGeom prst="rect">
            <a:avLst/>
          </a:prstGeom>
          <a:noFill/>
        </p:spPr>
        <p:txBody>
          <a:bodyPr wrap="square" rtlCol="0">
            <a:spAutoFit/>
          </a:bodyPr>
          <a:lstStyle/>
          <a:p>
            <a:r>
              <a:rPr lang="ru-RU" sz="2400" i="1" dirty="0" smtClean="0"/>
              <a:t>Пример:  Деян. 4; 9; 11; 13; 15 </a:t>
            </a:r>
          </a:p>
          <a:p>
            <a:r>
              <a:rPr lang="ru-RU" sz="2400" i="1" dirty="0" smtClean="0"/>
              <a:t>позволяет глубже понять специфику деятельности </a:t>
            </a:r>
          </a:p>
          <a:p>
            <a:r>
              <a:rPr lang="ru-RU" sz="2400" i="1" dirty="0" smtClean="0"/>
              <a:t>этого дара.</a:t>
            </a:r>
          </a:p>
          <a:p>
            <a:endParaRPr lang="ru-RU" sz="24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323528" y="836712"/>
            <a:ext cx="8496944" cy="4832092"/>
          </a:xfrm>
          <a:prstGeom prst="rect">
            <a:avLst/>
          </a:prstGeom>
          <a:noFill/>
        </p:spPr>
        <p:txBody>
          <a:bodyPr wrap="square" rtlCol="0">
            <a:spAutoFit/>
          </a:bodyPr>
          <a:lstStyle/>
          <a:p>
            <a:r>
              <a:rPr lang="ru-RU" sz="2800" b="1" dirty="0" smtClean="0">
                <a:solidFill>
                  <a:srgbClr val="FFFF00"/>
                </a:solidFill>
                <a:effectLst>
                  <a:outerShdw blurRad="38100" dist="38100" dir="2700000" algn="tl">
                    <a:srgbClr val="000000">
                      <a:alpha val="43137"/>
                    </a:srgbClr>
                  </a:outerShdw>
                </a:effectLst>
              </a:rPr>
              <a:t>ДАР МИЛОСЕРДИЯ </a:t>
            </a:r>
            <a:r>
              <a:rPr lang="ru-RU" sz="2800" b="1" dirty="0" smtClean="0">
                <a:solidFill>
                  <a:schemeClr val="bg1"/>
                </a:solidFill>
                <a:effectLst>
                  <a:outerShdw blurRad="38100" dist="38100" dir="2700000" algn="tl">
                    <a:srgbClr val="000000">
                      <a:alpha val="43137"/>
                    </a:srgbClr>
                  </a:outerShdw>
                </a:effectLst>
              </a:rPr>
              <a:t>— </a:t>
            </a:r>
            <a:r>
              <a:rPr lang="ru-RU" sz="2800" b="1" dirty="0">
                <a:solidFill>
                  <a:schemeClr val="bg1"/>
                </a:solidFill>
                <a:effectLst>
                  <a:outerShdw blurRad="38100" dist="38100" dir="2700000" algn="tl">
                    <a:srgbClr val="000000">
                      <a:alpha val="43137"/>
                    </a:srgbClr>
                  </a:outerShdw>
                </a:effectLst>
              </a:rPr>
              <a:t>это способность, которой Бог наделяет членов Церкви Христовой, проявлять искреннюю симпатию и сострадание к людям, как к христианам, так и к неверующим, страдающим от физических, душевных или </a:t>
            </a:r>
            <a:endParaRPr lang="ru-RU" sz="2800" b="1" dirty="0" smtClean="0">
              <a:solidFill>
                <a:schemeClr val="bg1"/>
              </a:solidFill>
              <a:effectLst>
                <a:outerShdw blurRad="38100" dist="38100" dir="2700000" algn="tl">
                  <a:srgbClr val="000000">
                    <a:alpha val="43137"/>
                  </a:srgbClr>
                </a:outerShdw>
              </a:effectLst>
            </a:endParaRPr>
          </a:p>
          <a:p>
            <a:r>
              <a:rPr lang="ru-RU" sz="2800" b="1" dirty="0" smtClean="0">
                <a:solidFill>
                  <a:schemeClr val="bg1"/>
                </a:solidFill>
                <a:effectLst>
                  <a:outerShdw blurRad="38100" dist="38100" dir="2700000" algn="tl">
                    <a:srgbClr val="000000">
                      <a:alpha val="43137"/>
                    </a:srgbClr>
                  </a:outerShdw>
                </a:effectLst>
              </a:rPr>
              <a:t>эмоциональных </a:t>
            </a:r>
            <a:r>
              <a:rPr lang="ru-RU" sz="2800" b="1" dirty="0">
                <a:solidFill>
                  <a:schemeClr val="bg1"/>
                </a:solidFill>
                <a:effectLst>
                  <a:outerShdw blurRad="38100" dist="38100" dir="2700000" algn="tl">
                    <a:srgbClr val="000000">
                      <a:alpha val="43137"/>
                    </a:srgbClr>
                  </a:outerShdw>
                </a:effectLst>
              </a:rPr>
              <a:t>расстройств, </a:t>
            </a:r>
            <a:endParaRPr lang="ru-RU" sz="2800" b="1" dirty="0" smtClean="0">
              <a:solidFill>
                <a:schemeClr val="bg1"/>
              </a:solidFill>
              <a:effectLst>
                <a:outerShdw blurRad="38100" dist="38100" dir="2700000" algn="tl">
                  <a:srgbClr val="000000">
                    <a:alpha val="43137"/>
                  </a:srgbClr>
                </a:outerShdw>
              </a:effectLst>
            </a:endParaRPr>
          </a:p>
          <a:p>
            <a:r>
              <a:rPr lang="ru-RU" sz="2800" b="1" dirty="0" smtClean="0">
                <a:solidFill>
                  <a:schemeClr val="bg1"/>
                </a:solidFill>
                <a:effectLst>
                  <a:outerShdw blurRad="38100" dist="38100" dir="2700000" algn="tl">
                    <a:srgbClr val="000000">
                      <a:alpha val="43137"/>
                    </a:srgbClr>
                  </a:outerShdw>
                </a:effectLst>
              </a:rPr>
              <a:t>и </a:t>
            </a:r>
            <a:r>
              <a:rPr lang="ru-RU" sz="2800" b="1" dirty="0">
                <a:solidFill>
                  <a:schemeClr val="bg1"/>
                </a:solidFill>
                <a:effectLst>
                  <a:outerShdw blurRad="38100" dist="38100" dir="2700000" algn="tl">
                    <a:srgbClr val="000000">
                      <a:alpha val="43137"/>
                    </a:srgbClr>
                  </a:outerShdw>
                </a:effectLst>
              </a:rPr>
              <a:t>преобразовывать это </a:t>
            </a:r>
            <a:endParaRPr lang="ru-RU" sz="2800" b="1" dirty="0" smtClean="0">
              <a:solidFill>
                <a:schemeClr val="bg1"/>
              </a:solidFill>
              <a:effectLst>
                <a:outerShdw blurRad="38100" dist="38100" dir="2700000" algn="tl">
                  <a:srgbClr val="000000">
                    <a:alpha val="43137"/>
                  </a:srgbClr>
                </a:outerShdw>
              </a:effectLst>
            </a:endParaRPr>
          </a:p>
          <a:p>
            <a:r>
              <a:rPr lang="ru-RU" sz="2800" b="1" dirty="0" smtClean="0">
                <a:solidFill>
                  <a:schemeClr val="bg1"/>
                </a:solidFill>
                <a:effectLst>
                  <a:outerShdw blurRad="38100" dist="38100" dir="2700000" algn="tl">
                    <a:srgbClr val="000000">
                      <a:alpha val="43137"/>
                    </a:srgbClr>
                  </a:outerShdw>
                </a:effectLst>
              </a:rPr>
              <a:t>сострадание </a:t>
            </a:r>
            <a:r>
              <a:rPr lang="ru-RU" sz="2800" b="1" dirty="0">
                <a:solidFill>
                  <a:schemeClr val="bg1"/>
                </a:solidFill>
                <a:effectLst>
                  <a:outerShdw blurRad="38100" dist="38100" dir="2700000" algn="tl">
                    <a:srgbClr val="000000">
                      <a:alpha val="43137"/>
                    </a:srgbClr>
                  </a:outerShdw>
                </a:effectLst>
              </a:rPr>
              <a:t>в дела милосердия, </a:t>
            </a:r>
            <a:endParaRPr lang="ru-RU" sz="2800" b="1" dirty="0" smtClean="0">
              <a:solidFill>
                <a:schemeClr val="bg1"/>
              </a:solidFill>
              <a:effectLst>
                <a:outerShdw blurRad="38100" dist="38100" dir="2700000" algn="tl">
                  <a:srgbClr val="000000">
                    <a:alpha val="43137"/>
                  </a:srgbClr>
                </a:outerShdw>
              </a:effectLst>
            </a:endParaRPr>
          </a:p>
          <a:p>
            <a:r>
              <a:rPr lang="ru-RU" sz="2800" b="1" dirty="0" smtClean="0">
                <a:solidFill>
                  <a:schemeClr val="bg1"/>
                </a:solidFill>
                <a:effectLst>
                  <a:outerShdw blurRad="38100" dist="38100" dir="2700000" algn="tl">
                    <a:srgbClr val="000000">
                      <a:alpha val="43137"/>
                    </a:srgbClr>
                  </a:outerShdw>
                </a:effectLst>
              </a:rPr>
              <a:t>совершаемые </a:t>
            </a:r>
            <a:r>
              <a:rPr lang="ru-RU" sz="2800" b="1" dirty="0">
                <a:solidFill>
                  <a:schemeClr val="bg1"/>
                </a:solidFill>
                <a:effectLst>
                  <a:outerShdw blurRad="38100" dist="38100" dir="2700000" algn="tl">
                    <a:srgbClr val="000000">
                      <a:alpha val="43137"/>
                    </a:srgbClr>
                  </a:outerShdw>
                </a:effectLst>
              </a:rPr>
              <a:t>с радостью, </a:t>
            </a:r>
            <a:endParaRPr lang="ru-RU" sz="2800" b="1" dirty="0" smtClean="0">
              <a:solidFill>
                <a:schemeClr val="bg1"/>
              </a:solidFill>
              <a:effectLst>
                <a:outerShdw blurRad="38100" dist="38100" dir="2700000" algn="tl">
                  <a:srgbClr val="000000">
                    <a:alpha val="43137"/>
                  </a:srgbClr>
                </a:outerShdw>
              </a:effectLst>
            </a:endParaRPr>
          </a:p>
          <a:p>
            <a:r>
              <a:rPr lang="ru-RU" sz="2800" b="1" dirty="0" smtClean="0">
                <a:solidFill>
                  <a:schemeClr val="bg1"/>
                </a:solidFill>
                <a:effectLst>
                  <a:outerShdw blurRad="38100" dist="38100" dir="2700000" algn="tl">
                    <a:srgbClr val="000000">
                      <a:alpha val="43137"/>
                    </a:srgbClr>
                  </a:outerShdw>
                </a:effectLst>
              </a:rPr>
              <a:t>отражающие </a:t>
            </a:r>
            <a:r>
              <a:rPr lang="ru-RU" sz="2800" b="1" dirty="0">
                <a:solidFill>
                  <a:schemeClr val="bg1"/>
                </a:solidFill>
                <a:effectLst>
                  <a:outerShdw blurRad="38100" dist="38100" dir="2700000" algn="tl">
                    <a:srgbClr val="000000">
                      <a:alpha val="43137"/>
                    </a:srgbClr>
                  </a:outerShdw>
                </a:effectLst>
              </a:rPr>
              <a:t>любовь Христа </a:t>
            </a:r>
            <a:endParaRPr lang="ru-RU" sz="2800" b="1" dirty="0" smtClean="0">
              <a:solidFill>
                <a:schemeClr val="bg1"/>
              </a:solidFill>
              <a:effectLst>
                <a:outerShdw blurRad="38100" dist="38100" dir="2700000" algn="tl">
                  <a:srgbClr val="000000">
                    <a:alpha val="43137"/>
                  </a:srgbClr>
                </a:outerShdw>
              </a:effectLst>
            </a:endParaRPr>
          </a:p>
          <a:p>
            <a:r>
              <a:rPr lang="ru-RU" sz="2800" b="1" dirty="0" smtClean="0">
                <a:solidFill>
                  <a:schemeClr val="bg1"/>
                </a:solidFill>
                <a:effectLst>
                  <a:outerShdw blurRad="38100" dist="38100" dir="2700000" algn="tl">
                    <a:srgbClr val="000000">
                      <a:alpha val="43137"/>
                    </a:srgbClr>
                  </a:outerShdw>
                </a:effectLst>
              </a:rPr>
              <a:t>и </a:t>
            </a:r>
            <a:r>
              <a:rPr lang="ru-RU" sz="2800" b="1" dirty="0">
                <a:solidFill>
                  <a:schemeClr val="bg1"/>
                </a:solidFill>
                <a:effectLst>
                  <a:outerShdw blurRad="38100" dist="38100" dir="2700000" algn="tl">
                    <a:srgbClr val="000000">
                      <a:alpha val="43137"/>
                    </a:srgbClr>
                  </a:outerShdw>
                </a:effectLst>
              </a:rPr>
              <a:t>облегчающие </a:t>
            </a:r>
            <a:r>
              <a:rPr lang="ru-RU" sz="2800" b="1" dirty="0" smtClean="0">
                <a:solidFill>
                  <a:schemeClr val="bg1"/>
                </a:solidFill>
                <a:effectLst>
                  <a:outerShdw blurRad="38100" dist="38100" dir="2700000" algn="tl">
                    <a:srgbClr val="000000">
                      <a:alpha val="43137"/>
                    </a:srgbClr>
                  </a:outerShdw>
                </a:effectLst>
              </a:rPr>
              <a:t>страдания.</a:t>
            </a:r>
            <a:endParaRPr lang="ru-RU" sz="2800" b="1"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323528" y="764704"/>
            <a:ext cx="8964488" cy="5262979"/>
          </a:xfrm>
          <a:prstGeom prst="rect">
            <a:avLst/>
          </a:prstGeom>
          <a:noFill/>
        </p:spPr>
        <p:txBody>
          <a:bodyPr wrap="square" rtlCol="0">
            <a:spAutoFit/>
          </a:bodyPr>
          <a:lstStyle/>
          <a:p>
            <a:r>
              <a:rPr lang="ru-RU" sz="2800" b="1" dirty="0"/>
              <a:t>В Мф. 25:34-40 описаны качества людей обладающих этим даром: большинство людей признают, что у них эмоциональная и сострадательная натура; они хотят помогать людям, попавшим в беду; они остро </a:t>
            </a:r>
            <a:r>
              <a:rPr lang="ru-RU" sz="2800" b="1" dirty="0" smtClean="0"/>
              <a:t>     </a:t>
            </a:r>
          </a:p>
          <a:p>
            <a:r>
              <a:rPr lang="ru-RU" sz="2800" b="1" dirty="0"/>
              <a:t> </a:t>
            </a:r>
            <a:r>
              <a:rPr lang="ru-RU" sz="2800" b="1" dirty="0" smtClean="0"/>
              <a:t>                  чувствуют </a:t>
            </a:r>
            <a:r>
              <a:rPr lang="ru-RU" sz="2800" b="1" dirty="0"/>
              <a:t>и переживают человеческую </a:t>
            </a:r>
            <a:r>
              <a:rPr lang="ru-RU" sz="2800" b="1" dirty="0" smtClean="0"/>
              <a:t> боль</a:t>
            </a:r>
            <a:r>
              <a:rPr lang="ru-RU" sz="2800" b="1" dirty="0"/>
              <a:t>; </a:t>
            </a:r>
            <a:r>
              <a:rPr lang="ru-RU" sz="2800" b="1" dirty="0" smtClean="0"/>
              <a:t>            </a:t>
            </a:r>
          </a:p>
          <a:p>
            <a:r>
              <a:rPr lang="ru-RU" sz="2800" b="1" dirty="0"/>
              <a:t> </a:t>
            </a:r>
            <a:r>
              <a:rPr lang="ru-RU" sz="2800" b="1" dirty="0" smtClean="0"/>
              <a:t>                          нуждающимся </a:t>
            </a:r>
            <a:r>
              <a:rPr lang="ru-RU" sz="2800" b="1" dirty="0"/>
              <a:t>людям нравится, когда </a:t>
            </a:r>
            <a:endParaRPr lang="ru-RU" sz="2800" b="1" dirty="0" smtClean="0"/>
          </a:p>
          <a:p>
            <a:r>
              <a:rPr lang="ru-RU" sz="2800" b="1" dirty="0"/>
              <a:t> </a:t>
            </a:r>
            <a:r>
              <a:rPr lang="ru-RU" sz="2800" b="1" dirty="0" smtClean="0"/>
              <a:t>                            они </a:t>
            </a:r>
            <a:r>
              <a:rPr lang="ru-RU" sz="2800" b="1" dirty="0"/>
              <a:t>находятся рядом, потому что они </a:t>
            </a:r>
            <a:endParaRPr lang="ru-RU" sz="2800" b="1" dirty="0" smtClean="0"/>
          </a:p>
          <a:p>
            <a:r>
              <a:rPr lang="ru-RU" sz="2800" b="1" dirty="0"/>
              <a:t> </a:t>
            </a:r>
            <a:r>
              <a:rPr lang="ru-RU" sz="2800" b="1" dirty="0" smtClean="0"/>
              <a:t>                              ободряют </a:t>
            </a:r>
            <a:r>
              <a:rPr lang="ru-RU" sz="2800" b="1" dirty="0"/>
              <a:t>несчастных своим </a:t>
            </a:r>
            <a:endParaRPr lang="ru-RU" sz="2800" b="1" dirty="0" smtClean="0"/>
          </a:p>
          <a:p>
            <a:r>
              <a:rPr lang="ru-RU" sz="2800" b="1" dirty="0"/>
              <a:t> </a:t>
            </a:r>
            <a:r>
              <a:rPr lang="ru-RU" sz="2800" b="1" dirty="0" smtClean="0"/>
              <a:t>                                 присутствием</a:t>
            </a:r>
            <a:r>
              <a:rPr lang="ru-RU" sz="2800" b="1" dirty="0"/>
              <a:t>; они обычно думают: </a:t>
            </a:r>
            <a:r>
              <a:rPr lang="ru-RU" sz="2800" b="1" dirty="0" smtClean="0"/>
              <a:t>        </a:t>
            </a:r>
          </a:p>
          <a:p>
            <a:r>
              <a:rPr lang="ru-RU" sz="2800" b="1" dirty="0"/>
              <a:t> </a:t>
            </a:r>
            <a:r>
              <a:rPr lang="ru-RU" sz="2800" b="1" dirty="0" smtClean="0"/>
              <a:t>                                        </a:t>
            </a:r>
          </a:p>
          <a:p>
            <a:r>
              <a:rPr lang="ru-RU" sz="2800" b="1" dirty="0"/>
              <a:t> </a:t>
            </a:r>
            <a:r>
              <a:rPr lang="ru-RU" sz="2800" b="1" dirty="0" smtClean="0"/>
              <a:t>                                       «ЧЕМ Я МОГУ ИМ ПОМОЧЬ?»</a:t>
            </a:r>
            <a:endParaRPr lang="ru-RU" sz="2800" b="1" dirty="0"/>
          </a:p>
          <a:p>
            <a:endParaRPr lang="ru-RU" sz="2800" b="1"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5.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323528" y="908720"/>
            <a:ext cx="8496944" cy="4031873"/>
          </a:xfrm>
          <a:prstGeom prst="rect">
            <a:avLst/>
          </a:prstGeom>
          <a:noFill/>
        </p:spPr>
        <p:txBody>
          <a:bodyPr wrap="square" rtlCol="0">
            <a:spAutoFit/>
          </a:bodyPr>
          <a:lstStyle/>
          <a:p>
            <a:r>
              <a:rPr lang="ru-RU" sz="3200" b="1" dirty="0" smtClean="0">
                <a:solidFill>
                  <a:srgbClr val="FFFF00"/>
                </a:solidFill>
                <a:effectLst>
                  <a:outerShdw blurRad="38100" dist="38100" dir="2700000" algn="tl">
                    <a:srgbClr val="000000">
                      <a:alpha val="43137"/>
                    </a:srgbClr>
                  </a:outerShdw>
                </a:effectLst>
              </a:rPr>
              <a:t>ДАР НАСТАВЛЕНИЯ </a:t>
            </a:r>
            <a:r>
              <a:rPr lang="ru-RU" sz="3200" b="1" dirty="0" smtClean="0">
                <a:solidFill>
                  <a:schemeClr val="bg1"/>
                </a:solidFill>
                <a:effectLst>
                  <a:outerShdw blurRad="38100" dist="38100" dir="2700000" algn="tl">
                    <a:srgbClr val="000000">
                      <a:alpha val="43137"/>
                    </a:srgbClr>
                  </a:outerShdw>
                </a:effectLst>
              </a:rPr>
              <a:t>— </a:t>
            </a:r>
            <a:r>
              <a:rPr lang="ru-RU" sz="3200" b="1" dirty="0">
                <a:solidFill>
                  <a:schemeClr val="bg1"/>
                </a:solidFill>
                <a:effectLst>
                  <a:outerShdw blurRad="38100" dist="38100" dir="2700000" algn="tl">
                    <a:srgbClr val="000000">
                      <a:alpha val="43137"/>
                    </a:srgbClr>
                  </a:outerShdw>
                </a:effectLst>
              </a:rPr>
              <a:t>это способность, которой Бог наделяет членов Церкви Христовой, произносить слова утешения, </a:t>
            </a:r>
            <a:r>
              <a:rPr lang="ru-RU" sz="3200" b="1" dirty="0" smtClean="0">
                <a:solidFill>
                  <a:schemeClr val="bg1"/>
                </a:solidFill>
                <a:effectLst>
                  <a:outerShdw blurRad="38100" dist="38100" dir="2700000" algn="tl">
                    <a:srgbClr val="000000">
                      <a:alpha val="43137"/>
                    </a:srgbClr>
                  </a:outerShdw>
                </a:effectLst>
              </a:rPr>
              <a:t>  </a:t>
            </a:r>
          </a:p>
          <a:p>
            <a:r>
              <a:rPr lang="ru-RU" sz="3200" b="1" dirty="0">
                <a:solidFill>
                  <a:schemeClr val="bg1"/>
                </a:solidFill>
                <a:effectLst>
                  <a:outerShdw blurRad="38100" dist="38100" dir="2700000" algn="tl">
                    <a:srgbClr val="000000">
                      <a:alpha val="43137"/>
                    </a:srgbClr>
                  </a:outerShdw>
                </a:effectLst>
              </a:rPr>
              <a:t> </a:t>
            </a:r>
            <a:r>
              <a:rPr lang="ru-RU" sz="3200" b="1" dirty="0" smtClean="0">
                <a:solidFill>
                  <a:schemeClr val="bg1"/>
                </a:solidFill>
                <a:effectLst>
                  <a:outerShdw blurRad="38100" dist="38100" dir="2700000" algn="tl">
                    <a:srgbClr val="000000">
                      <a:alpha val="43137"/>
                    </a:srgbClr>
                  </a:outerShdw>
                </a:effectLst>
              </a:rPr>
              <a:t>                        ободрения</a:t>
            </a:r>
            <a:r>
              <a:rPr lang="ru-RU" sz="3200" b="1" dirty="0">
                <a:solidFill>
                  <a:schemeClr val="bg1"/>
                </a:solidFill>
                <a:effectLst>
                  <a:outerShdw blurRad="38100" dist="38100" dir="2700000" algn="tl">
                    <a:srgbClr val="000000">
                      <a:alpha val="43137"/>
                    </a:srgbClr>
                  </a:outerShdw>
                </a:effectLst>
              </a:rPr>
              <a:t>, наставления и совета </a:t>
            </a:r>
            <a:endParaRPr lang="ru-RU" sz="3200" b="1" dirty="0" smtClean="0">
              <a:solidFill>
                <a:schemeClr val="bg1"/>
              </a:solidFill>
              <a:effectLst>
                <a:outerShdw blurRad="38100" dist="38100" dir="2700000" algn="tl">
                  <a:srgbClr val="000000">
                    <a:alpha val="43137"/>
                  </a:srgbClr>
                </a:outerShdw>
              </a:effectLst>
            </a:endParaRPr>
          </a:p>
          <a:p>
            <a:r>
              <a:rPr lang="ru-RU" sz="3200" b="1" dirty="0">
                <a:solidFill>
                  <a:schemeClr val="bg1"/>
                </a:solidFill>
                <a:effectLst>
                  <a:outerShdw blurRad="38100" dist="38100" dir="2700000" algn="tl">
                    <a:srgbClr val="000000">
                      <a:alpha val="43137"/>
                    </a:srgbClr>
                  </a:outerShdw>
                </a:effectLst>
              </a:rPr>
              <a:t> </a:t>
            </a:r>
            <a:r>
              <a:rPr lang="ru-RU" sz="3200" b="1" dirty="0" smtClean="0">
                <a:solidFill>
                  <a:schemeClr val="bg1"/>
                </a:solidFill>
                <a:effectLst>
                  <a:outerShdw blurRad="38100" dist="38100" dir="2700000" algn="tl">
                    <a:srgbClr val="000000">
                      <a:alpha val="43137"/>
                    </a:srgbClr>
                  </a:outerShdw>
                </a:effectLst>
              </a:rPr>
              <a:t>                           в </a:t>
            </a:r>
            <a:r>
              <a:rPr lang="ru-RU" sz="3200" b="1" dirty="0">
                <a:solidFill>
                  <a:schemeClr val="bg1"/>
                </a:solidFill>
                <a:effectLst>
                  <a:outerShdw blurRad="38100" dist="38100" dir="2700000" algn="tl">
                    <a:srgbClr val="000000">
                      <a:alpha val="43137"/>
                    </a:srgbClr>
                  </a:outerShdw>
                </a:effectLst>
              </a:rPr>
              <a:t>беседе с братьями и сестрами </a:t>
            </a:r>
            <a:endParaRPr lang="ru-RU" sz="3200" b="1" dirty="0" smtClean="0">
              <a:solidFill>
                <a:schemeClr val="bg1"/>
              </a:solidFill>
              <a:effectLst>
                <a:outerShdw blurRad="38100" dist="38100" dir="2700000" algn="tl">
                  <a:srgbClr val="000000">
                    <a:alpha val="43137"/>
                  </a:srgbClr>
                </a:outerShdw>
              </a:effectLst>
            </a:endParaRPr>
          </a:p>
          <a:p>
            <a:r>
              <a:rPr lang="ru-RU" sz="3200" b="1" dirty="0">
                <a:solidFill>
                  <a:schemeClr val="bg1"/>
                </a:solidFill>
                <a:effectLst>
                  <a:outerShdw blurRad="38100" dist="38100" dir="2700000" algn="tl">
                    <a:srgbClr val="000000">
                      <a:alpha val="43137"/>
                    </a:srgbClr>
                  </a:outerShdw>
                </a:effectLst>
              </a:rPr>
              <a:t> </a:t>
            </a:r>
            <a:r>
              <a:rPr lang="ru-RU" sz="3200" b="1" dirty="0" smtClean="0">
                <a:solidFill>
                  <a:schemeClr val="bg1"/>
                </a:solidFill>
                <a:effectLst>
                  <a:outerShdw blurRad="38100" dist="38100" dir="2700000" algn="tl">
                    <a:srgbClr val="000000">
                      <a:alpha val="43137"/>
                    </a:srgbClr>
                  </a:outerShdw>
                </a:effectLst>
              </a:rPr>
              <a:t>                              и </a:t>
            </a:r>
            <a:r>
              <a:rPr lang="ru-RU" sz="3200" b="1" dirty="0">
                <a:solidFill>
                  <a:schemeClr val="bg1"/>
                </a:solidFill>
                <a:effectLst>
                  <a:outerShdw blurRad="38100" dist="38100" dir="2700000" algn="tl">
                    <a:srgbClr val="000000">
                      <a:alpha val="43137"/>
                    </a:srgbClr>
                  </a:outerShdw>
                </a:effectLst>
              </a:rPr>
              <a:t>делать это таким образом, </a:t>
            </a:r>
            <a:endParaRPr lang="ru-RU" sz="3200" b="1" dirty="0" smtClean="0">
              <a:solidFill>
                <a:schemeClr val="bg1"/>
              </a:solidFill>
              <a:effectLst>
                <a:outerShdw blurRad="38100" dist="38100" dir="2700000" algn="tl">
                  <a:srgbClr val="000000">
                    <a:alpha val="43137"/>
                  </a:srgbClr>
                </a:outerShdw>
              </a:effectLst>
            </a:endParaRPr>
          </a:p>
          <a:p>
            <a:r>
              <a:rPr lang="ru-RU" sz="3200" b="1" dirty="0">
                <a:solidFill>
                  <a:schemeClr val="bg1"/>
                </a:solidFill>
                <a:effectLst>
                  <a:outerShdw blurRad="38100" dist="38100" dir="2700000" algn="tl">
                    <a:srgbClr val="000000">
                      <a:alpha val="43137"/>
                    </a:srgbClr>
                  </a:outerShdw>
                </a:effectLst>
              </a:rPr>
              <a:t> </a:t>
            </a:r>
            <a:r>
              <a:rPr lang="ru-RU" sz="3200" b="1" dirty="0" smtClean="0">
                <a:solidFill>
                  <a:schemeClr val="bg1"/>
                </a:solidFill>
                <a:effectLst>
                  <a:outerShdw blurRad="38100" dist="38100" dir="2700000" algn="tl">
                    <a:srgbClr val="000000">
                      <a:alpha val="43137"/>
                    </a:srgbClr>
                  </a:outerShdw>
                </a:effectLst>
              </a:rPr>
              <a:t>                                   чтобы </a:t>
            </a:r>
            <a:r>
              <a:rPr lang="ru-RU" sz="3200" b="1" dirty="0">
                <a:solidFill>
                  <a:schemeClr val="bg1"/>
                </a:solidFill>
                <a:effectLst>
                  <a:outerShdw blurRad="38100" dist="38100" dir="2700000" algn="tl">
                    <a:srgbClr val="000000">
                      <a:alpha val="43137"/>
                    </a:srgbClr>
                  </a:outerShdw>
                </a:effectLst>
              </a:rPr>
              <a:t>люди чувствовали, </a:t>
            </a:r>
            <a:endParaRPr lang="ru-RU" sz="3200" b="1" dirty="0" smtClean="0">
              <a:solidFill>
                <a:schemeClr val="bg1"/>
              </a:solidFill>
              <a:effectLst>
                <a:outerShdw blurRad="38100" dist="38100" dir="2700000" algn="tl">
                  <a:srgbClr val="000000">
                    <a:alpha val="43137"/>
                  </a:srgbClr>
                </a:outerShdw>
              </a:effectLst>
            </a:endParaRPr>
          </a:p>
          <a:p>
            <a:r>
              <a:rPr lang="ru-RU" sz="3200" b="1" dirty="0">
                <a:solidFill>
                  <a:schemeClr val="bg1"/>
                </a:solidFill>
                <a:effectLst>
                  <a:outerShdw blurRad="38100" dist="38100" dir="2700000" algn="tl">
                    <a:srgbClr val="000000">
                      <a:alpha val="43137"/>
                    </a:srgbClr>
                  </a:outerShdw>
                </a:effectLst>
              </a:rPr>
              <a:t> </a:t>
            </a:r>
            <a:r>
              <a:rPr lang="ru-RU" sz="3200" b="1" dirty="0" smtClean="0">
                <a:solidFill>
                  <a:schemeClr val="bg1"/>
                </a:solidFill>
                <a:effectLst>
                  <a:outerShdw blurRad="38100" dist="38100" dir="2700000" algn="tl">
                    <a:srgbClr val="000000">
                      <a:alpha val="43137"/>
                    </a:srgbClr>
                  </a:outerShdw>
                </a:effectLst>
              </a:rPr>
              <a:t>                                            что им </a:t>
            </a:r>
            <a:r>
              <a:rPr lang="ru-RU" sz="3200" b="1" dirty="0">
                <a:solidFill>
                  <a:schemeClr val="bg1"/>
                </a:solidFill>
                <a:effectLst>
                  <a:outerShdw blurRad="38100" dist="38100" dir="2700000" algn="tl">
                    <a:srgbClr val="000000">
                      <a:alpha val="43137"/>
                    </a:srgbClr>
                  </a:outerShdw>
                </a:effectLst>
              </a:rPr>
              <a:t>помогли.</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467544" y="692696"/>
            <a:ext cx="8280920" cy="5262979"/>
          </a:xfrm>
          <a:prstGeom prst="rect">
            <a:avLst/>
          </a:prstGeom>
          <a:noFill/>
        </p:spPr>
        <p:txBody>
          <a:bodyPr wrap="square" rtlCol="0">
            <a:spAutoFit/>
          </a:bodyPr>
          <a:lstStyle/>
          <a:p>
            <a:r>
              <a:rPr lang="ru-RU" sz="2400" b="1" dirty="0"/>
              <a:t>Этот дар прямо заповедан в Библии (Евр. 3:13). Люди, обладающие этим даром, обычно проявляют следующие качества: они часто дают другим советы по разным вопросам; людям нравится находиться рядом с ними, потому что они ободряют их своей простотой в обращении и манерах и своими практическими советами; люди учатся </a:t>
            </a:r>
            <a:endParaRPr lang="ru-RU" sz="2400" b="1" dirty="0" smtClean="0"/>
          </a:p>
          <a:p>
            <a:r>
              <a:rPr lang="ru-RU" sz="2400" b="1" dirty="0"/>
              <a:t> </a:t>
            </a:r>
            <a:r>
              <a:rPr lang="ru-RU" sz="2400" b="1" dirty="0" smtClean="0"/>
              <a:t>                         у </a:t>
            </a:r>
            <a:r>
              <a:rPr lang="ru-RU" sz="2400" b="1" dirty="0"/>
              <a:t>них, как применять «теоретическое» </a:t>
            </a:r>
            <a:endParaRPr lang="ru-RU" sz="2400" b="1" dirty="0" smtClean="0"/>
          </a:p>
          <a:p>
            <a:r>
              <a:rPr lang="ru-RU" sz="2400" b="1" dirty="0"/>
              <a:t> </a:t>
            </a:r>
            <a:r>
              <a:rPr lang="ru-RU" sz="2400" b="1" dirty="0" smtClean="0"/>
              <a:t>                              христианство </a:t>
            </a:r>
            <a:r>
              <a:rPr lang="ru-RU" sz="2400" b="1" dirty="0"/>
              <a:t>в реальных жизненных </a:t>
            </a:r>
            <a:endParaRPr lang="ru-RU" sz="2400" b="1" dirty="0" smtClean="0"/>
          </a:p>
          <a:p>
            <a:r>
              <a:rPr lang="ru-RU" sz="2400" b="1" dirty="0"/>
              <a:t> </a:t>
            </a:r>
            <a:r>
              <a:rPr lang="ru-RU" sz="2400" b="1" dirty="0" smtClean="0"/>
              <a:t>                                   ситуациях</a:t>
            </a:r>
            <a:r>
              <a:rPr lang="ru-RU" sz="2400" b="1" dirty="0"/>
              <a:t>; они с удовольствием делятся с </a:t>
            </a:r>
            <a:endParaRPr lang="ru-RU" sz="2400" b="1" dirty="0" smtClean="0"/>
          </a:p>
          <a:p>
            <a:r>
              <a:rPr lang="ru-RU" sz="2400" b="1" dirty="0"/>
              <a:t> </a:t>
            </a:r>
            <a:r>
              <a:rPr lang="ru-RU" sz="2400" b="1" dirty="0" smtClean="0"/>
              <a:t>                                       людьми </a:t>
            </a:r>
            <a:r>
              <a:rPr lang="ru-RU" sz="2400" b="1" dirty="0"/>
              <a:t>личным свидетельством, зная, </a:t>
            </a:r>
            <a:endParaRPr lang="ru-RU" sz="2400" b="1" dirty="0" smtClean="0"/>
          </a:p>
          <a:p>
            <a:r>
              <a:rPr lang="ru-RU" sz="2400" b="1" dirty="0"/>
              <a:t> </a:t>
            </a:r>
            <a:r>
              <a:rPr lang="ru-RU" sz="2400" b="1" dirty="0" smtClean="0"/>
              <a:t>                                                что </a:t>
            </a:r>
            <a:r>
              <a:rPr lang="ru-RU" sz="2400" b="1" dirty="0"/>
              <a:t>Бог воспользуется этим, чтобы </a:t>
            </a:r>
            <a:endParaRPr lang="ru-RU" sz="2400" b="1" dirty="0" smtClean="0"/>
          </a:p>
          <a:p>
            <a:r>
              <a:rPr lang="ru-RU" sz="2400" b="1" dirty="0"/>
              <a:t> </a:t>
            </a:r>
            <a:r>
              <a:rPr lang="ru-RU" sz="2400" b="1" dirty="0" smtClean="0"/>
              <a:t>                                                      воодушевить </a:t>
            </a:r>
            <a:r>
              <a:rPr lang="ru-RU" sz="2400" b="1" dirty="0"/>
              <a:t>человека и </a:t>
            </a:r>
            <a:endParaRPr lang="ru-RU" sz="2400" b="1" dirty="0" smtClean="0"/>
          </a:p>
          <a:p>
            <a:r>
              <a:rPr lang="ru-RU" sz="2400" b="1" dirty="0"/>
              <a:t> </a:t>
            </a:r>
            <a:r>
              <a:rPr lang="ru-RU" sz="2400" b="1" dirty="0" smtClean="0"/>
              <a:t>                                                              помочь </a:t>
            </a:r>
            <a:r>
              <a:rPr lang="ru-RU" sz="2400" b="1" dirty="0"/>
              <a:t>ему.</a:t>
            </a:r>
          </a:p>
          <a:p>
            <a:endParaRPr lang="ru-RU" sz="2400" b="1"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323528" y="908720"/>
            <a:ext cx="8496944" cy="4770537"/>
          </a:xfrm>
          <a:prstGeom prst="rect">
            <a:avLst/>
          </a:prstGeom>
          <a:noFill/>
        </p:spPr>
        <p:txBody>
          <a:bodyPr wrap="square" rtlCol="0">
            <a:spAutoFit/>
          </a:bodyPr>
          <a:lstStyle/>
          <a:p>
            <a:r>
              <a:rPr lang="ru-RU" sz="3200" b="1" dirty="0" smtClean="0">
                <a:solidFill>
                  <a:srgbClr val="FFFF00"/>
                </a:solidFill>
              </a:rPr>
              <a:t>ДАР ЖЕРТВЕННОСТИ </a:t>
            </a:r>
            <a:r>
              <a:rPr lang="ru-RU" sz="3200" b="1" dirty="0" smtClean="0">
                <a:solidFill>
                  <a:schemeClr val="bg1"/>
                </a:solidFill>
              </a:rPr>
              <a:t>— </a:t>
            </a:r>
            <a:r>
              <a:rPr lang="ru-RU" sz="3200" b="1" dirty="0">
                <a:solidFill>
                  <a:schemeClr val="bg1"/>
                </a:solidFill>
              </a:rPr>
              <a:t>это способность, которой Бог наделяет некоторых членов Церкви Христовой, щедро и доброхотно вкладывать свои материальные средства в дело Божье.</a:t>
            </a:r>
          </a:p>
          <a:p>
            <a:endParaRPr lang="ru-RU" sz="3200" b="1" dirty="0" smtClean="0">
              <a:solidFill>
                <a:schemeClr val="bg1"/>
              </a:solidFill>
            </a:endParaRPr>
          </a:p>
          <a:p>
            <a:r>
              <a:rPr lang="ru-RU" sz="2800" i="1" dirty="0" smtClean="0"/>
              <a:t>Этот </a:t>
            </a:r>
            <a:r>
              <a:rPr lang="ru-RU" sz="2800" i="1" dirty="0"/>
              <a:t>дар могут иметь </a:t>
            </a:r>
            <a:endParaRPr lang="ru-RU" sz="2800" i="1" dirty="0" smtClean="0"/>
          </a:p>
          <a:p>
            <a:r>
              <a:rPr lang="ru-RU" sz="2800" i="1" dirty="0" smtClean="0"/>
              <a:t>не </a:t>
            </a:r>
            <a:r>
              <a:rPr lang="ru-RU" sz="2800" i="1" dirty="0"/>
              <a:t>только </a:t>
            </a:r>
            <a:r>
              <a:rPr lang="ru-RU" sz="2800" i="1" dirty="0" smtClean="0"/>
              <a:t>состоятельные</a:t>
            </a:r>
          </a:p>
          <a:p>
            <a:r>
              <a:rPr lang="ru-RU" sz="2800" i="1" dirty="0" smtClean="0"/>
              <a:t> </a:t>
            </a:r>
            <a:r>
              <a:rPr lang="ru-RU" sz="2800" i="1" dirty="0"/>
              <a:t>люди (2 Кор. 8:1-5).</a:t>
            </a:r>
          </a:p>
          <a:p>
            <a:r>
              <a:rPr lang="ru-RU" sz="2800" i="1" dirty="0"/>
              <a:t>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8.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251520" y="3140968"/>
            <a:ext cx="8640960" cy="3785652"/>
          </a:xfrm>
          <a:prstGeom prst="rect">
            <a:avLst/>
          </a:prstGeom>
          <a:noFill/>
        </p:spPr>
        <p:txBody>
          <a:bodyPr wrap="square" rtlCol="0">
            <a:spAutoFit/>
          </a:bodyPr>
          <a:lstStyle/>
          <a:p>
            <a:pPr algn="just"/>
            <a:r>
              <a:rPr lang="ru-RU" sz="2400" b="1" dirty="0"/>
              <a:t>Люди, обладающие этим даром, интуитивно распознают материальные нужды других людей. Их жизненное кредо не определяется словами «мне в первую очередь», но Бог наделил их способностью зарабатывать хорошие деньги, чтобы затем они жертвовали большую их часть на Его дело. У них  есть твердое убеждение, что то, чем они располагают, принадлежит Господу. </a:t>
            </a:r>
            <a:r>
              <a:rPr lang="ru-RU" sz="2400" b="1" dirty="0" smtClean="0"/>
              <a:t>Они </a:t>
            </a:r>
            <a:r>
              <a:rPr lang="ru-RU" sz="2400" b="1" dirty="0"/>
              <a:t>считают себя домоправителями Его благ и проводниками Божьих благословений для других людей.</a:t>
            </a:r>
          </a:p>
          <a:p>
            <a:pPr algn="just"/>
            <a:endParaRPr lang="ru-RU" sz="2400" b="1"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179512" y="980728"/>
            <a:ext cx="5760640" cy="5262979"/>
          </a:xfrm>
          <a:prstGeom prst="rect">
            <a:avLst/>
          </a:prstGeom>
          <a:noFill/>
        </p:spPr>
        <p:txBody>
          <a:bodyPr wrap="square" rtlCol="0">
            <a:spAutoFit/>
          </a:bodyPr>
          <a:lstStyle/>
          <a:p>
            <a:r>
              <a:rPr lang="ru-RU" sz="4000" b="1" dirty="0" smtClean="0">
                <a:solidFill>
                  <a:srgbClr val="FFFF00"/>
                </a:solidFill>
                <a:effectLst>
                  <a:outerShdw blurRad="38100" dist="38100" dir="2700000" algn="tl">
                    <a:srgbClr val="000000">
                      <a:alpha val="43137"/>
                    </a:srgbClr>
                  </a:outerShdw>
                </a:effectLst>
              </a:rPr>
              <a:t>Духовный дар</a:t>
            </a:r>
            <a:endParaRPr lang="ru-RU" sz="1600" b="1" dirty="0" smtClean="0">
              <a:solidFill>
                <a:srgbClr val="FFFF00"/>
              </a:solidFill>
              <a:effectLst>
                <a:outerShdw blurRad="38100" dist="38100" dir="2700000" algn="tl">
                  <a:srgbClr val="000000">
                    <a:alpha val="43137"/>
                  </a:srgbClr>
                </a:outerShdw>
              </a:effectLst>
            </a:endParaRPr>
          </a:p>
          <a:p>
            <a:r>
              <a:rPr lang="ru-RU" sz="1600" b="1" dirty="0" smtClean="0">
                <a:solidFill>
                  <a:srgbClr val="FFFF00"/>
                </a:solidFill>
                <a:effectLst>
                  <a:outerShdw blurRad="38100" dist="38100" dir="2700000" algn="tl">
                    <a:srgbClr val="000000">
                      <a:alpha val="43137"/>
                    </a:srgbClr>
                  </a:outerShdw>
                </a:effectLst>
              </a:rPr>
              <a:t> </a:t>
            </a:r>
          </a:p>
          <a:p>
            <a:pPr>
              <a:buFontTx/>
              <a:buChar char="-"/>
            </a:pPr>
            <a:r>
              <a:rPr lang="ru-RU" sz="4000" b="1" dirty="0" smtClean="0"/>
              <a:t> это </a:t>
            </a:r>
            <a:r>
              <a:rPr lang="ru-RU" sz="4000" b="1" dirty="0"/>
              <a:t>особое свойство, даруемое </a:t>
            </a:r>
            <a:endParaRPr lang="ru-RU" sz="4000" b="1" dirty="0" smtClean="0"/>
          </a:p>
          <a:p>
            <a:r>
              <a:rPr lang="ru-RU" sz="4000" b="1" dirty="0" smtClean="0"/>
              <a:t>Святым </a:t>
            </a:r>
            <a:r>
              <a:rPr lang="ru-RU" sz="4000" b="1" dirty="0"/>
              <a:t>Духом каждому члену </a:t>
            </a:r>
            <a:r>
              <a:rPr lang="ru-RU" sz="4000" b="1" dirty="0" smtClean="0"/>
              <a:t>тела </a:t>
            </a:r>
            <a:r>
              <a:rPr lang="ru-RU" sz="4000" b="1" dirty="0"/>
              <a:t>Христова </a:t>
            </a:r>
            <a:endParaRPr lang="ru-RU" sz="4000" b="1" dirty="0" smtClean="0"/>
          </a:p>
          <a:p>
            <a:r>
              <a:rPr lang="ru-RU" sz="4000" b="1" dirty="0" smtClean="0"/>
              <a:t>по </a:t>
            </a:r>
            <a:r>
              <a:rPr lang="ru-RU" sz="4000" b="1" dirty="0"/>
              <a:t>благодати Божьей </a:t>
            </a:r>
            <a:endParaRPr lang="ru-RU" sz="4000" b="1" dirty="0" smtClean="0"/>
          </a:p>
          <a:p>
            <a:r>
              <a:rPr lang="ru-RU" sz="4000" b="1" dirty="0" smtClean="0"/>
              <a:t>для </a:t>
            </a:r>
            <a:r>
              <a:rPr lang="ru-RU" sz="4000" b="1" dirty="0"/>
              <a:t>созидания </a:t>
            </a:r>
            <a:r>
              <a:rPr lang="ru-RU" sz="4000" b="1" dirty="0" smtClean="0"/>
              <a:t>Церкви.</a:t>
            </a:r>
            <a:endParaRPr lang="ru-RU" sz="4000" b="1" dirty="0"/>
          </a:p>
          <a:p>
            <a:endParaRPr lang="ru-RU" sz="4000" b="1"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323528" y="908720"/>
            <a:ext cx="8496944" cy="3970318"/>
          </a:xfrm>
          <a:prstGeom prst="rect">
            <a:avLst/>
          </a:prstGeom>
          <a:noFill/>
        </p:spPr>
        <p:txBody>
          <a:bodyPr wrap="square" rtlCol="0">
            <a:spAutoFit/>
          </a:bodyPr>
          <a:lstStyle/>
          <a:p>
            <a:r>
              <a:rPr lang="ru-RU" sz="3200" b="1" dirty="0" smtClean="0">
                <a:solidFill>
                  <a:srgbClr val="FFFF00"/>
                </a:solidFill>
              </a:rPr>
              <a:t>ДАР ГОСТЕПРИИМСТВА </a:t>
            </a:r>
            <a:r>
              <a:rPr lang="ru-RU" sz="3200" b="1" dirty="0" smtClean="0">
                <a:solidFill>
                  <a:schemeClr val="bg1"/>
                </a:solidFill>
              </a:rPr>
              <a:t>— </a:t>
            </a:r>
            <a:r>
              <a:rPr lang="ru-RU" sz="3200" b="1" dirty="0">
                <a:solidFill>
                  <a:schemeClr val="bg1"/>
                </a:solidFill>
              </a:rPr>
              <a:t>особая способность, которой Бог наделяет членов Церкви Христовой, открывать свои объятия навстречу </a:t>
            </a:r>
            <a:r>
              <a:rPr lang="ru-RU" sz="3200" b="1" dirty="0" smtClean="0">
                <a:solidFill>
                  <a:schemeClr val="bg1"/>
                </a:solidFill>
              </a:rPr>
              <a:t>  </a:t>
            </a:r>
          </a:p>
          <a:p>
            <a:r>
              <a:rPr lang="ru-RU" sz="3200" b="1" dirty="0">
                <a:solidFill>
                  <a:schemeClr val="bg1"/>
                </a:solidFill>
              </a:rPr>
              <a:t> </a:t>
            </a:r>
            <a:r>
              <a:rPr lang="ru-RU" sz="3200" b="1" dirty="0" smtClean="0">
                <a:solidFill>
                  <a:schemeClr val="bg1"/>
                </a:solidFill>
              </a:rPr>
              <a:t>   людям</a:t>
            </a:r>
            <a:r>
              <a:rPr lang="ru-RU" sz="3200" b="1" dirty="0">
                <a:solidFill>
                  <a:schemeClr val="bg1"/>
                </a:solidFill>
              </a:rPr>
              <a:t>, открывать свой дом и тепло </a:t>
            </a:r>
            <a:r>
              <a:rPr lang="ru-RU" sz="3200" b="1" dirty="0" smtClean="0">
                <a:solidFill>
                  <a:schemeClr val="bg1"/>
                </a:solidFill>
              </a:rPr>
              <a:t> </a:t>
            </a:r>
          </a:p>
          <a:p>
            <a:r>
              <a:rPr lang="ru-RU" sz="3200" b="1" dirty="0">
                <a:solidFill>
                  <a:schemeClr val="bg1"/>
                </a:solidFill>
              </a:rPr>
              <a:t> </a:t>
            </a:r>
            <a:r>
              <a:rPr lang="ru-RU" sz="3200" b="1" dirty="0" smtClean="0">
                <a:solidFill>
                  <a:schemeClr val="bg1"/>
                </a:solidFill>
              </a:rPr>
              <a:t>         приветствовать </a:t>
            </a:r>
            <a:r>
              <a:rPr lang="ru-RU" sz="3200" b="1" dirty="0">
                <a:solidFill>
                  <a:schemeClr val="bg1"/>
                </a:solidFill>
              </a:rPr>
              <a:t>нуждающихся в дружбе, </a:t>
            </a:r>
            <a:endParaRPr lang="ru-RU" sz="3200" b="1" dirty="0" smtClean="0">
              <a:solidFill>
                <a:schemeClr val="bg1"/>
              </a:solidFill>
            </a:endParaRPr>
          </a:p>
          <a:p>
            <a:r>
              <a:rPr lang="ru-RU" sz="3200" b="1" dirty="0">
                <a:solidFill>
                  <a:schemeClr val="bg1"/>
                </a:solidFill>
              </a:rPr>
              <a:t> </a:t>
            </a:r>
            <a:r>
              <a:rPr lang="ru-RU" sz="3200" b="1" dirty="0" smtClean="0">
                <a:solidFill>
                  <a:schemeClr val="bg1"/>
                </a:solidFill>
              </a:rPr>
              <a:t>                                    радушном </a:t>
            </a:r>
            <a:r>
              <a:rPr lang="ru-RU" sz="3200" b="1" dirty="0">
                <a:solidFill>
                  <a:schemeClr val="bg1"/>
                </a:solidFill>
              </a:rPr>
              <a:t>приеме, в еде и </a:t>
            </a:r>
            <a:endParaRPr lang="ru-RU" sz="3200" b="1" dirty="0" smtClean="0">
              <a:solidFill>
                <a:schemeClr val="bg1"/>
              </a:solidFill>
            </a:endParaRPr>
          </a:p>
          <a:p>
            <a:r>
              <a:rPr lang="ru-RU" sz="3200" b="1" dirty="0">
                <a:solidFill>
                  <a:schemeClr val="bg1"/>
                </a:solidFill>
              </a:rPr>
              <a:t> </a:t>
            </a:r>
            <a:r>
              <a:rPr lang="ru-RU" sz="3200" b="1" dirty="0" smtClean="0">
                <a:solidFill>
                  <a:schemeClr val="bg1"/>
                </a:solidFill>
              </a:rPr>
              <a:t>                                                                        ночлеге</a:t>
            </a:r>
            <a:r>
              <a:rPr lang="ru-RU" sz="3200" b="1" dirty="0">
                <a:solidFill>
                  <a:schemeClr val="bg1"/>
                </a:solidFill>
              </a:rPr>
              <a:t>.</a:t>
            </a:r>
            <a:endParaRPr lang="ru-RU" sz="3200" b="1" dirty="0" smtClean="0">
              <a:solidFill>
                <a:schemeClr val="bg1"/>
              </a:solidFill>
            </a:endParaRPr>
          </a:p>
          <a:p>
            <a:r>
              <a:rPr lang="ru-RU" sz="2800" b="1" i="1" dirty="0">
                <a:solidFill>
                  <a:schemeClr val="bg1"/>
                </a:solidFill>
              </a:rPr>
              <a:t>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467544" y="908720"/>
            <a:ext cx="8352928" cy="4832092"/>
          </a:xfrm>
          <a:prstGeom prst="rect">
            <a:avLst/>
          </a:prstGeom>
          <a:noFill/>
        </p:spPr>
        <p:txBody>
          <a:bodyPr wrap="square" rtlCol="0">
            <a:spAutoFit/>
          </a:bodyPr>
          <a:lstStyle/>
          <a:p>
            <a:r>
              <a:rPr lang="ru-RU" sz="2800" b="1" dirty="0"/>
              <a:t>Дар гостеприимства подразумевается в Новом Завете, хотя он прямо и не включен в перечни даров. 1 Петр. 4:9; Мф. 25:35; Евр. 13:2, 3; </a:t>
            </a:r>
            <a:r>
              <a:rPr lang="ru-RU" sz="2800" b="1" dirty="0" smtClean="0"/>
              <a:t> 3 </a:t>
            </a:r>
            <a:r>
              <a:rPr lang="ru-RU" sz="2800" b="1" dirty="0"/>
              <a:t>Ин. 5-8. </a:t>
            </a:r>
            <a:endParaRPr lang="ru-RU" sz="2800" b="1" dirty="0" smtClean="0"/>
          </a:p>
          <a:p>
            <a:endParaRPr lang="ru-RU" sz="2800" b="1" dirty="0"/>
          </a:p>
          <a:p>
            <a:r>
              <a:rPr lang="ru-RU" sz="2800" b="1" dirty="0" smtClean="0"/>
              <a:t>Греческое </a:t>
            </a:r>
            <a:r>
              <a:rPr lang="ru-RU" sz="2800" b="1" dirty="0"/>
              <a:t>слово, которое обычно переводится как гостеприимство, — </a:t>
            </a:r>
            <a:r>
              <a:rPr lang="ru-RU" sz="2800" b="1" i="1" dirty="0" err="1"/>
              <a:t>филоксения</a:t>
            </a:r>
            <a:r>
              <a:rPr lang="ru-RU" sz="2800" b="1" i="1" dirty="0"/>
              <a:t>. </a:t>
            </a:r>
            <a:endParaRPr lang="ru-RU" sz="2800" b="1" i="1" dirty="0" smtClean="0"/>
          </a:p>
          <a:p>
            <a:r>
              <a:rPr lang="ru-RU" sz="2800" b="1" dirty="0" smtClean="0"/>
              <a:t>Дословно </a:t>
            </a:r>
            <a:r>
              <a:rPr lang="ru-RU" sz="2800" b="1" dirty="0"/>
              <a:t>оно означает </a:t>
            </a:r>
            <a:endParaRPr lang="ru-RU" sz="2800" b="1" dirty="0" smtClean="0"/>
          </a:p>
          <a:p>
            <a:r>
              <a:rPr lang="ru-RU" sz="2800" b="1" dirty="0" smtClean="0"/>
              <a:t>«</a:t>
            </a:r>
            <a:r>
              <a:rPr lang="ru-RU" sz="2800" b="1" dirty="0"/>
              <a:t>выражать любовь </a:t>
            </a:r>
            <a:endParaRPr lang="ru-RU" sz="2800" b="1" dirty="0" smtClean="0"/>
          </a:p>
          <a:p>
            <a:r>
              <a:rPr lang="ru-RU" sz="2800" b="1" dirty="0" smtClean="0"/>
              <a:t>к </a:t>
            </a:r>
            <a:r>
              <a:rPr lang="ru-RU" sz="2800" b="1" dirty="0"/>
              <a:t>гостю или </a:t>
            </a:r>
            <a:endParaRPr lang="ru-RU" sz="2800" b="1" dirty="0" smtClean="0"/>
          </a:p>
          <a:p>
            <a:r>
              <a:rPr lang="ru-RU" sz="2800" b="1" dirty="0" smtClean="0"/>
              <a:t>пришельцу</a:t>
            </a:r>
            <a:r>
              <a:rPr lang="ru-RU" sz="2800" b="1" dirty="0"/>
              <a:t>».</a:t>
            </a:r>
          </a:p>
          <a:p>
            <a:endParaRPr lang="ru-RU" sz="2800" b="1"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899592" y="908720"/>
            <a:ext cx="7848872" cy="4524315"/>
          </a:xfrm>
          <a:prstGeom prst="rect">
            <a:avLst/>
          </a:prstGeom>
          <a:noFill/>
        </p:spPr>
        <p:txBody>
          <a:bodyPr wrap="square" rtlCol="0">
            <a:spAutoFit/>
          </a:bodyPr>
          <a:lstStyle/>
          <a:p>
            <a:r>
              <a:rPr lang="ru-RU" sz="3200" b="1" dirty="0" smtClean="0">
                <a:solidFill>
                  <a:srgbClr val="FFFF00"/>
                </a:solidFill>
                <a:effectLst>
                  <a:outerShdw blurRad="38100" dist="38100" dir="2700000" algn="tl">
                    <a:srgbClr val="000000">
                      <a:alpha val="43137"/>
                    </a:srgbClr>
                  </a:outerShdw>
                </a:effectLst>
              </a:rPr>
              <a:t>ДАР СЛУЖЕНИЯ </a:t>
            </a:r>
            <a:r>
              <a:rPr lang="ru-RU" sz="3200" b="1" dirty="0" smtClean="0">
                <a:solidFill>
                  <a:schemeClr val="bg1"/>
                </a:solidFill>
                <a:effectLst>
                  <a:outerShdw blurRad="38100" dist="38100" dir="2700000" algn="tl">
                    <a:srgbClr val="000000">
                      <a:alpha val="43137"/>
                    </a:srgbClr>
                  </a:outerShdw>
                </a:effectLst>
              </a:rPr>
              <a:t>— </a:t>
            </a:r>
            <a:r>
              <a:rPr lang="ru-RU" sz="3200" b="1" dirty="0">
                <a:solidFill>
                  <a:schemeClr val="bg1"/>
                </a:solidFill>
                <a:effectLst>
                  <a:outerShdw blurRad="38100" dist="38100" dir="2700000" algn="tl">
                    <a:srgbClr val="000000">
                      <a:alpha val="43137"/>
                    </a:srgbClr>
                  </a:outerShdw>
                </a:effectLst>
              </a:rPr>
              <a:t>это способность, которой Бог наделяет некоторых членов Церкви Христовой, распознавать </a:t>
            </a:r>
            <a:endParaRPr lang="ru-RU" sz="3200" b="1" dirty="0" smtClean="0">
              <a:solidFill>
                <a:schemeClr val="bg1"/>
              </a:solidFill>
              <a:effectLst>
                <a:outerShdw blurRad="38100" dist="38100" dir="2700000" algn="tl">
                  <a:srgbClr val="000000">
                    <a:alpha val="43137"/>
                  </a:srgbClr>
                </a:outerShdw>
              </a:effectLst>
            </a:endParaRPr>
          </a:p>
          <a:p>
            <a:r>
              <a:rPr lang="ru-RU" sz="3200" b="1" dirty="0">
                <a:solidFill>
                  <a:schemeClr val="bg1"/>
                </a:solidFill>
                <a:effectLst>
                  <a:outerShdw blurRad="38100" dist="38100" dir="2700000" algn="tl">
                    <a:srgbClr val="000000">
                      <a:alpha val="43137"/>
                    </a:srgbClr>
                  </a:outerShdw>
                </a:effectLst>
              </a:rPr>
              <a:t> </a:t>
            </a:r>
            <a:r>
              <a:rPr lang="ru-RU" sz="3200" b="1" dirty="0" smtClean="0">
                <a:solidFill>
                  <a:schemeClr val="bg1"/>
                </a:solidFill>
                <a:effectLst>
                  <a:outerShdw blurRad="38100" dist="38100" dir="2700000" algn="tl">
                    <a:srgbClr val="000000">
                      <a:alpha val="43137"/>
                    </a:srgbClr>
                  </a:outerShdw>
                </a:effectLst>
              </a:rPr>
              <a:t>              неудовлетворенные </a:t>
            </a:r>
            <a:r>
              <a:rPr lang="ru-RU" sz="3200" b="1" dirty="0">
                <a:solidFill>
                  <a:schemeClr val="bg1"/>
                </a:solidFill>
                <a:effectLst>
                  <a:outerShdw blurRad="38100" dist="38100" dir="2700000" algn="tl">
                    <a:srgbClr val="000000">
                      <a:alpha val="43137"/>
                    </a:srgbClr>
                  </a:outerShdw>
                </a:effectLst>
              </a:rPr>
              <a:t>нужды в деле </a:t>
            </a:r>
            <a:endParaRPr lang="ru-RU" sz="3200" b="1" dirty="0" smtClean="0">
              <a:solidFill>
                <a:schemeClr val="bg1"/>
              </a:solidFill>
              <a:effectLst>
                <a:outerShdw blurRad="38100" dist="38100" dir="2700000" algn="tl">
                  <a:srgbClr val="000000">
                    <a:alpha val="43137"/>
                  </a:srgbClr>
                </a:outerShdw>
              </a:effectLst>
            </a:endParaRPr>
          </a:p>
          <a:p>
            <a:r>
              <a:rPr lang="ru-RU" sz="3200" b="1" dirty="0">
                <a:solidFill>
                  <a:schemeClr val="bg1"/>
                </a:solidFill>
                <a:effectLst>
                  <a:outerShdw blurRad="38100" dist="38100" dir="2700000" algn="tl">
                    <a:srgbClr val="000000">
                      <a:alpha val="43137"/>
                    </a:srgbClr>
                  </a:outerShdw>
                </a:effectLst>
              </a:rPr>
              <a:t> </a:t>
            </a:r>
            <a:r>
              <a:rPr lang="ru-RU" sz="3200" b="1" dirty="0" smtClean="0">
                <a:solidFill>
                  <a:schemeClr val="bg1"/>
                </a:solidFill>
                <a:effectLst>
                  <a:outerShdw blurRad="38100" dist="38100" dir="2700000" algn="tl">
                    <a:srgbClr val="000000">
                      <a:alpha val="43137"/>
                    </a:srgbClr>
                  </a:outerShdw>
                </a:effectLst>
              </a:rPr>
              <a:t>                     Божьем</a:t>
            </a:r>
            <a:r>
              <a:rPr lang="ru-RU" sz="3200" b="1" dirty="0">
                <a:solidFill>
                  <a:schemeClr val="bg1"/>
                </a:solidFill>
                <a:effectLst>
                  <a:outerShdw blurRad="38100" dist="38100" dir="2700000" algn="tl">
                    <a:srgbClr val="000000">
                      <a:alpha val="43137"/>
                    </a:srgbClr>
                  </a:outerShdw>
                </a:effectLst>
              </a:rPr>
              <a:t>, замечать какую-то </a:t>
            </a:r>
            <a:endParaRPr lang="ru-RU" sz="3200" b="1" dirty="0" smtClean="0">
              <a:solidFill>
                <a:schemeClr val="bg1"/>
              </a:solidFill>
              <a:effectLst>
                <a:outerShdw blurRad="38100" dist="38100" dir="2700000" algn="tl">
                  <a:srgbClr val="000000">
                    <a:alpha val="43137"/>
                  </a:srgbClr>
                </a:outerShdw>
              </a:effectLst>
            </a:endParaRPr>
          </a:p>
          <a:p>
            <a:r>
              <a:rPr lang="ru-RU" sz="3200" b="1" dirty="0">
                <a:solidFill>
                  <a:schemeClr val="bg1"/>
                </a:solidFill>
                <a:effectLst>
                  <a:outerShdw blurRad="38100" dist="38100" dir="2700000" algn="tl">
                    <a:srgbClr val="000000">
                      <a:alpha val="43137"/>
                    </a:srgbClr>
                  </a:outerShdw>
                </a:effectLst>
              </a:rPr>
              <a:t> </a:t>
            </a:r>
            <a:r>
              <a:rPr lang="ru-RU" sz="3200" b="1" dirty="0" smtClean="0">
                <a:solidFill>
                  <a:schemeClr val="bg1"/>
                </a:solidFill>
                <a:effectLst>
                  <a:outerShdw blurRad="38100" dist="38100" dir="2700000" algn="tl">
                    <a:srgbClr val="000000">
                      <a:alpha val="43137"/>
                    </a:srgbClr>
                  </a:outerShdw>
                </a:effectLst>
              </a:rPr>
              <a:t>                          конкретную </a:t>
            </a:r>
            <a:r>
              <a:rPr lang="ru-RU" sz="3200" b="1" dirty="0">
                <a:solidFill>
                  <a:schemeClr val="bg1"/>
                </a:solidFill>
                <a:effectLst>
                  <a:outerShdw blurRad="38100" dist="38100" dir="2700000" algn="tl">
                    <a:srgbClr val="000000">
                      <a:alpha val="43137"/>
                    </a:srgbClr>
                  </a:outerShdw>
                </a:effectLst>
              </a:rPr>
              <a:t>невыполненную </a:t>
            </a:r>
            <a:endParaRPr lang="ru-RU" sz="3200" b="1" dirty="0" smtClean="0">
              <a:solidFill>
                <a:schemeClr val="bg1"/>
              </a:solidFill>
              <a:effectLst>
                <a:outerShdw blurRad="38100" dist="38100" dir="2700000" algn="tl">
                  <a:srgbClr val="000000">
                    <a:alpha val="43137"/>
                  </a:srgbClr>
                </a:outerShdw>
              </a:effectLst>
            </a:endParaRPr>
          </a:p>
          <a:p>
            <a:r>
              <a:rPr lang="ru-RU" sz="3200" b="1" dirty="0">
                <a:solidFill>
                  <a:schemeClr val="bg1"/>
                </a:solidFill>
                <a:effectLst>
                  <a:outerShdw blurRad="38100" dist="38100" dir="2700000" algn="tl">
                    <a:srgbClr val="000000">
                      <a:alpha val="43137"/>
                    </a:srgbClr>
                  </a:outerShdw>
                </a:effectLst>
              </a:rPr>
              <a:t> </a:t>
            </a:r>
            <a:r>
              <a:rPr lang="ru-RU" sz="3200" b="1" dirty="0" smtClean="0">
                <a:solidFill>
                  <a:schemeClr val="bg1"/>
                </a:solidFill>
                <a:effectLst>
                  <a:outerShdw blurRad="38100" dist="38100" dir="2700000" algn="tl">
                    <a:srgbClr val="000000">
                      <a:alpha val="43137"/>
                    </a:srgbClr>
                  </a:outerShdw>
                </a:effectLst>
              </a:rPr>
              <a:t>                                     работу </a:t>
            </a:r>
            <a:r>
              <a:rPr lang="ru-RU" sz="3200" b="1" dirty="0">
                <a:solidFill>
                  <a:schemeClr val="bg1"/>
                </a:solidFill>
                <a:effectLst>
                  <a:outerShdw blurRad="38100" dist="38100" dir="2700000" algn="tl">
                    <a:srgbClr val="000000">
                      <a:alpha val="43137"/>
                    </a:srgbClr>
                  </a:outerShdw>
                </a:effectLst>
              </a:rPr>
              <a:t>и пользоваться </a:t>
            </a:r>
            <a:endParaRPr lang="ru-RU" sz="3200" b="1" dirty="0" smtClean="0">
              <a:solidFill>
                <a:schemeClr val="bg1"/>
              </a:solidFill>
              <a:effectLst>
                <a:outerShdw blurRad="38100" dist="38100" dir="2700000" algn="tl">
                  <a:srgbClr val="000000">
                    <a:alpha val="43137"/>
                  </a:srgbClr>
                </a:outerShdw>
              </a:effectLst>
            </a:endParaRPr>
          </a:p>
          <a:p>
            <a:r>
              <a:rPr lang="ru-RU" sz="3200" b="1" dirty="0">
                <a:solidFill>
                  <a:schemeClr val="bg1"/>
                </a:solidFill>
                <a:effectLst>
                  <a:outerShdw blurRad="38100" dist="38100" dir="2700000" algn="tl">
                    <a:srgbClr val="000000">
                      <a:alpha val="43137"/>
                    </a:srgbClr>
                  </a:outerShdw>
                </a:effectLst>
              </a:rPr>
              <a:t> </a:t>
            </a:r>
            <a:r>
              <a:rPr lang="ru-RU" sz="3200" b="1" dirty="0" smtClean="0">
                <a:solidFill>
                  <a:schemeClr val="bg1"/>
                </a:solidFill>
                <a:effectLst>
                  <a:outerShdw blurRad="38100" dist="38100" dir="2700000" algn="tl">
                    <a:srgbClr val="000000">
                      <a:alpha val="43137"/>
                    </a:srgbClr>
                  </a:outerShdw>
                </a:effectLst>
              </a:rPr>
              <a:t>                                                 имеющимися </a:t>
            </a:r>
          </a:p>
          <a:p>
            <a:r>
              <a:rPr lang="ru-RU" sz="3200" b="1" dirty="0">
                <a:solidFill>
                  <a:schemeClr val="bg1"/>
                </a:solidFill>
                <a:effectLst>
                  <a:outerShdw blurRad="38100" dist="38100" dir="2700000" algn="tl">
                    <a:srgbClr val="000000">
                      <a:alpha val="43137"/>
                    </a:srgbClr>
                  </a:outerShdw>
                </a:effectLst>
              </a:rPr>
              <a:t> </a:t>
            </a:r>
            <a:r>
              <a:rPr lang="ru-RU" sz="3200" b="1" dirty="0" smtClean="0">
                <a:solidFill>
                  <a:schemeClr val="bg1"/>
                </a:solidFill>
                <a:effectLst>
                  <a:outerShdw blurRad="38100" dist="38100" dir="2700000" algn="tl">
                    <a:srgbClr val="000000">
                      <a:alpha val="43137"/>
                    </a:srgbClr>
                  </a:outerShdw>
                </a:effectLst>
              </a:rPr>
              <a:t>                                                          ресурсами</a:t>
            </a:r>
            <a:r>
              <a:rPr lang="ru-RU" sz="3200" b="1" dirty="0">
                <a:solidFill>
                  <a:schemeClr val="bg1"/>
                </a:solidFill>
                <a:effectLst>
                  <a:outerShdw blurRad="38100" dist="38100" dir="2700000" algn="tl">
                    <a:srgbClr val="000000">
                      <a:alpha val="43137"/>
                    </a:srgbClr>
                  </a:outerShdw>
                </a:effectLst>
              </a:rPr>
              <a: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683568" y="980728"/>
            <a:ext cx="7488831" cy="4031873"/>
          </a:xfrm>
          <a:prstGeom prst="rect">
            <a:avLst/>
          </a:prstGeom>
          <a:noFill/>
        </p:spPr>
        <p:txBody>
          <a:bodyPr wrap="square" rtlCol="0">
            <a:spAutoFit/>
          </a:bodyPr>
          <a:lstStyle/>
          <a:p>
            <a:r>
              <a:rPr lang="ru-RU" sz="3200" b="1" dirty="0"/>
              <a:t>Дар служения на греческом языке звучит как </a:t>
            </a:r>
            <a:r>
              <a:rPr lang="ru-RU" sz="3200" b="1" i="1" dirty="0" err="1"/>
              <a:t>диакония</a:t>
            </a:r>
            <a:r>
              <a:rPr lang="ru-RU" sz="3200" b="1" dirty="0"/>
              <a:t> и переводится как «дьякон». Он упоминается в Рим. 12:7 и указывает на христианскую любовь и привязанность, которые в данном случае проявляются в заботе </a:t>
            </a:r>
            <a:endParaRPr lang="ru-RU" sz="3200" b="1" dirty="0" smtClean="0"/>
          </a:p>
          <a:p>
            <a:r>
              <a:rPr lang="ru-RU" sz="3200" b="1" dirty="0" smtClean="0"/>
              <a:t>и </a:t>
            </a:r>
            <a:r>
              <a:rPr lang="ru-RU" sz="3200" b="1" dirty="0"/>
              <a:t>оказании помощи. </a:t>
            </a:r>
          </a:p>
          <a:p>
            <a:endParaRPr lang="ru-RU" sz="3200" b="1"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467544" y="302359"/>
            <a:ext cx="8280919" cy="6555641"/>
          </a:xfrm>
          <a:prstGeom prst="rect">
            <a:avLst/>
          </a:prstGeom>
          <a:noFill/>
        </p:spPr>
        <p:txBody>
          <a:bodyPr wrap="square" rtlCol="0">
            <a:spAutoFit/>
          </a:bodyPr>
          <a:lstStyle/>
          <a:p>
            <a:r>
              <a:rPr lang="ru-RU" sz="2800" b="1" dirty="0"/>
              <a:t>Из всех поддерживающих даров последние </a:t>
            </a:r>
            <a:endParaRPr lang="ru-RU" sz="2800" b="1" dirty="0" smtClean="0"/>
          </a:p>
          <a:p>
            <a:r>
              <a:rPr lang="ru-RU" sz="2800" b="1" dirty="0" smtClean="0"/>
              <a:t>два </a:t>
            </a:r>
            <a:r>
              <a:rPr lang="ru-RU" sz="2800" b="1" dirty="0"/>
              <a:t>основные. </a:t>
            </a:r>
            <a:endParaRPr lang="ru-RU" sz="2800" b="1" dirty="0" smtClean="0"/>
          </a:p>
          <a:p>
            <a:endParaRPr lang="ru-RU" sz="2800" b="1" dirty="0" smtClean="0"/>
          </a:p>
          <a:p>
            <a:r>
              <a:rPr lang="ru-RU" sz="2800" b="1" dirty="0" smtClean="0"/>
              <a:t>Члены </a:t>
            </a:r>
            <a:r>
              <a:rPr lang="ru-RU" sz="2800" b="1" dirty="0"/>
              <a:t>церкви, обладающие этими дарами: знают, как создать у людей ощущение, что их рады видеть и они желанные гости; умеют создать уютную обстановку; первыми приглашают людей к себе домой на обед и создают для них комфортную атмосферу. </a:t>
            </a:r>
            <a:endParaRPr lang="ru-RU" sz="2800" b="1" dirty="0" smtClean="0"/>
          </a:p>
          <a:p>
            <a:endParaRPr lang="ru-RU" sz="2800" b="1" dirty="0" smtClean="0"/>
          </a:p>
          <a:p>
            <a:r>
              <a:rPr lang="ru-RU" sz="2800" b="1" dirty="0" smtClean="0"/>
              <a:t>Имеющим </a:t>
            </a:r>
            <a:r>
              <a:rPr lang="ru-RU" sz="2800" b="1" dirty="0"/>
              <a:t>дар гостеприимства, необходимо служить в церкви в качестве привратников, встречающих посетителей и гостей у дверей церкви в субботу утром.</a:t>
            </a:r>
          </a:p>
          <a:p>
            <a:endParaRPr lang="ru-RU" sz="2800" b="1"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683568" y="188640"/>
            <a:ext cx="7920880" cy="5016758"/>
          </a:xfrm>
          <a:prstGeom prst="rect">
            <a:avLst/>
          </a:prstGeom>
          <a:noFill/>
        </p:spPr>
        <p:txBody>
          <a:bodyPr wrap="square" rtlCol="0">
            <a:spAutoFit/>
          </a:bodyPr>
          <a:lstStyle/>
          <a:p>
            <a:r>
              <a:rPr lang="ru-RU" sz="3200" b="1" dirty="0">
                <a:solidFill>
                  <a:schemeClr val="bg1"/>
                </a:solidFill>
                <a:effectLst>
                  <a:outerShdw blurRad="38100" dist="38100" dir="2700000" algn="tl">
                    <a:srgbClr val="000000">
                      <a:alpha val="43137"/>
                    </a:srgbClr>
                  </a:outerShdw>
                </a:effectLst>
              </a:rPr>
              <a:t>Успешное применение поддерживающих даров чрезвычайно важно для церковной жизни и служения. Это наиболее распространенные дары, составляющие основу взаимоотношений в общине. </a:t>
            </a:r>
            <a:endParaRPr lang="ru-RU" sz="3200" b="1" dirty="0" smtClean="0">
              <a:solidFill>
                <a:schemeClr val="bg1"/>
              </a:solidFill>
              <a:effectLst>
                <a:outerShdw blurRad="38100" dist="38100" dir="2700000" algn="tl">
                  <a:srgbClr val="000000">
                    <a:alpha val="43137"/>
                  </a:srgbClr>
                </a:outerShdw>
              </a:effectLst>
            </a:endParaRPr>
          </a:p>
          <a:p>
            <a:endParaRPr lang="ru-RU" sz="3200" b="1" dirty="0">
              <a:solidFill>
                <a:schemeClr val="bg1"/>
              </a:solidFill>
              <a:effectLst>
                <a:outerShdw blurRad="38100" dist="38100" dir="2700000" algn="tl">
                  <a:srgbClr val="000000">
                    <a:alpha val="43137"/>
                  </a:srgbClr>
                </a:outerShdw>
              </a:effectLst>
            </a:endParaRPr>
          </a:p>
          <a:p>
            <a:pPr algn="ctr"/>
            <a:r>
              <a:rPr lang="ru-RU" sz="3200" b="1" dirty="0" smtClean="0">
                <a:solidFill>
                  <a:srgbClr val="FFFF00"/>
                </a:solidFill>
                <a:effectLst>
                  <a:outerShdw blurRad="38100" dist="38100" dir="2700000" algn="tl">
                    <a:srgbClr val="000000">
                      <a:alpha val="43137"/>
                    </a:srgbClr>
                  </a:outerShdw>
                </a:effectLst>
              </a:rPr>
              <a:t>                        Если </a:t>
            </a:r>
            <a:r>
              <a:rPr lang="ru-RU" sz="3200" b="1" dirty="0">
                <a:solidFill>
                  <a:srgbClr val="FFFF00"/>
                </a:solidFill>
                <a:effectLst>
                  <a:outerShdw blurRad="38100" dist="38100" dir="2700000" algn="tl">
                    <a:srgbClr val="000000">
                      <a:alpha val="43137"/>
                    </a:srgbClr>
                  </a:outerShdw>
                </a:effectLst>
              </a:rPr>
              <a:t>они не действуют, </a:t>
            </a:r>
            <a:endParaRPr lang="ru-RU" sz="3200" b="1" dirty="0" smtClean="0">
              <a:solidFill>
                <a:srgbClr val="FFFF00"/>
              </a:solidFill>
              <a:effectLst>
                <a:outerShdw blurRad="38100" dist="38100" dir="2700000" algn="tl">
                  <a:srgbClr val="000000">
                    <a:alpha val="43137"/>
                  </a:srgbClr>
                </a:outerShdw>
              </a:effectLst>
            </a:endParaRPr>
          </a:p>
          <a:p>
            <a:pPr algn="ctr"/>
            <a:r>
              <a:rPr lang="ru-RU" sz="3200" b="1" dirty="0" smtClean="0">
                <a:solidFill>
                  <a:srgbClr val="FFFF00"/>
                </a:solidFill>
                <a:effectLst>
                  <a:outerShdw blurRad="38100" dist="38100" dir="2700000" algn="tl">
                    <a:srgbClr val="000000">
                      <a:alpha val="43137"/>
                    </a:srgbClr>
                  </a:outerShdw>
                </a:effectLst>
              </a:rPr>
              <a:t>                        то </a:t>
            </a:r>
            <a:r>
              <a:rPr lang="ru-RU" sz="3200" b="1" dirty="0">
                <a:solidFill>
                  <a:srgbClr val="FFFF00"/>
                </a:solidFill>
                <a:effectLst>
                  <a:outerShdw blurRad="38100" dist="38100" dir="2700000" algn="tl">
                    <a:srgbClr val="000000">
                      <a:alpha val="43137"/>
                    </a:srgbClr>
                  </a:outerShdw>
                </a:effectLst>
              </a:rPr>
              <a:t>такая церковь </a:t>
            </a:r>
            <a:endParaRPr lang="ru-RU" sz="3200" b="1" dirty="0" smtClean="0">
              <a:solidFill>
                <a:srgbClr val="FFFF00"/>
              </a:solidFill>
              <a:effectLst>
                <a:outerShdw blurRad="38100" dist="38100" dir="2700000" algn="tl">
                  <a:srgbClr val="000000">
                    <a:alpha val="43137"/>
                  </a:srgbClr>
                </a:outerShdw>
              </a:effectLst>
            </a:endParaRPr>
          </a:p>
          <a:p>
            <a:pPr algn="ctr"/>
            <a:r>
              <a:rPr lang="ru-RU" sz="3200" b="1" dirty="0" smtClean="0">
                <a:solidFill>
                  <a:srgbClr val="FFFF00"/>
                </a:solidFill>
                <a:effectLst>
                  <a:outerShdw blurRad="38100" dist="38100" dir="2700000" algn="tl">
                    <a:srgbClr val="000000">
                      <a:alpha val="43137"/>
                    </a:srgbClr>
                  </a:outerShdw>
                </a:effectLst>
              </a:rPr>
              <a:t>                         не </a:t>
            </a:r>
            <a:r>
              <a:rPr lang="ru-RU" sz="3200" b="1" dirty="0">
                <a:solidFill>
                  <a:srgbClr val="FFFF00"/>
                </a:solidFill>
                <a:effectLst>
                  <a:outerShdw blurRad="38100" dist="38100" dir="2700000" algn="tl">
                    <a:srgbClr val="000000">
                      <a:alpha val="43137"/>
                    </a:srgbClr>
                  </a:outerShdw>
                </a:effectLst>
              </a:rPr>
              <a:t>жизнеспособна. </a:t>
            </a:r>
          </a:p>
          <a:p>
            <a:endParaRPr lang="ru-RU" sz="3200" b="1"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251520" y="1136933"/>
            <a:ext cx="4680520" cy="5016758"/>
          </a:xfrm>
          <a:prstGeom prst="rect">
            <a:avLst/>
          </a:prstGeom>
          <a:noFill/>
        </p:spPr>
        <p:txBody>
          <a:bodyPr wrap="square" rtlCol="0">
            <a:spAutoFit/>
          </a:bodyPr>
          <a:lstStyle/>
          <a:p>
            <a:r>
              <a:rPr lang="ru-RU" sz="4000" b="1" dirty="0" smtClean="0"/>
              <a:t>Служите </a:t>
            </a:r>
          </a:p>
          <a:p>
            <a:r>
              <a:rPr lang="ru-RU" sz="4000" b="1" dirty="0" smtClean="0"/>
              <a:t>друг другу, </a:t>
            </a:r>
          </a:p>
          <a:p>
            <a:r>
              <a:rPr lang="ru-RU" sz="4000" b="1" dirty="0" smtClean="0"/>
              <a:t>каждый тем даром, какой получил, </a:t>
            </a:r>
          </a:p>
          <a:p>
            <a:r>
              <a:rPr lang="ru-RU" sz="4000" b="1" dirty="0" smtClean="0"/>
              <a:t>как добрые домостроители многоразличной благодати Божией.</a:t>
            </a:r>
            <a:endParaRPr lang="ru-RU" sz="4000" b="1"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graphicFrame>
        <p:nvGraphicFramePr>
          <p:cNvPr id="3" name="Схема 2"/>
          <p:cNvGraphicFramePr/>
          <p:nvPr/>
        </p:nvGraphicFramePr>
        <p:xfrm>
          <a:off x="2195736" y="1268760"/>
          <a:ext cx="6552728"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2483768" y="764704"/>
            <a:ext cx="6624736" cy="5940088"/>
          </a:xfrm>
          <a:prstGeom prst="rect">
            <a:avLst/>
          </a:prstGeom>
          <a:noFill/>
        </p:spPr>
        <p:txBody>
          <a:bodyPr wrap="square" rtlCol="0">
            <a:spAutoFit/>
          </a:bodyPr>
          <a:lstStyle/>
          <a:p>
            <a:pPr marL="342900" indent="-342900">
              <a:buFont typeface="+mj-lt"/>
              <a:buAutoNum type="arabicPeriod"/>
            </a:pPr>
            <a:r>
              <a:rPr lang="ru-RU" sz="2000" b="1" dirty="0" smtClean="0"/>
              <a:t>«Членам </a:t>
            </a:r>
            <a:r>
              <a:rPr lang="ru-RU" sz="2000" b="1" dirty="0"/>
              <a:t>церкви не надо огорчаться по поводу того, </a:t>
            </a:r>
            <a:endParaRPr lang="ru-RU" sz="2000" b="1" dirty="0" smtClean="0"/>
          </a:p>
          <a:p>
            <a:pPr marL="342900" indent="-342900"/>
            <a:r>
              <a:rPr lang="ru-RU" sz="2000" b="1" dirty="0"/>
              <a:t>	</a:t>
            </a:r>
            <a:r>
              <a:rPr lang="ru-RU" sz="2000" b="1" dirty="0" smtClean="0"/>
              <a:t>что </a:t>
            </a:r>
            <a:r>
              <a:rPr lang="ru-RU" sz="2000" b="1" dirty="0"/>
              <a:t>они не могут прославить Бога талантами, которые Он никогда не им давал и за которые они не несут ответственности</a:t>
            </a:r>
            <a:r>
              <a:rPr lang="ru-RU" sz="2000" b="1" dirty="0" smtClean="0"/>
              <a:t>.</a:t>
            </a:r>
          </a:p>
          <a:p>
            <a:pPr marL="342900" indent="-342900"/>
            <a:r>
              <a:rPr lang="ru-RU" sz="2000" b="1" dirty="0" smtClean="0"/>
              <a:t> </a:t>
            </a:r>
            <a:endParaRPr lang="ru-RU" sz="2000" b="1" dirty="0"/>
          </a:p>
          <a:p>
            <a:pPr marL="457200" indent="-457200">
              <a:buFont typeface="+mj-lt"/>
              <a:buAutoNum type="arabicPeriod" startAt="2"/>
            </a:pPr>
            <a:r>
              <a:rPr lang="ru-RU" sz="2000" b="1" dirty="0" smtClean="0"/>
              <a:t>Бог </a:t>
            </a:r>
            <a:r>
              <a:rPr lang="ru-RU" sz="2000" b="1" dirty="0"/>
              <a:t>требует от них не более, чем использовать то, что они имеют, в качестве домостроителей Его благодати</a:t>
            </a:r>
            <a:r>
              <a:rPr lang="ru-RU" sz="2000" b="1" dirty="0" smtClean="0"/>
              <a:t>.</a:t>
            </a:r>
          </a:p>
          <a:p>
            <a:pPr marL="457200" indent="-457200">
              <a:buFont typeface="+mj-lt"/>
              <a:buAutoNum type="arabicPeriod" startAt="2"/>
            </a:pPr>
            <a:endParaRPr lang="ru-RU" sz="2000" b="1" dirty="0"/>
          </a:p>
          <a:p>
            <a:pPr marL="342900" indent="-342900">
              <a:buFont typeface="+mj-lt"/>
              <a:buAutoNum type="arabicPeriod" startAt="2"/>
            </a:pPr>
            <a:r>
              <a:rPr lang="ru-RU" sz="2000" b="1" dirty="0" smtClean="0"/>
              <a:t>В </a:t>
            </a:r>
            <a:r>
              <a:rPr lang="ru-RU" sz="2000" b="1" dirty="0"/>
              <a:t>соответствии с нашими разными способностями нам доверено и разное служение</a:t>
            </a:r>
            <a:r>
              <a:rPr lang="ru-RU" sz="2000" b="1" dirty="0" smtClean="0"/>
              <a:t>.</a:t>
            </a:r>
          </a:p>
          <a:p>
            <a:pPr marL="342900" indent="-342900">
              <a:buFont typeface="+mj-lt"/>
              <a:buAutoNum type="arabicPeriod" startAt="2"/>
            </a:pPr>
            <a:endParaRPr lang="ru-RU" sz="2000" b="1" dirty="0"/>
          </a:p>
          <a:p>
            <a:pPr marL="342900" indent="-342900">
              <a:buFont typeface="+mj-lt"/>
              <a:buAutoNum type="arabicPeriod" startAt="2"/>
            </a:pPr>
            <a:r>
              <a:rPr lang="ru-RU" sz="2000" b="1" dirty="0" smtClean="0"/>
              <a:t>Работу </a:t>
            </a:r>
            <a:r>
              <a:rPr lang="ru-RU" sz="2000" b="1" dirty="0"/>
              <a:t>между людьми распределяет Небо, и им следует стремиться хорошо исполнить свою обязанность в соответствии с индивидуальными способностями</a:t>
            </a:r>
            <a:r>
              <a:rPr lang="ru-RU" sz="2000" b="1" dirty="0" smtClean="0"/>
              <a:t>.</a:t>
            </a:r>
          </a:p>
          <a:p>
            <a:pPr marL="342900" indent="-342900">
              <a:buFont typeface="+mj-lt"/>
              <a:buAutoNum type="arabicPeriod" startAt="2"/>
            </a:pPr>
            <a:endParaRPr lang="ru-RU" sz="2000" b="1" dirty="0"/>
          </a:p>
          <a:p>
            <a:pPr marL="342900" indent="-342900">
              <a:buFont typeface="+mj-lt"/>
              <a:buAutoNum type="arabicPeriod" startAt="2"/>
            </a:pPr>
            <a:r>
              <a:rPr lang="ru-RU" sz="2000" b="1" dirty="0" smtClean="0"/>
              <a:t>Бог </a:t>
            </a:r>
            <a:r>
              <a:rPr lang="ru-RU" sz="2000" b="1" dirty="0"/>
              <a:t>требует, чтобы все - от самого сильного до самого слабого - выполнили порученное им дело». </a:t>
            </a:r>
          </a:p>
        </p:txBody>
      </p:sp>
      <p:sp>
        <p:nvSpPr>
          <p:cNvPr id="4" name="TextBox 3"/>
          <p:cNvSpPr txBox="1"/>
          <p:nvPr/>
        </p:nvSpPr>
        <p:spPr>
          <a:xfrm>
            <a:off x="35496" y="777478"/>
            <a:ext cx="2016224" cy="923330"/>
          </a:xfrm>
          <a:prstGeom prst="rect">
            <a:avLst/>
          </a:prstGeom>
          <a:noFill/>
        </p:spPr>
        <p:txBody>
          <a:bodyPr wrap="square" rtlCol="0">
            <a:spAutoFit/>
          </a:bodyPr>
          <a:lstStyle/>
          <a:p>
            <a:pPr algn="r"/>
            <a:r>
              <a:rPr lang="ru-RU" i="1" dirty="0"/>
              <a:t>Свидетельства для Церкви</a:t>
            </a:r>
            <a:r>
              <a:rPr lang="ru-RU" i="1" dirty="0" smtClean="0"/>
              <a:t>,</a:t>
            </a:r>
          </a:p>
          <a:p>
            <a:pPr algn="r"/>
            <a:r>
              <a:rPr lang="ru-RU" i="1" dirty="0" smtClean="0"/>
              <a:t>т</a:t>
            </a:r>
            <a:r>
              <a:rPr lang="ru-RU" i="1" dirty="0"/>
              <a:t>. 2, с. 245</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251520" y="555059"/>
            <a:ext cx="7272808" cy="6186309"/>
          </a:xfrm>
          <a:prstGeom prst="rect">
            <a:avLst/>
          </a:prstGeom>
          <a:noFill/>
          <a:effectLst>
            <a:outerShdw blurRad="50800" dist="38100" dir="2700000" algn="tl" rotWithShape="0">
              <a:schemeClr val="tx1">
                <a:alpha val="81000"/>
              </a:schemeClr>
            </a:outerShdw>
          </a:effectLst>
        </p:spPr>
        <p:txBody>
          <a:bodyPr wrap="square" rtlCol="0">
            <a:spAutoFit/>
          </a:bodyPr>
          <a:lstStyle/>
          <a:p>
            <a:pPr marL="342900" indent="-342900">
              <a:buFont typeface="+mj-lt"/>
              <a:buAutoNum type="arabicPeriod"/>
            </a:pPr>
            <a:r>
              <a:rPr lang="ru-RU" sz="2200" b="1" dirty="0" smtClean="0">
                <a:solidFill>
                  <a:schemeClr val="bg1"/>
                </a:solidFill>
              </a:rPr>
              <a:t>Со </a:t>
            </a:r>
            <a:r>
              <a:rPr lang="ru-RU" sz="2200" b="1" dirty="0">
                <a:solidFill>
                  <a:schemeClr val="bg1"/>
                </a:solidFill>
              </a:rPr>
              <a:t>дня Пятидесятницы Святой Дух становится Распределителем духовных даров, которые используются для победоносного продвижения Царства Божьего</a:t>
            </a:r>
            <a:r>
              <a:rPr lang="ru-RU" sz="2200" b="1" dirty="0" smtClean="0">
                <a:solidFill>
                  <a:schemeClr val="bg1"/>
                </a:solidFill>
              </a:rPr>
              <a:t>.</a:t>
            </a:r>
          </a:p>
          <a:p>
            <a:pPr marL="342900" indent="-342900">
              <a:buAutoNum type="arabicPeriod"/>
            </a:pPr>
            <a:endParaRPr lang="ru-RU" sz="2200" b="1" dirty="0">
              <a:solidFill>
                <a:schemeClr val="bg1"/>
              </a:solidFill>
            </a:endParaRPr>
          </a:p>
          <a:p>
            <a:pPr marL="342900" indent="-342900">
              <a:buFont typeface="+mj-lt"/>
              <a:buAutoNum type="arabicPeriod"/>
            </a:pPr>
            <a:r>
              <a:rPr lang="ru-RU" sz="2200" b="1" dirty="0" smtClean="0">
                <a:solidFill>
                  <a:schemeClr val="bg1"/>
                </a:solidFill>
              </a:rPr>
              <a:t>Духовные </a:t>
            </a:r>
            <a:r>
              <a:rPr lang="ru-RU" sz="2200" b="1" dirty="0">
                <a:solidFill>
                  <a:schemeClr val="bg1"/>
                </a:solidFill>
              </a:rPr>
              <a:t>дары даются Святым Духом всем христианам как часть процесса рождения свыше и исключительно  так, как Ему угодно (1Кор. 12:11</a:t>
            </a:r>
            <a:r>
              <a:rPr lang="ru-RU" sz="2200" b="1" dirty="0" smtClean="0">
                <a:solidFill>
                  <a:schemeClr val="bg1"/>
                </a:solidFill>
              </a:rPr>
              <a:t>).</a:t>
            </a:r>
          </a:p>
          <a:p>
            <a:pPr marL="342900" indent="-342900">
              <a:buFont typeface="+mj-lt"/>
              <a:buAutoNum type="arabicPeriod"/>
            </a:pPr>
            <a:endParaRPr lang="ru-RU" sz="2200" b="1" dirty="0">
              <a:solidFill>
                <a:schemeClr val="bg1"/>
              </a:solidFill>
            </a:endParaRPr>
          </a:p>
          <a:p>
            <a:pPr marL="342900" indent="-342900">
              <a:buFont typeface="+mj-lt"/>
              <a:buAutoNum type="arabicPeriod"/>
            </a:pPr>
            <a:r>
              <a:rPr lang="ru-RU" sz="2200" b="1" dirty="0" smtClean="0">
                <a:solidFill>
                  <a:schemeClr val="bg1"/>
                </a:solidFill>
              </a:rPr>
              <a:t>Святой </a:t>
            </a:r>
            <a:r>
              <a:rPr lang="ru-RU" sz="2200" b="1" dirty="0">
                <a:solidFill>
                  <a:schemeClr val="bg1"/>
                </a:solidFill>
              </a:rPr>
              <a:t>Дух намерен поддерживать единство в Церкви через признание и применение духовных даров</a:t>
            </a:r>
            <a:r>
              <a:rPr lang="ru-RU" sz="2200" b="1" dirty="0" smtClean="0">
                <a:solidFill>
                  <a:schemeClr val="bg1"/>
                </a:solidFill>
              </a:rPr>
              <a:t>.</a:t>
            </a:r>
          </a:p>
          <a:p>
            <a:pPr marL="342900" indent="-342900">
              <a:buFont typeface="+mj-lt"/>
              <a:buAutoNum type="arabicPeriod"/>
            </a:pPr>
            <a:endParaRPr lang="ru-RU" sz="2200" b="1" dirty="0">
              <a:solidFill>
                <a:schemeClr val="bg1"/>
              </a:solidFill>
            </a:endParaRPr>
          </a:p>
          <a:p>
            <a:pPr marL="342900" indent="-342900">
              <a:buFont typeface="+mj-lt"/>
              <a:buAutoNum type="arabicPeriod"/>
            </a:pPr>
            <a:r>
              <a:rPr lang="ru-RU" sz="2200" b="1" dirty="0" smtClean="0">
                <a:solidFill>
                  <a:schemeClr val="bg1"/>
                </a:solidFill>
              </a:rPr>
              <a:t>Знание </a:t>
            </a:r>
            <a:r>
              <a:rPr lang="ru-RU" sz="2200" b="1" dirty="0">
                <a:solidFill>
                  <a:schemeClr val="bg1"/>
                </a:solidFill>
              </a:rPr>
              <a:t>своих духовных даров позволит вам: использовать их целенаправленно и успешно; содействовать их максимальному развитию; определить приоритеты своего труда для </a:t>
            </a:r>
            <a:endParaRPr lang="ru-RU" sz="2200" b="1" dirty="0" smtClean="0">
              <a:solidFill>
                <a:schemeClr val="bg1"/>
              </a:solidFill>
            </a:endParaRPr>
          </a:p>
          <a:p>
            <a:pPr marL="342900" indent="-342900"/>
            <a:r>
              <a:rPr lang="ru-RU" sz="2200" b="1" dirty="0">
                <a:solidFill>
                  <a:schemeClr val="bg1"/>
                </a:solidFill>
              </a:rPr>
              <a:t>	</a:t>
            </a:r>
            <a:r>
              <a:rPr lang="ru-RU" sz="2200" b="1" dirty="0" smtClean="0">
                <a:solidFill>
                  <a:schemeClr val="bg1"/>
                </a:solidFill>
              </a:rPr>
              <a:t>Церкви</a:t>
            </a:r>
            <a:r>
              <a:rPr lang="ru-RU" sz="2200" b="1" dirty="0">
                <a:solidFill>
                  <a:schemeClr val="bg1"/>
                </a:solidFill>
              </a:rPr>
              <a:t>; испытывать больше радости </a:t>
            </a:r>
            <a:endParaRPr lang="ru-RU" sz="2200" b="1" dirty="0" smtClean="0">
              <a:solidFill>
                <a:schemeClr val="bg1"/>
              </a:solidFill>
            </a:endParaRPr>
          </a:p>
          <a:p>
            <a:pPr marL="342900" indent="-342900"/>
            <a:r>
              <a:rPr lang="ru-RU" sz="2200" b="1" dirty="0">
                <a:solidFill>
                  <a:schemeClr val="bg1"/>
                </a:solidFill>
              </a:rPr>
              <a:t>	</a:t>
            </a:r>
            <a:r>
              <a:rPr lang="ru-RU" sz="2200" b="1" dirty="0" smtClean="0">
                <a:solidFill>
                  <a:schemeClr val="bg1"/>
                </a:solidFill>
              </a:rPr>
              <a:t>и </a:t>
            </a:r>
            <a:r>
              <a:rPr lang="ru-RU" sz="2200" b="1" dirty="0">
                <a:solidFill>
                  <a:schemeClr val="bg1"/>
                </a:solidFill>
              </a:rPr>
              <a:t>меньше </a:t>
            </a:r>
            <a:r>
              <a:rPr lang="ru-RU" sz="2200" b="1" dirty="0" smtClean="0">
                <a:solidFill>
                  <a:schemeClr val="bg1"/>
                </a:solidFill>
              </a:rPr>
              <a:t>разочарования </a:t>
            </a:r>
            <a:r>
              <a:rPr lang="ru-RU" sz="2200" b="1" dirty="0">
                <a:solidFill>
                  <a:schemeClr val="bg1"/>
                </a:solidFill>
              </a:rPr>
              <a:t>в служении</a:t>
            </a:r>
            <a:r>
              <a:rPr lang="ru-RU" sz="2200" b="1" dirty="0" smtClean="0">
                <a:solidFill>
                  <a:schemeClr val="bg1"/>
                </a:solidFill>
              </a:rPr>
              <a: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251520" y="749017"/>
            <a:ext cx="7272808" cy="5632311"/>
          </a:xfrm>
          <a:prstGeom prst="rect">
            <a:avLst/>
          </a:prstGeom>
          <a:noFill/>
          <a:effectLst>
            <a:outerShdw blurRad="50800" dist="38100" dir="2700000" algn="tl" rotWithShape="0">
              <a:schemeClr val="tx1">
                <a:alpha val="81000"/>
              </a:schemeClr>
            </a:outerShdw>
          </a:effectLst>
        </p:spPr>
        <p:txBody>
          <a:bodyPr wrap="square" rtlCol="0">
            <a:spAutoFit/>
          </a:bodyPr>
          <a:lstStyle/>
          <a:p>
            <a:pPr marL="457200" indent="-457200">
              <a:buFont typeface="+mj-lt"/>
              <a:buAutoNum type="arabicPeriod" startAt="5"/>
            </a:pPr>
            <a:r>
              <a:rPr lang="ru-RU" sz="2400" b="1" dirty="0" smtClean="0">
                <a:solidFill>
                  <a:schemeClr val="bg1"/>
                </a:solidFill>
              </a:rPr>
              <a:t>Применение духовных даров - это объединяющая сила в поместной церкви, позволяющая осуществить различные виды служений для проповеди Евангелия и созидания Церкви.   </a:t>
            </a:r>
          </a:p>
          <a:p>
            <a:pPr marL="457200" indent="-457200">
              <a:buFont typeface="+mj-lt"/>
              <a:buAutoNum type="arabicPeriod" startAt="5"/>
            </a:pPr>
            <a:endParaRPr lang="ru-RU" sz="2400" b="1" dirty="0" smtClean="0">
              <a:solidFill>
                <a:schemeClr val="bg1"/>
              </a:solidFill>
            </a:endParaRPr>
          </a:p>
          <a:p>
            <a:pPr marL="457200" indent="-457200">
              <a:buFont typeface="+mj-lt"/>
              <a:buAutoNum type="arabicPeriod" startAt="5"/>
            </a:pPr>
            <a:r>
              <a:rPr lang="ru-RU" sz="2400" b="1" dirty="0" smtClean="0">
                <a:solidFill>
                  <a:schemeClr val="bg1"/>
                </a:solidFill>
              </a:rPr>
              <a:t>Все духовные дары важны и действуют гармонично и сообща; каждый из них вносит свой вклад в общую картину.</a:t>
            </a:r>
          </a:p>
          <a:p>
            <a:pPr marL="457200" indent="-457200">
              <a:buFont typeface="+mj-lt"/>
              <a:buAutoNum type="arabicPeriod" startAt="5"/>
            </a:pPr>
            <a:endParaRPr lang="ru-RU" sz="2400" b="1" dirty="0">
              <a:solidFill>
                <a:schemeClr val="bg1"/>
              </a:solidFill>
            </a:endParaRPr>
          </a:p>
          <a:p>
            <a:pPr marL="457200" indent="-457200">
              <a:buFont typeface="+mj-lt"/>
              <a:buAutoNum type="arabicPeriod" startAt="5"/>
            </a:pPr>
            <a:r>
              <a:rPr lang="ru-RU" sz="2400" b="1" dirty="0" smtClean="0">
                <a:solidFill>
                  <a:schemeClr val="bg1"/>
                </a:solidFill>
              </a:rPr>
              <a:t>Правильное отношение к окружающим в духе любви, лежащее в основе использования духовных даров, является необходимым компонентом, делающим служение Церкви эффективным.</a:t>
            </a:r>
            <a:endParaRPr lang="ru-RU" sz="24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683568" y="908720"/>
            <a:ext cx="8064896" cy="2677656"/>
          </a:xfrm>
          <a:prstGeom prst="rect">
            <a:avLst/>
          </a:prstGeom>
          <a:noFill/>
        </p:spPr>
        <p:txBody>
          <a:bodyPr wrap="square" rtlCol="0">
            <a:spAutoFit/>
          </a:bodyPr>
          <a:lstStyle/>
          <a:p>
            <a:r>
              <a:rPr lang="ru-RU" sz="2800" b="1" dirty="0"/>
              <a:t>Существует дар, доступный для каждого </a:t>
            </a:r>
            <a:r>
              <a:rPr lang="ru-RU" sz="2800" b="1" dirty="0" smtClean="0"/>
              <a:t>– </a:t>
            </a:r>
          </a:p>
          <a:p>
            <a:r>
              <a:rPr lang="ru-RU" sz="2800" b="1" dirty="0" smtClean="0"/>
              <a:t>это </a:t>
            </a:r>
            <a:r>
              <a:rPr lang="ru-RU" sz="2800" b="1" dirty="0" smtClean="0">
                <a:solidFill>
                  <a:srgbClr val="FFFF00"/>
                </a:solidFill>
              </a:rPr>
              <a:t>ДАР ЛЮБВИ</a:t>
            </a:r>
            <a:r>
              <a:rPr lang="ru-RU" sz="2800" b="1" dirty="0" smtClean="0"/>
              <a:t>. </a:t>
            </a:r>
            <a:r>
              <a:rPr lang="ru-RU" b="1" dirty="0"/>
              <a:t>(1 Кор. 13:8</a:t>
            </a:r>
            <a:r>
              <a:rPr lang="ru-RU" b="1" dirty="0" smtClean="0"/>
              <a:t>) </a:t>
            </a:r>
          </a:p>
          <a:p>
            <a:endParaRPr lang="ru-RU" sz="2800" b="1" dirty="0"/>
          </a:p>
          <a:p>
            <a:r>
              <a:rPr lang="ru-RU" sz="2800" b="1" dirty="0" smtClean="0"/>
              <a:t>Все </a:t>
            </a:r>
            <a:r>
              <a:rPr lang="ru-RU" sz="2800" b="1" dirty="0"/>
              <a:t>духовные дары оказываются действенными и плодотворными лишь тогда, когда проявляются в атмосфере любви</a:t>
            </a:r>
            <a:r>
              <a:rPr lang="ru-RU" sz="2800" b="1" dirty="0" smtClean="0"/>
              <a:t>.</a:t>
            </a:r>
            <a:endParaRPr lang="ru-RU" sz="2800" b="1" dirty="0"/>
          </a:p>
        </p:txBody>
      </p:sp>
      <p:sp>
        <p:nvSpPr>
          <p:cNvPr id="4" name="TextBox 3"/>
          <p:cNvSpPr txBox="1"/>
          <p:nvPr/>
        </p:nvSpPr>
        <p:spPr>
          <a:xfrm>
            <a:off x="4139952" y="3861048"/>
            <a:ext cx="4680520" cy="2523768"/>
          </a:xfrm>
          <a:prstGeom prst="rect">
            <a:avLst/>
          </a:prstGeom>
          <a:noFill/>
        </p:spPr>
        <p:txBody>
          <a:bodyPr wrap="square" rtlCol="0">
            <a:spAutoFit/>
          </a:bodyPr>
          <a:lstStyle/>
          <a:p>
            <a:r>
              <a:rPr lang="ru-RU" sz="2800" b="1" dirty="0" smtClean="0"/>
              <a:t>Проявление духовных даров за рамками любви показывает духовную незрелость. </a:t>
            </a:r>
          </a:p>
          <a:p>
            <a:r>
              <a:rPr lang="ru-RU" b="1" dirty="0" smtClean="0"/>
              <a:t>(1 Кор. 13:3)</a:t>
            </a:r>
          </a:p>
          <a:p>
            <a:endParaRPr lang="ru-RU" sz="2800" b="1"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539552" y="821025"/>
            <a:ext cx="8280920" cy="5632311"/>
          </a:xfrm>
          <a:prstGeom prst="rect">
            <a:avLst/>
          </a:prstGeom>
          <a:noFill/>
        </p:spPr>
        <p:txBody>
          <a:bodyPr wrap="square" rtlCol="0">
            <a:spAutoFit/>
          </a:bodyPr>
          <a:lstStyle/>
          <a:p>
            <a:r>
              <a:rPr lang="ru-RU" sz="4000" b="1" dirty="0">
                <a:solidFill>
                  <a:srgbClr val="FFFF00"/>
                </a:solidFill>
              </a:rPr>
              <a:t>Плод Духа </a:t>
            </a:r>
            <a:r>
              <a:rPr lang="ru-RU" sz="4000" i="1" dirty="0"/>
              <a:t>(</a:t>
            </a:r>
            <a:r>
              <a:rPr lang="ru-RU" sz="4000" i="1" dirty="0" err="1"/>
              <a:t>Гал</a:t>
            </a:r>
            <a:r>
              <a:rPr lang="ru-RU" sz="4000" i="1" dirty="0"/>
              <a:t>. 5:22</a:t>
            </a:r>
            <a:r>
              <a:rPr lang="ru-RU" sz="4000" i="1" dirty="0" smtClean="0"/>
              <a:t>, 23</a:t>
            </a:r>
            <a:r>
              <a:rPr lang="ru-RU" sz="4000" i="1" dirty="0"/>
              <a:t>) </a:t>
            </a:r>
            <a:r>
              <a:rPr lang="ru-RU" sz="4000" dirty="0"/>
              <a:t>и </a:t>
            </a:r>
            <a:endParaRPr lang="ru-RU" sz="4000" dirty="0" smtClean="0"/>
          </a:p>
          <a:p>
            <a:r>
              <a:rPr lang="ru-RU" sz="4000" b="1" dirty="0" smtClean="0">
                <a:solidFill>
                  <a:srgbClr val="FFFF00"/>
                </a:solidFill>
              </a:rPr>
              <a:t>            Нагорная </a:t>
            </a:r>
            <a:r>
              <a:rPr lang="ru-RU" sz="4000" b="1" dirty="0">
                <a:solidFill>
                  <a:srgbClr val="FFFF00"/>
                </a:solidFill>
              </a:rPr>
              <a:t>проповедь </a:t>
            </a:r>
            <a:r>
              <a:rPr lang="ru-RU" sz="4000" i="1" dirty="0"/>
              <a:t>(Мф. 5-7</a:t>
            </a:r>
            <a:r>
              <a:rPr lang="ru-RU" sz="4000" i="1" dirty="0" smtClean="0"/>
              <a:t>)</a:t>
            </a:r>
          </a:p>
          <a:p>
            <a:endParaRPr lang="ru-RU" sz="4000" b="1" dirty="0" smtClean="0"/>
          </a:p>
          <a:p>
            <a:r>
              <a:rPr lang="ru-RU" sz="4000" b="1" dirty="0" smtClean="0"/>
              <a:t>–</a:t>
            </a:r>
            <a:r>
              <a:rPr lang="ru-RU" sz="4000" dirty="0" smtClean="0"/>
              <a:t> </a:t>
            </a:r>
            <a:r>
              <a:rPr lang="ru-RU" sz="4000" dirty="0"/>
              <a:t>это христианские добродетели и качества, вытекающие из жизни отдельного человека, создающие атмосферу любви в церкви и обществе. </a:t>
            </a:r>
          </a:p>
          <a:p>
            <a:endParaRPr lang="ru-RU" sz="40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2524</Words>
  <Application>Microsoft Office PowerPoint</Application>
  <PresentationFormat>Экран (4:3)</PresentationFormat>
  <Paragraphs>189</Paragraphs>
  <Slides>25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И.В. Касап</dc:creator>
  <cp:lastModifiedBy>USER</cp:lastModifiedBy>
  <cp:revision>58</cp:revision>
  <dcterms:created xsi:type="dcterms:W3CDTF">2012-11-23T06:32:05Z</dcterms:created>
  <dcterms:modified xsi:type="dcterms:W3CDTF">2012-12-16T11:26:20Z</dcterms:modified>
</cp:coreProperties>
</file>