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5356" autoAdjust="0"/>
  </p:normalViewPr>
  <p:slideViewPr>
    <p:cSldViewPr>
      <p:cViewPr varScale="1">
        <p:scale>
          <a:sx n="65" d="100"/>
          <a:sy n="65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2"/>
            <c:spPr>
              <a:ln>
                <a:solidFill>
                  <a:schemeClr val="tx1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spPr>
              <a:ln>
                <a:solidFill>
                  <a:prstClr val="black"/>
                </a:solidFill>
              </a:ln>
            </c:spPr>
          </c:dPt>
          <c:cat>
            <c:strRef>
              <c:f>Лист1!$A$2:$A$5</c:f>
              <c:strCache>
                <c:ptCount val="4"/>
                <c:pt idx="2">
                  <c:v>имеют дар евангелизма</c:v>
                </c:pt>
                <c:pt idx="3">
                  <c:v>не имеют этого дара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10</c:v>
                </c:pt>
                <c:pt idx="3">
                  <c:v>90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2058-6C62-4128-B57E-4F1D2B760AB2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A2E5C-FF9A-485A-ABC4-517B0F3831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ДАРЫ ЕВАНГЕЛЬСКОГО СЛУЖЕНИЯ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дары: евангелизма, языков, истолкования языков, проницательности или различения духов,  миссионера.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ПРОНИЦАТЕЛЬНОСТИ ИЛИ РАЗЛИЧЕНИЯ ДУХОВ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дар различения духов — это уникальная способность, которой Бог наделяет некоторых членов Церкви Христовой, знать наверняка, являются ли в действительности те или иные действия, выдаваемые за проявления Святого Духа, Божественными, человеческими или сатанинскими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 людей, имеющих этот дар: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обостренная способность замечать непоследовательность;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склонность указывать на заблуждения в том или ином учении или теории и на способы их устранения;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глубокая убежденность у людей, обладающих этим даром, в том, что слушателям возвещают или навязывают полуправду, искаженную истину либо ложные учения и просят их принять эти учения и жить по 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МИССИОНЕРА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дар миссионера — это уникальная способность, которой Бог наделяет некоторых членов Церкви Христовой, служить другим духовными дарами, которые у них имеются, в чужой для них стране и культуре.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Дары евангельского служения — это дары, используемые Святым Духом для того, чтобы совершать первичные «набеги» на территорию дьявола и убеждать людей в истине. Они незаменимы в работе Церкви и должны постоянно совершенствоваться и применяться в деле служения.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ДАРЫ ЗНАМЕНИЙ И ЧУДЕС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знамениями и чудесами тесно связаны такие духовные дары, как чудотворение, пророчество, исцеление, изгнание бесов, ходатайство, мученичество, добровольная бедность, безбрачие.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ЧУДОТВОРЕНИЯ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уникальная способность, которой Бог наделяет некоторых членов Церкви Христовой, служить в качестве посредников, через которых Ему угодно производить великие дела, воспринимаемые наблюдателями как нарушение естественного порядка вещей. Основная цель чудес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пробудить и укрепить веру в Бога.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ИСЦЕЛЕНИЯ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уникальная способность, которой Бог наделяет некоторых членов Церкви Христовой, служить в качестве человеческих посредников, через которых Богу угодно исцелять болезни и восстанавливать здоровье, не прибегая при этом к помощи традиционных средств.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Е. Уайт часто увязывает этот дар с медико-миссионерской работой: «Божьи чудеса не всегда выглядят, как чудеса. Часто они совершаются таким образом, что это больше похоже на естественное течение событий. Молясь о больных, мы также активно действуем, пытаясь помочь им. Мы так же отвечаем на свои собственные молитвы, используя имеющиеся под рукой средства» (Комментарии Е.Уайт в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Библейском Комментарии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АСД,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т.7, с. 938).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ПРОРОЧЕСТВА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особая способность, которой Бог наделяет некоторых членов Церкви Христовой, принимать и передавать непосредственную весть от Бога для Его народа через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богодухновенное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изречение.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дар-знамение в том смысле, что он: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встречается довольно редко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конкретным указанием на действие Бога в определенных обстоятельствах.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дар может быть долгосрочным, как, например, в случае с Еленой Уайт (адвентисты в этом убеждены), или краткосрочным, чтобы помочь в разрешении того или иного вопроса в конкретных обстоятельствах.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евангелизма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уникальная способность, которой Бог наделяет некоторых членов Церкви Христовой, делиться Евангелием с неверующими таким образом, чтобы мужчины и женщины становились учениками Христа и ответственными членами Церкви.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ИЗГНАНИЯ БЕСОВ - это уникальная способность, которой Бог наделяет некоторых членов Церкви Христовой, изгонять бесов и злых духов (Мф. 12:22-32; Лк. 10:17-20; Деян. 8:5-8).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этот дар не используется благоразумно и под тщательным контролем, сатана может легко его подделать и превратить в очевидную победу для себя, а не для Господа (Марк. 9:14—29).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ХОДАТАЙСТВА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особая способность, которой Бог наделяет некоторых членов Церкви Христовой, регулярно молиться в течение длительного времени и видеть частые ответы на свои молитвы - гораздо чаще, чем это можно ожидать от других христиан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5:14-16; 1 Тим. 2:1, 2; Кол. 4:12, 13).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Ходатайственная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молитва — это особая молитва. В ней человек или Церковь возносит к Богу конкретные просьбы на основании Его обетований. Господь не утаивает от нас обещанного, но всегда дарует нам эти конкретные благословения, если мы просим Его об этом.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один из самых сильных даров, которые может иметь Церковь. Служение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ходатайственной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молитвы будет творить удивительные чудеса, как зрелищные и производящие впечатление, так и «тихие». Оно удивительным образом скажется на служении и росте вашей церкви.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МУЧЕНИЧЕСТВА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особая способность, которой Бог наделяет некоторых членов Церкви Христовой, претерпевать страдания и даже смерть за веру, но, несмотря ни на что, сохранять радость, оптимизм и уверенность в окончательной победе, которая доставляет славу Богу.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ДОБРОВОЛЬНОЙ БЕДНОСТИ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особая способность, которой Бог наделяет некоторых членов Церкви Христовой, отказываться от материальных удобств и роскоши и жить так, как живут бедные люди в том или ином обществе, чтобы более успешно служить Богу.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БЕЗБРАЧИЯ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особая способность, которой Бог наделяет некоторых членов Церкви Христовой, благодаря чему они воздерживаются от вступления в брак и хранят себя от всевозможных сексуальных искушений.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Человек, имеющий этот дар, сознательно решает оставаться одиноким, чтобы посвящать делу Божьему то время и силы, которые в противном случае будут тратиться на семейные дела. То, что они это делают, является свидетельством или знамением для неверующих, указывающим на их преданность Богу. Хоть он и редко встречается в силу своей необычности, все же это духовный дар.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силу того, что чудодейственные дары часто бывают весьма зрелищны, их необходимо проверять и очень осмотрительно ими пользоваться. Однако не следует допускать, чтобы этот факт обесценивал их проявление и применение в жизни Церкви.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 людей обладающих этим даром: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 выступать перед большими группами людей;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свободная, естественная и непринужденная беседа с незнакомыми людьми о христианских ценностях и способность выбирать для этого подходящий момент;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 посещать людей на дому, изучать с ними Библию и убеждать людей принять решение.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Обладающие этим даром могут вести людей к принятию решений об обращении в веру такими методами, которые для других почти недоступны. Евангелизм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особый дар, который ставит человека на передовую линию фронта; эти люди подобны солдатам, непосредственно атакующим вражеские позиции.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евангелизма имеют от 5 до 10%  активных членов церкви. Что же призваны делать остальные 90% членов церкви? Дух Пророчества говорит: «Каждый рождённый для Царствия Божия миссионер». Не все могут быть евангелистами, но все призваны свидетельствовать о Господе.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Свидетельство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тот навык, который должны приобретать все христиане. Любой может рассказать, что Господь сделал для него или для нее. Любой может выполнять всевозможные задания, связанные с ученичеством и приобретением душ для Христа.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ЯЗЫКОВ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способность передавать Евангелие на иностранных языках, специально не изучавшихся, так этого требовали обстоятельства, в которых оказались благовестники.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 ИСТОЛКОВАНИЯ ЯЗЫКОВ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дар истолкования - это уникальная способность, которой Бог наделяет некоторых членов Церкви Христовой, открывать людям на их родном языке ту весть, которая передается человеком, говорящим на языках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Истолкование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способность передавать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богодухновенную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весть на родном языке так, чтобы люди понимали ее смысл; это функциональный эквивалент дара пророчества.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A2E5C-FF9A-485A-ABC4-517B0F38319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8CF7-1C02-4AF9-A79E-E03094A6A54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4978-747F-4A78-8741-081F8AC243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Истолкование</a:t>
            </a:r>
            <a:r>
              <a:rPr lang="ru-RU" sz="3200" dirty="0"/>
              <a:t> </a:t>
            </a:r>
            <a:r>
              <a:rPr lang="ru-RU" sz="3200" b="1" dirty="0"/>
              <a:t>-</a:t>
            </a:r>
            <a:r>
              <a:rPr lang="ru-RU" sz="3200" dirty="0"/>
              <a:t> это способность передавать </a:t>
            </a:r>
            <a:r>
              <a:rPr lang="ru-RU" sz="3200" dirty="0" err="1"/>
              <a:t>богодухновенную</a:t>
            </a:r>
            <a:r>
              <a:rPr lang="ru-RU" sz="3200" dirty="0"/>
              <a:t> весть на родном языке так, чтобы люди понимали ее смысл; это функциональный эквивалент дара пророчества.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484784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различения духов </a:t>
            </a:r>
            <a:r>
              <a:rPr lang="ru-RU" sz="3200" dirty="0"/>
              <a:t>— это уникальная способность, которой Бог наделяет некоторых членов Церкви Христовой, знать наверняка, являются ли в действительности те или иные действия, выдаваемые за проявления Святого Духа, Божественными, человеческими или сатанинскими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ОСОБЕННОСТИ ЛЮДЕЙ, ИМЕЮЩИХ ЭТОТ ДАР: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25300"/>
            <a:ext cx="8460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530225">
              <a:buFont typeface="Wingdings" pitchFamily="2" charset="2"/>
              <a:buChar char="v"/>
            </a:pPr>
            <a:r>
              <a:rPr lang="ru-RU" sz="2800" dirty="0" smtClean="0"/>
              <a:t>Обостренная </a:t>
            </a:r>
            <a:r>
              <a:rPr lang="ru-RU" sz="2800" dirty="0"/>
              <a:t>способность замечать непоследовательность; </a:t>
            </a:r>
          </a:p>
          <a:p>
            <a:pPr marL="530225" indent="-530225">
              <a:buFont typeface="Wingdings" pitchFamily="2" charset="2"/>
              <a:buChar char="v"/>
            </a:pPr>
            <a:r>
              <a:rPr lang="ru-RU" sz="2800" dirty="0" smtClean="0"/>
              <a:t>Склонность </a:t>
            </a:r>
            <a:r>
              <a:rPr lang="ru-RU" sz="2800" dirty="0"/>
              <a:t>указывать на заблуждения в том или ином учении или теории и на способы их устранения; </a:t>
            </a:r>
          </a:p>
          <a:p>
            <a:pPr marL="530225" indent="-530225">
              <a:buFont typeface="Wingdings" pitchFamily="2" charset="2"/>
              <a:buChar char="v"/>
            </a:pPr>
            <a:r>
              <a:rPr lang="ru-RU" sz="2800" dirty="0" smtClean="0"/>
              <a:t>Глубокая </a:t>
            </a:r>
            <a:r>
              <a:rPr lang="ru-RU" sz="2800" dirty="0"/>
              <a:t>убежденность у людей, обладающих этим даром, в том, что слушателям возвещают или навязывают полуправду, искаженную истину либо ложные учения и просят их принять эти учения и жить по ним.</a:t>
            </a:r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1484784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миссионера </a:t>
            </a:r>
            <a:r>
              <a:rPr lang="ru-RU" sz="3200" dirty="0"/>
              <a:t>— это уникальная способность, которой Бог наделяет некоторых членов Церкви Христовой, служить другим духовными дарами, которые у них имеются, в чужой для них стране и культуре.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908720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Дары евангельского служения — это дары, используемые Святым Духом для того, чтобы совершать первичные «набеги» на территорию дьявола и убеждать людей в истине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Они </a:t>
            </a:r>
            <a:r>
              <a:rPr lang="ru-RU" sz="3600" dirty="0"/>
              <a:t>незаменимы в работе Церкви и должны постоянно совершенствоваться и применяться в деле служения.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175932" y="836712"/>
            <a:ext cx="8788556" cy="5769351"/>
            <a:chOff x="0" y="836712"/>
            <a:chExt cx="8788556" cy="5769351"/>
          </a:xfrm>
        </p:grpSpPr>
        <p:sp>
          <p:nvSpPr>
            <p:cNvPr id="4" name="TextBox 3"/>
            <p:cNvSpPr txBox="1"/>
            <p:nvPr/>
          </p:nvSpPr>
          <p:spPr>
            <a:xfrm>
              <a:off x="1331640" y="3068960"/>
              <a:ext cx="3478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чудотворения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8064" y="4365104"/>
              <a:ext cx="32207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пророчества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861048"/>
              <a:ext cx="28853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исцеления</a:t>
              </a:r>
              <a:endPara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1800" y="6021288"/>
              <a:ext cx="37240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изгнания бесов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836712"/>
              <a:ext cx="3136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ходатайства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1268760"/>
              <a:ext cx="3464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мученичества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2132856"/>
              <a:ext cx="5359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добровольной бедности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668" y="5013176"/>
              <a:ext cx="2848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Дар безбрачия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чудотворения </a:t>
            </a:r>
            <a:r>
              <a:rPr lang="ru-RU" sz="3200" dirty="0" smtClean="0"/>
              <a:t>- это </a:t>
            </a:r>
            <a:r>
              <a:rPr lang="ru-RU" sz="3200" dirty="0"/>
              <a:t>уникальная способность, которой Бог наделяет некоторых членов Церкви Христовой, служить в качестве посредников, через которых Ему угодно производить великие дела, воспринимаемые наблюдателями как нарушение естественного порядка вещей.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Основная </a:t>
            </a:r>
            <a:r>
              <a:rPr lang="ru-RU" sz="3200" dirty="0"/>
              <a:t>цель чудес </a:t>
            </a:r>
            <a:r>
              <a:rPr lang="ru-RU" sz="3200" b="1" dirty="0"/>
              <a:t>-</a:t>
            </a:r>
            <a:r>
              <a:rPr lang="ru-RU" sz="3200" dirty="0"/>
              <a:t> пробудить и укрепить веру в Бога.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исцеления </a:t>
            </a:r>
            <a:r>
              <a:rPr lang="ru-RU" sz="3600" dirty="0" smtClean="0"/>
              <a:t>-  это </a:t>
            </a:r>
            <a:r>
              <a:rPr lang="ru-RU" sz="3600" dirty="0"/>
              <a:t>уникальная способность, которой Бог наделяет некоторых членов Церкви Христовой, служить в качестве человеческих посредников, через которых Богу угодно исцелять болезни и восстанавливать здоровье, не прибегая при этом к помощи традиционных средств.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846043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Е. Уайт часто увязывает этот дар с медико-миссионерской работой: </a:t>
            </a:r>
            <a:endParaRPr lang="ru-RU" sz="2800" dirty="0" smtClean="0"/>
          </a:p>
          <a:p>
            <a:endParaRPr lang="ru-RU" dirty="0"/>
          </a:p>
          <a:p>
            <a:pPr algn="just"/>
            <a:r>
              <a:rPr lang="ru-RU" sz="3200" dirty="0" smtClean="0"/>
              <a:t>«</a:t>
            </a:r>
            <a:r>
              <a:rPr lang="ru-RU" sz="3200" dirty="0"/>
              <a:t>Божьи чудеса не всегда выглядят, как чудеса. Часто они совершаются таким образом, что это больше похоже на естественное течение событий. Молясь о больных, мы также активно действуем, пытаясь помочь им. Мы так же отвечаем на свои собственные молитвы, используя имеющиеся под рукой средства» </a:t>
            </a:r>
            <a:r>
              <a:rPr lang="ru-RU" sz="3200" dirty="0" smtClean="0"/>
              <a:t>.</a:t>
            </a:r>
          </a:p>
          <a:p>
            <a:endParaRPr lang="ru-RU" dirty="0"/>
          </a:p>
          <a:p>
            <a:pPr algn="r"/>
            <a:r>
              <a:rPr lang="ru-RU" dirty="0" smtClean="0"/>
              <a:t>(</a:t>
            </a:r>
            <a:r>
              <a:rPr lang="ru-RU" dirty="0"/>
              <a:t>Комментарии Е.Уайт в </a:t>
            </a:r>
            <a:r>
              <a:rPr lang="ru-RU" i="1" dirty="0"/>
              <a:t>Библейском Комментарии</a:t>
            </a:r>
            <a:r>
              <a:rPr lang="ru-RU" dirty="0"/>
              <a:t> </a:t>
            </a:r>
            <a:r>
              <a:rPr lang="ru-RU" i="1" dirty="0"/>
              <a:t>АСД, </a:t>
            </a:r>
            <a:r>
              <a:rPr lang="ru-RU" dirty="0"/>
              <a:t>т.7, с. 938).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700808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пророчества </a:t>
            </a:r>
            <a:r>
              <a:rPr lang="ru-RU" sz="3200" dirty="0" smtClean="0"/>
              <a:t>- это </a:t>
            </a:r>
            <a:r>
              <a:rPr lang="ru-RU" sz="3200" dirty="0"/>
              <a:t>особая способность, которой Бог наделяет некоторых членов Церкви Христовой, принимать и передавать непосредственную весть от Бога для Его народа через </a:t>
            </a:r>
            <a:r>
              <a:rPr lang="ru-RU" sz="3200" dirty="0" err="1"/>
              <a:t>богодухновенное</a:t>
            </a:r>
            <a:r>
              <a:rPr lang="ru-RU" sz="3200" dirty="0"/>
              <a:t> изречение.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3269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евангелизма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772816"/>
            <a:ext cx="2267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языков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869160"/>
            <a:ext cx="4831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истолкования языков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17032"/>
            <a:ext cx="8396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проницательности или различения духов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420888"/>
            <a:ext cx="3141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миссионера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422930"/>
            <a:ext cx="856895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Это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дар-знамение</a:t>
            </a:r>
            <a:r>
              <a:rPr lang="ru-RU" sz="3200" dirty="0"/>
              <a:t> в том смысле, что он: </a:t>
            </a:r>
          </a:p>
          <a:p>
            <a:pPr marL="722313" indent="-457200">
              <a:buFont typeface="Arial" pitchFamily="34" charset="0"/>
              <a:buChar char="•"/>
            </a:pPr>
            <a:r>
              <a:rPr lang="ru-RU" sz="3200" dirty="0"/>
              <a:t>встречается довольно </a:t>
            </a:r>
            <a:r>
              <a:rPr lang="ru-RU" sz="3200" dirty="0" smtClean="0"/>
              <a:t>редко; </a:t>
            </a:r>
            <a:endParaRPr lang="ru-RU" sz="3200" dirty="0"/>
          </a:p>
          <a:p>
            <a:pPr marL="722313" indent="-457200">
              <a:buFont typeface="Arial" pitchFamily="34" charset="0"/>
              <a:buChar char="•"/>
            </a:pPr>
            <a:r>
              <a:rPr lang="ru-RU" sz="3200" dirty="0"/>
              <a:t>является конкретным указанием на действие Бога в определенных обстоятельствах. </a:t>
            </a:r>
            <a:endParaRPr lang="ru-RU" sz="1100" dirty="0" smtClean="0"/>
          </a:p>
          <a:p>
            <a:endParaRPr lang="ru-RU" sz="1100" dirty="0"/>
          </a:p>
          <a:p>
            <a:r>
              <a:rPr lang="ru-RU" sz="3200" dirty="0"/>
              <a:t>Этот дар может быть долгосрочным, как, например, в случае с Еленой Уайт (адвентисты в этом убеждены), или краткосрочным, чтобы помочь в разрешении того или иного вопроса в конкретных обстоятельствах.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изгнания бесов </a:t>
            </a:r>
            <a:r>
              <a:rPr lang="ru-RU" sz="3600" dirty="0" smtClean="0"/>
              <a:t>- </a:t>
            </a:r>
            <a:r>
              <a:rPr lang="ru-RU" sz="3600" dirty="0"/>
              <a:t>это уникальная способность, которой Бог наделяет некоторых членов Церкви Христовой, изгонять бесов и злых </a:t>
            </a:r>
            <a:r>
              <a:rPr lang="ru-RU" sz="3600" dirty="0" smtClean="0"/>
              <a:t>духов.</a:t>
            </a:r>
          </a:p>
          <a:p>
            <a:pPr algn="r"/>
            <a:endParaRPr lang="ru-RU" sz="2400" dirty="0" smtClean="0"/>
          </a:p>
          <a:p>
            <a:pPr algn="ctr"/>
            <a:r>
              <a:rPr lang="ru-RU" sz="3600" dirty="0" smtClean="0"/>
              <a:t>Матфея 12:22-32 </a:t>
            </a:r>
          </a:p>
          <a:p>
            <a:pPr algn="ctr"/>
            <a:r>
              <a:rPr lang="ru-RU" sz="3600" dirty="0" smtClean="0"/>
              <a:t>Луки 10:17-20 </a:t>
            </a:r>
          </a:p>
          <a:p>
            <a:pPr algn="ctr"/>
            <a:r>
              <a:rPr lang="ru-RU" sz="3600" dirty="0" smtClean="0"/>
              <a:t>Деяния 8:5-8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765260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/>
              <a:t>Если этот дар не используется благоразумно и под тщательным контролем, сатана может легко его подделать и превратить в очевидную победу для себя, а не для Господа (Марк. 9:14—29).</a:t>
            </a:r>
          </a:p>
          <a:p>
            <a:pPr algn="just"/>
            <a:endParaRPr lang="ru-RU" sz="44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43657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FF00"/>
                </a:solidFill>
              </a:rPr>
              <a:t>Дар ходатайства </a:t>
            </a:r>
            <a:r>
              <a:rPr lang="ru-RU" sz="3200" dirty="0" smtClean="0"/>
              <a:t>- это </a:t>
            </a:r>
            <a:r>
              <a:rPr lang="ru-RU" sz="3200" dirty="0"/>
              <a:t>особая способность, которой Бог наделяет некоторых членов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Церкви </a:t>
            </a:r>
            <a:r>
              <a:rPr lang="ru-RU" sz="3200" dirty="0"/>
              <a:t>Христовой, регулярно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молиться </a:t>
            </a:r>
            <a:r>
              <a:rPr lang="ru-RU" sz="3200" dirty="0"/>
              <a:t>в течение длительного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времени </a:t>
            </a:r>
            <a:r>
              <a:rPr lang="ru-RU" sz="3200" dirty="0"/>
              <a:t>и видеть частые ответы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на </a:t>
            </a:r>
            <a:r>
              <a:rPr lang="ru-RU" sz="3200" dirty="0"/>
              <a:t>свои молитвы - гораздо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чаще</a:t>
            </a:r>
            <a:r>
              <a:rPr lang="ru-RU" sz="3200" dirty="0"/>
              <a:t>, чем это можно ожидать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 от </a:t>
            </a:r>
            <a:r>
              <a:rPr lang="ru-RU" sz="3200" dirty="0"/>
              <a:t>других христиан </a:t>
            </a:r>
            <a:endParaRPr lang="ru-RU" sz="3200" dirty="0" smtClean="0"/>
          </a:p>
          <a:p>
            <a:pPr algn="r"/>
            <a:r>
              <a:rPr lang="ru-RU" sz="2200" dirty="0" smtClean="0"/>
              <a:t>(</a:t>
            </a:r>
            <a:r>
              <a:rPr lang="ru-RU" sz="2200" dirty="0" err="1"/>
              <a:t>Иак</a:t>
            </a:r>
            <a:r>
              <a:rPr lang="ru-RU" sz="2200" dirty="0"/>
              <a:t>. 5:14-16; 1 Тим. 2:1, 2; Кол. 4:12, 13</a:t>
            </a:r>
            <a:r>
              <a:rPr lang="ru-RU" sz="2200" dirty="0" smtClean="0"/>
              <a:t>)</a:t>
            </a:r>
            <a:endParaRPr lang="ru-RU" sz="2200" dirty="0"/>
          </a:p>
          <a:p>
            <a:pPr algn="r"/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1541105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Ходатайственная</a:t>
            </a:r>
            <a:r>
              <a:rPr lang="ru-RU" sz="3600" b="1" dirty="0"/>
              <a:t> молитва </a:t>
            </a:r>
            <a:r>
              <a:rPr lang="ru-RU" sz="3600" dirty="0"/>
              <a:t>— это особая молитва. В ней человек или Церковь возносит к Богу конкретные просьбы </a:t>
            </a:r>
            <a:endParaRPr lang="ru-RU" sz="3600" dirty="0" smtClean="0"/>
          </a:p>
          <a:p>
            <a:r>
              <a:rPr lang="ru-RU" sz="3600" dirty="0" smtClean="0"/>
              <a:t>на </a:t>
            </a:r>
            <a:r>
              <a:rPr lang="ru-RU" sz="3600" dirty="0"/>
              <a:t>основании Его обетований. </a:t>
            </a:r>
            <a:endParaRPr lang="ru-RU" sz="3600" dirty="0" smtClean="0"/>
          </a:p>
          <a:p>
            <a:r>
              <a:rPr lang="ru-RU" sz="3600" dirty="0" smtClean="0"/>
              <a:t>Господь не </a:t>
            </a:r>
            <a:r>
              <a:rPr lang="ru-RU" sz="3600" dirty="0"/>
              <a:t>утаивает от нас </a:t>
            </a:r>
            <a:endParaRPr lang="ru-RU" sz="3600" dirty="0" smtClean="0"/>
          </a:p>
          <a:p>
            <a:r>
              <a:rPr lang="ru-RU" sz="3600" dirty="0" smtClean="0"/>
              <a:t>обещанного</a:t>
            </a:r>
            <a:r>
              <a:rPr lang="ru-RU" sz="3600" dirty="0"/>
              <a:t>, но всегда </a:t>
            </a:r>
            <a:r>
              <a:rPr lang="ru-RU" sz="3600" dirty="0" smtClean="0"/>
              <a:t>дарует</a:t>
            </a:r>
          </a:p>
          <a:p>
            <a:r>
              <a:rPr lang="ru-RU" sz="3600" dirty="0" smtClean="0"/>
              <a:t>нам </a:t>
            </a:r>
            <a:r>
              <a:rPr lang="ru-RU" sz="3600" dirty="0"/>
              <a:t>эти конкретные </a:t>
            </a:r>
            <a:endParaRPr lang="ru-RU" sz="3600" dirty="0" smtClean="0"/>
          </a:p>
          <a:p>
            <a:r>
              <a:rPr lang="ru-RU" sz="3600" dirty="0" smtClean="0"/>
              <a:t>благословения</a:t>
            </a:r>
            <a:r>
              <a:rPr lang="ru-RU" sz="3600" dirty="0"/>
              <a:t>, если мы </a:t>
            </a:r>
            <a:endParaRPr lang="ru-RU" sz="3600" dirty="0" smtClean="0"/>
          </a:p>
          <a:p>
            <a:r>
              <a:rPr lang="ru-RU" sz="3600" dirty="0" smtClean="0"/>
              <a:t>просим </a:t>
            </a:r>
            <a:r>
              <a:rPr lang="ru-RU" sz="3600" dirty="0"/>
              <a:t>Его об этом.</a:t>
            </a:r>
          </a:p>
          <a:p>
            <a:r>
              <a:rPr lang="ru-RU" sz="3600" dirty="0"/>
              <a:t> 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9" y="1291982"/>
            <a:ext cx="88204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Это один из самых сильных даров, которые может иметь Церковь. </a:t>
            </a:r>
            <a:endParaRPr lang="ru-RU" sz="900" dirty="0" smtClean="0"/>
          </a:p>
          <a:p>
            <a:endParaRPr lang="ru-RU" sz="900" dirty="0"/>
          </a:p>
          <a:p>
            <a:r>
              <a:rPr lang="ru-RU" sz="3200" dirty="0" smtClean="0"/>
              <a:t>Служение </a:t>
            </a:r>
            <a:r>
              <a:rPr lang="ru-RU" sz="3200" dirty="0" err="1"/>
              <a:t>ходатайственной</a:t>
            </a:r>
            <a:r>
              <a:rPr lang="ru-RU" sz="3200" dirty="0"/>
              <a:t> молитвы будет творить удивительные чудеса, как зрелищные и производящие впечатление, так и «тихие</a:t>
            </a:r>
            <a:r>
              <a:rPr lang="ru-RU" sz="3200" dirty="0" smtClean="0"/>
              <a:t>».</a:t>
            </a:r>
            <a:endParaRPr lang="ru-RU" sz="900" dirty="0" smtClean="0"/>
          </a:p>
          <a:p>
            <a:endParaRPr lang="ru-RU" sz="900" dirty="0"/>
          </a:p>
          <a:p>
            <a:r>
              <a:rPr lang="ru-RU" sz="3200" dirty="0" smtClean="0"/>
              <a:t>                                        Оно </a:t>
            </a:r>
            <a:r>
              <a:rPr lang="ru-RU" sz="3200" dirty="0"/>
              <a:t>удивительным образом </a:t>
            </a:r>
            <a:r>
              <a:rPr lang="ru-RU" sz="3200" dirty="0" smtClean="0"/>
              <a:t>          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скажется </a:t>
            </a:r>
            <a:r>
              <a:rPr lang="ru-RU" sz="3200" dirty="0"/>
              <a:t>на служении и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росте </a:t>
            </a:r>
            <a:r>
              <a:rPr lang="ru-RU" sz="3200" dirty="0"/>
              <a:t>вашей церкви. 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268760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мученичества </a:t>
            </a:r>
            <a:r>
              <a:rPr lang="ru-RU" sz="3200" dirty="0" smtClean="0"/>
              <a:t>- это </a:t>
            </a:r>
            <a:r>
              <a:rPr lang="ru-RU" sz="3200" dirty="0"/>
              <a:t>особая способность, которой Бог наделяет некоторых членов Церкви Христовой, </a:t>
            </a:r>
            <a:endParaRPr lang="ru-RU" sz="3200" dirty="0" smtClean="0"/>
          </a:p>
          <a:p>
            <a:r>
              <a:rPr lang="ru-RU" sz="3200" dirty="0" smtClean="0"/>
              <a:t>претерпевать </a:t>
            </a:r>
            <a:r>
              <a:rPr lang="ru-RU" sz="3200" dirty="0"/>
              <a:t>страдания и </a:t>
            </a:r>
            <a:endParaRPr lang="ru-RU" sz="3200" dirty="0" smtClean="0"/>
          </a:p>
          <a:p>
            <a:r>
              <a:rPr lang="ru-RU" sz="3200" dirty="0" smtClean="0"/>
              <a:t>даже </a:t>
            </a:r>
            <a:r>
              <a:rPr lang="ru-RU" sz="3200" dirty="0"/>
              <a:t>смерть за веру, но, </a:t>
            </a:r>
            <a:endParaRPr lang="ru-RU" sz="3200" dirty="0" smtClean="0"/>
          </a:p>
          <a:p>
            <a:r>
              <a:rPr lang="ru-RU" sz="3200" dirty="0" smtClean="0"/>
              <a:t>несмотря </a:t>
            </a:r>
            <a:r>
              <a:rPr lang="ru-RU" sz="3200" dirty="0"/>
              <a:t>ни на что, </a:t>
            </a:r>
            <a:endParaRPr lang="ru-RU" sz="3200" dirty="0" smtClean="0"/>
          </a:p>
          <a:p>
            <a:r>
              <a:rPr lang="ru-RU" sz="3200" dirty="0" smtClean="0"/>
              <a:t>сохранять </a:t>
            </a:r>
            <a:r>
              <a:rPr lang="ru-RU" sz="3200" dirty="0"/>
              <a:t>радость, </a:t>
            </a:r>
            <a:endParaRPr lang="ru-RU" sz="3200" dirty="0" smtClean="0"/>
          </a:p>
          <a:p>
            <a:r>
              <a:rPr lang="ru-RU" sz="3200" dirty="0" smtClean="0"/>
              <a:t>оптимизм </a:t>
            </a:r>
            <a:r>
              <a:rPr lang="ru-RU" sz="3200" dirty="0"/>
              <a:t>и уверенность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окончательной победе, </a:t>
            </a:r>
            <a:endParaRPr lang="ru-RU" sz="3200" dirty="0" smtClean="0"/>
          </a:p>
          <a:p>
            <a:r>
              <a:rPr lang="ru-RU" sz="3200" dirty="0" smtClean="0"/>
              <a:t>которая </a:t>
            </a:r>
            <a:r>
              <a:rPr lang="ru-RU" sz="3200" dirty="0"/>
              <a:t>доставляет </a:t>
            </a:r>
            <a:endParaRPr lang="ru-RU" sz="3200" dirty="0" smtClean="0"/>
          </a:p>
          <a:p>
            <a:r>
              <a:rPr lang="ru-RU" sz="3200" dirty="0" smtClean="0"/>
              <a:t>славу </a:t>
            </a:r>
            <a:r>
              <a:rPr lang="ru-RU" sz="3200" dirty="0"/>
              <a:t>Богу.</a:t>
            </a:r>
          </a:p>
          <a:p>
            <a:r>
              <a:rPr lang="ru-RU" sz="3200" b="1" dirty="0"/>
              <a:t> 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545754"/>
            <a:ext cx="8496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добровольной бедности </a:t>
            </a:r>
            <a:r>
              <a:rPr lang="ru-RU" sz="3200" dirty="0" smtClean="0"/>
              <a:t>- это </a:t>
            </a:r>
            <a:r>
              <a:rPr lang="ru-RU" sz="3200" dirty="0"/>
              <a:t>особая способность, которой Бог наделяет некоторых членов Церкви Христовой, отказываться от материальных удобств и роскоши и жить так, как живут бедные люди в том или ином обществе, чтобы более успешно служить Богу.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безбрачия </a:t>
            </a:r>
            <a:r>
              <a:rPr lang="ru-RU" sz="3200" dirty="0" smtClean="0"/>
              <a:t>- это </a:t>
            </a:r>
            <a:r>
              <a:rPr lang="ru-RU" sz="3200" dirty="0"/>
              <a:t>особая способность, которой Бог наделяет некоторых членов Церкви Христовой, благодаря чему они воздерживаются от вступления в брак и хранят себя от всевозможных сексуальных искушений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570722"/>
            <a:ext cx="8604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Человек, имеющий этот дар, сознательно решает оставаться одиноким, чтобы посвящать делу Божьему то время и силы, которые в противном случае будут тратиться на семейные дела. То, что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они </a:t>
            </a:r>
            <a:r>
              <a:rPr lang="ru-RU" sz="3000" dirty="0"/>
              <a:t>это делают, является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свидетельством </a:t>
            </a:r>
            <a:r>
              <a:rPr lang="ru-RU" sz="3000" dirty="0"/>
              <a:t>или знамением для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неверующих</a:t>
            </a:r>
            <a:r>
              <a:rPr lang="ru-RU" sz="3000" dirty="0"/>
              <a:t>, указывающим на их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преданность </a:t>
            </a:r>
            <a:r>
              <a:rPr lang="ru-RU" sz="3000" dirty="0"/>
              <a:t>Богу. Хоть он и редко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встречается </a:t>
            </a:r>
            <a:r>
              <a:rPr lang="ru-RU" sz="3000" dirty="0"/>
              <a:t>в силу своей необычности, </a:t>
            </a:r>
            <a:endParaRPr lang="ru-RU" sz="30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     все </a:t>
            </a:r>
            <a:r>
              <a:rPr lang="ru-RU" sz="3000" dirty="0"/>
              <a:t>же это духовный дар.</a:t>
            </a:r>
          </a:p>
          <a:p>
            <a:endParaRPr lang="ru-RU" sz="3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243781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евангелизма </a:t>
            </a:r>
            <a:r>
              <a:rPr lang="ru-RU" sz="3200" b="1" dirty="0"/>
              <a:t>-</a:t>
            </a:r>
            <a:r>
              <a:rPr lang="ru-RU" sz="3200" dirty="0"/>
              <a:t> это уникальная способность, которой Бог наделяет некоторых членов Церкви Христовой, делиться Евангелием с неверующими </a:t>
            </a:r>
            <a:endParaRPr lang="ru-RU" sz="3200" dirty="0" smtClean="0"/>
          </a:p>
          <a:p>
            <a:r>
              <a:rPr lang="ru-RU" sz="3200" dirty="0" smtClean="0"/>
              <a:t>таким образом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чтобы </a:t>
            </a:r>
            <a:r>
              <a:rPr lang="ru-RU" sz="3200" dirty="0"/>
              <a:t>мужчины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/>
              <a:t>женщины </a:t>
            </a:r>
            <a:endParaRPr lang="ru-RU" sz="3200" dirty="0" smtClean="0"/>
          </a:p>
          <a:p>
            <a:r>
              <a:rPr lang="ru-RU" sz="3200" dirty="0" smtClean="0"/>
              <a:t>становились </a:t>
            </a:r>
          </a:p>
          <a:p>
            <a:r>
              <a:rPr lang="ru-RU" sz="3200" dirty="0" smtClean="0"/>
              <a:t>учениками </a:t>
            </a:r>
            <a:r>
              <a:rPr lang="ru-RU" sz="3200" dirty="0"/>
              <a:t>Христа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/>
              <a:t>ответственными </a:t>
            </a:r>
            <a:endParaRPr lang="ru-RU" sz="3200" dirty="0" smtClean="0"/>
          </a:p>
          <a:p>
            <a:r>
              <a:rPr lang="ru-RU" sz="3200" dirty="0" smtClean="0"/>
              <a:t>членами </a:t>
            </a:r>
            <a:r>
              <a:rPr lang="ru-RU" sz="3200" dirty="0"/>
              <a:t>Церкви.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 силу того, что чудодейственные дары часто бывают весьма зрелищны, их необходимо проверять и очень осмотрительно ими пользоваться. Однако не следует допускать, чтобы этот факт обесценивал их проявление и применение в жизни Церкви.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5271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ОСОБЕННОСТИ ЛЮДЕЙ ОБЛАДАЮЩИХ ЭТИМ ДАРОМ: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buFont typeface="Wingdings" pitchFamily="2" charset="2"/>
              <a:buChar char="v"/>
            </a:pPr>
            <a:r>
              <a:rPr lang="ru-RU" sz="2800" dirty="0" smtClean="0"/>
              <a:t>Способность </a:t>
            </a:r>
            <a:r>
              <a:rPr lang="ru-RU" sz="2800" dirty="0"/>
              <a:t>выступать перед большими группами людей; </a:t>
            </a:r>
          </a:p>
          <a:p>
            <a:pPr marL="541338" indent="-541338">
              <a:buFont typeface="Wingdings" pitchFamily="2" charset="2"/>
              <a:buChar char="v"/>
            </a:pPr>
            <a:r>
              <a:rPr lang="ru-RU" sz="2800" dirty="0" smtClean="0"/>
              <a:t>Свободная</a:t>
            </a:r>
            <a:r>
              <a:rPr lang="ru-RU" sz="2800" dirty="0"/>
              <a:t>, естественная и непринужденная беседа с незнакомыми людьми о христианских ценностях и способность выбирать для этого подходящий момент; </a:t>
            </a:r>
          </a:p>
          <a:p>
            <a:pPr marL="541338" indent="-541338">
              <a:buFont typeface="Wingdings" pitchFamily="2" charset="2"/>
              <a:buChar char="v"/>
            </a:pPr>
            <a:r>
              <a:rPr lang="ru-RU" sz="2800" dirty="0" smtClean="0"/>
              <a:t>Способность </a:t>
            </a:r>
            <a:r>
              <a:rPr lang="ru-RU" sz="2800" dirty="0"/>
              <a:t>посещать людей на дому, </a:t>
            </a:r>
            <a:r>
              <a:rPr lang="ru-RU" sz="2800" dirty="0" smtClean="0"/>
              <a:t>изучать</a:t>
            </a:r>
          </a:p>
          <a:p>
            <a:pPr marL="541338" indent="-541338"/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dirty="0"/>
              <a:t>с ними Библию и убеждать людей принять решение. </a:t>
            </a:r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820891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Обладающие этим даром могут вести людей к принятию решений об обращении в веру такими методами, которые для других почти недоступны. 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ru-RU" sz="3200" dirty="0" smtClean="0"/>
              <a:t>Евангелизм </a:t>
            </a:r>
            <a:r>
              <a:rPr lang="ru-RU" sz="3200" b="1" dirty="0"/>
              <a:t>-</a:t>
            </a:r>
            <a:r>
              <a:rPr lang="ru-RU" sz="3200" dirty="0"/>
              <a:t> это особый дар, который ставит человека на передовую линию фронта; эти люди подобны солдатам, </a:t>
            </a:r>
            <a:endParaRPr lang="ru-RU" sz="3200" dirty="0" smtClean="0"/>
          </a:p>
          <a:p>
            <a:r>
              <a:rPr lang="ru-RU" sz="3200" dirty="0" smtClean="0"/>
              <a:t>непосредственно </a:t>
            </a:r>
          </a:p>
          <a:p>
            <a:r>
              <a:rPr lang="ru-RU" sz="3200" dirty="0" smtClean="0"/>
              <a:t>атакующими </a:t>
            </a:r>
            <a:r>
              <a:rPr lang="ru-RU" sz="3200" dirty="0"/>
              <a:t>вражеские </a:t>
            </a:r>
            <a:endParaRPr lang="ru-RU" sz="3200" dirty="0" smtClean="0"/>
          </a:p>
          <a:p>
            <a:r>
              <a:rPr lang="ru-RU" sz="3200" dirty="0" smtClean="0"/>
              <a:t>позиции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1115616" y="1412776"/>
            <a:ext cx="7515778" cy="3672408"/>
            <a:chOff x="395536" y="1469008"/>
            <a:chExt cx="8595898" cy="419224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95536" y="1469008"/>
              <a:ext cx="5328592" cy="4192240"/>
              <a:chOff x="395536" y="1412776"/>
              <a:chExt cx="5328592" cy="4192240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95536" y="1412776"/>
                <a:ext cx="5112568" cy="4192240"/>
                <a:chOff x="395536" y="1412776"/>
                <a:chExt cx="5112568" cy="4192240"/>
              </a:xfrm>
            </p:grpSpPr>
            <p:graphicFrame>
              <p:nvGraphicFramePr>
                <p:cNvPr id="3" name="Диаграмма 2"/>
                <p:cNvGraphicFramePr/>
                <p:nvPr/>
              </p:nvGraphicFramePr>
              <p:xfrm>
                <a:off x="395536" y="1412776"/>
                <a:ext cx="5112568" cy="41922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" name="TextBox 3"/>
                <p:cNvSpPr txBox="1"/>
                <p:nvPr/>
              </p:nvSpPr>
              <p:spPr>
                <a:xfrm rot="1019044">
                  <a:off x="3021659" y="1683405"/>
                  <a:ext cx="922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/>
                    <a:t>5 – 10%</a:t>
                  </a:r>
                  <a:endParaRPr lang="ru-RU" b="1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483768" y="4725144"/>
                  <a:ext cx="98937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600" b="1" dirty="0" smtClean="0">
                      <a:solidFill>
                        <a:schemeClr val="bg1"/>
                      </a:solidFill>
                    </a:rPr>
                    <a:t>90%</a:t>
                  </a:r>
                  <a:endParaRPr lang="ru-RU" sz="3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5364088" y="1772816"/>
                <a:ext cx="360040" cy="2880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364088" y="2276872"/>
                <a:ext cx="360040" cy="28803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796136" y="1835532"/>
              <a:ext cx="2905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Имеющие дар евангелизма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2276872"/>
              <a:ext cx="3195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Не имеющие дар евангелизма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5229200"/>
            <a:ext cx="85689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Дух Пророчества говорит: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«</a:t>
            </a:r>
            <a:r>
              <a:rPr lang="ru-RU" sz="2000" dirty="0"/>
              <a:t>Каждый рождённый для Царствия Божия миссионер</a:t>
            </a:r>
            <a:r>
              <a:rPr lang="ru-RU" sz="2000" dirty="0" smtClean="0"/>
              <a:t>».</a:t>
            </a:r>
            <a:endParaRPr lang="ru-RU" sz="900" dirty="0" smtClean="0"/>
          </a:p>
          <a:p>
            <a:r>
              <a:rPr lang="ru-RU" sz="900" dirty="0" smtClean="0"/>
              <a:t> </a:t>
            </a:r>
          </a:p>
          <a:p>
            <a:r>
              <a:rPr lang="ru-RU" sz="2000" dirty="0" smtClean="0"/>
              <a:t>Не </a:t>
            </a:r>
            <a:r>
              <a:rPr lang="ru-RU" sz="2000" dirty="0"/>
              <a:t>все могут быть евангелистами, но все призваны свидетельствовать о Господе.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 </a:t>
            </a:r>
            <a:r>
              <a:rPr lang="ru-RU" sz="3200" b="1" dirty="0"/>
              <a:t>-</a:t>
            </a:r>
            <a:r>
              <a:rPr lang="ru-RU" sz="3200" dirty="0"/>
              <a:t> это тот навык, который должны приобретать все христиане. Любой может рассказать, что Господь сделал для него или для нее. Любой может выполнять </a:t>
            </a:r>
            <a:r>
              <a:rPr lang="ru-RU" sz="3200" dirty="0" smtClean="0"/>
              <a:t>               </a:t>
            </a:r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        всевозможные </a:t>
            </a:r>
            <a:r>
              <a:rPr lang="ru-RU" sz="3200" dirty="0"/>
              <a:t>задания,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связанные </a:t>
            </a:r>
            <a:r>
              <a:rPr lang="ru-RU" sz="3200" dirty="0"/>
              <a:t>с </a:t>
            </a:r>
            <a:r>
              <a:rPr lang="ru-RU" sz="3200" dirty="0" smtClean="0"/>
              <a:t> </a:t>
            </a:r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              ученичеством </a:t>
            </a:r>
            <a:r>
              <a:rPr lang="ru-RU" sz="3200" dirty="0"/>
              <a:t>и </a:t>
            </a:r>
            <a:endParaRPr lang="ru-RU" sz="3200" dirty="0" smtClean="0"/>
          </a:p>
          <a:p>
            <a:pPr algn="r"/>
            <a:r>
              <a:rPr lang="ru-RU" sz="3200" dirty="0"/>
              <a:t> </a:t>
            </a:r>
            <a:r>
              <a:rPr lang="ru-RU" sz="3200" dirty="0" smtClean="0"/>
              <a:t>                                                         приобретением </a:t>
            </a:r>
            <a:r>
              <a:rPr lang="ru-RU" sz="3200" dirty="0"/>
              <a:t>душ для Христа.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48478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языков </a:t>
            </a:r>
            <a:r>
              <a:rPr lang="ru-RU" sz="3600" dirty="0" smtClean="0"/>
              <a:t>– это </a:t>
            </a:r>
            <a:r>
              <a:rPr lang="ru-RU" sz="3600" dirty="0"/>
              <a:t>способность передавать Евангелие на иностранных языках, специально не изучавшихся, так этого требовали обстоятельства, в которых оказались благовестники.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истолкования </a:t>
            </a:r>
            <a:r>
              <a:rPr lang="ru-RU" sz="3200" dirty="0"/>
              <a:t>- это уникальная способность, которой Бог наделяет некоторых членов Церкви Христовой, открывать людям на их родном языке ту весть, которая передается человеком, говорящим на </a:t>
            </a:r>
            <a:r>
              <a:rPr lang="ru-RU" sz="3200" dirty="0" smtClean="0"/>
              <a:t>языках.</a:t>
            </a: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2453</Words>
  <Application>Microsoft Office PowerPoint</Application>
  <PresentationFormat>Экран (4:3)</PresentationFormat>
  <Paragraphs>207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И.В. Касап</dc:creator>
  <cp:lastModifiedBy>И.В. Касап</cp:lastModifiedBy>
  <cp:revision>43</cp:revision>
  <dcterms:created xsi:type="dcterms:W3CDTF">2013-01-25T06:15:52Z</dcterms:created>
  <dcterms:modified xsi:type="dcterms:W3CDTF">2013-01-25T07:43:29Z</dcterms:modified>
</cp:coreProperties>
</file>