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1" r:id="rId3"/>
    <p:sldId id="263" r:id="rId4"/>
    <p:sldId id="267" r:id="rId5"/>
    <p:sldId id="268" r:id="rId6"/>
    <p:sldId id="270" r:id="rId7"/>
    <p:sldId id="269" r:id="rId8"/>
    <p:sldId id="275" r:id="rId9"/>
    <p:sldId id="272" r:id="rId10"/>
    <p:sldId id="278" r:id="rId11"/>
    <p:sldId id="276" r:id="rId12"/>
    <p:sldId id="281" r:id="rId13"/>
    <p:sldId id="280" r:id="rId14"/>
    <p:sldId id="285" r:id="rId15"/>
    <p:sldId id="282" r:id="rId16"/>
    <p:sldId id="283" r:id="rId17"/>
    <p:sldId id="284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E96F-38EA-4683-99A4-7BDA2D6AD833}" type="datetimeFigureOut">
              <a:rPr lang="ru-RU" smtClean="0"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4940-9229-46A9-AB3F-FE0E567DF8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38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E96F-38EA-4683-99A4-7BDA2D6AD833}" type="datetimeFigureOut">
              <a:rPr lang="ru-RU" smtClean="0"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4940-9229-46A9-AB3F-FE0E567DF8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33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E96F-38EA-4683-99A4-7BDA2D6AD833}" type="datetimeFigureOut">
              <a:rPr lang="ru-RU" smtClean="0"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4940-9229-46A9-AB3F-FE0E567DF8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45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E96F-38EA-4683-99A4-7BDA2D6AD833}" type="datetimeFigureOut">
              <a:rPr lang="ru-RU" smtClean="0"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4940-9229-46A9-AB3F-FE0E567DF8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42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E96F-38EA-4683-99A4-7BDA2D6AD833}" type="datetimeFigureOut">
              <a:rPr lang="ru-RU" smtClean="0"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4940-9229-46A9-AB3F-FE0E567DF8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998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E96F-38EA-4683-99A4-7BDA2D6AD833}" type="datetimeFigureOut">
              <a:rPr lang="ru-RU" smtClean="0"/>
              <a:t>11.12.2013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4940-9229-46A9-AB3F-FE0E567DF8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28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E96F-38EA-4683-99A4-7BDA2D6AD833}" type="datetimeFigureOut">
              <a:rPr lang="ru-RU" smtClean="0"/>
              <a:t>11.12.2013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4940-9229-46A9-AB3F-FE0E567DF8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99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E96F-38EA-4683-99A4-7BDA2D6AD833}" type="datetimeFigureOut">
              <a:rPr lang="ru-RU" smtClean="0"/>
              <a:t>11.12.2013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4940-9229-46A9-AB3F-FE0E567DF8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8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E96F-38EA-4683-99A4-7BDA2D6AD833}" type="datetimeFigureOut">
              <a:rPr lang="ru-RU" smtClean="0"/>
              <a:t>11.12.2013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4940-9229-46A9-AB3F-FE0E567DF8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2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E96F-38EA-4683-99A4-7BDA2D6AD833}" type="datetimeFigureOut">
              <a:rPr lang="ru-RU" smtClean="0"/>
              <a:t>11.12.2013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4940-9229-46A9-AB3F-FE0E567DF8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72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E96F-38EA-4683-99A4-7BDA2D6AD833}" type="datetimeFigureOut">
              <a:rPr lang="ru-RU" smtClean="0"/>
              <a:t>11.12.2013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4940-9229-46A9-AB3F-FE0E567DF8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03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0E96F-38EA-4683-99A4-7BDA2D6AD833}" type="datetimeFigureOut">
              <a:rPr lang="ru-RU" smtClean="0"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44940-9229-46A9-AB3F-FE0E567DF8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71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211" y="681550"/>
            <a:ext cx="5333578" cy="5418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1008927" cy="7029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329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Pictures\Textures\grunge textures1\colorful-grunge-texture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>Первая библейская беседа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vanteTitulCm" panose="040B0802020202020204" pitchFamily="82" charset="-52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600200"/>
            <a:ext cx="7704856" cy="4525963"/>
          </a:xfrm>
          <a:effectLst/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3000" b="1" dirty="0" smtClean="0">
                <a:latin typeface="Cambria" panose="02040503050406030204" pitchFamily="18" charset="0"/>
              </a:rPr>
              <a:t>Затем </a:t>
            </a:r>
            <a:r>
              <a:rPr lang="ru-RU" sz="3000" b="1" dirty="0">
                <a:latin typeface="Cambria" panose="02040503050406030204" pitchFamily="18" charset="0"/>
              </a:rPr>
              <a:t>вновь раздался звучный голос Хаскелла: «Для какой цели дано Писание?» И в ответ послышались слова: «Для научения, для обличения, для исправления, для наставления в праведности, да будет совершен Божий человек, ко всякому доброму делу приготовлен» (2 Тим. </a:t>
            </a:r>
            <a:r>
              <a:rPr lang="ru-RU" sz="3000" b="1" dirty="0" smtClean="0">
                <a:latin typeface="Cambria" panose="02040503050406030204" pitchFamily="18" charset="0"/>
              </a:rPr>
              <a:t>3:17</a:t>
            </a:r>
            <a:r>
              <a:rPr lang="ru-RU" sz="3000" b="1" dirty="0">
                <a:latin typeface="Cambria" panose="02040503050406030204" pitchFamily="18" charset="0"/>
              </a:rPr>
              <a:t>).</a:t>
            </a:r>
          </a:p>
        </p:txBody>
      </p:sp>
      <p:pic>
        <p:nvPicPr>
          <p:cNvPr id="5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21288"/>
            <a:ext cx="722573" cy="734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8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Pictures\Textures\grunge textures1\colorful-grunge-texture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7245" y="404664"/>
            <a:ext cx="649905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>библейская беседа</a:t>
            </a:r>
            <a:r>
              <a:rPr lang="ru-RU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/>
            </a:r>
            <a:br>
              <a:rPr lang="ru-RU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</a:b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</a:rPr>
              <a:t>   </a:t>
            </a:r>
            <a:r>
              <a: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>в описании Хаскелла</a:t>
            </a: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TtlRg&amp;Bt" panose="050C0804060308040604" pitchFamily="34" charset="-52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060848"/>
            <a:ext cx="7704856" cy="4065315"/>
          </a:xfrm>
          <a:effectLst/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b="1" dirty="0">
                <a:latin typeface="Cambria" panose="02040503050406030204" pitchFamily="18" charset="0"/>
              </a:rPr>
              <a:t>Проповедник Хаскелл в своих записях дает весьма интересное и поучительное описание проведения библейских бесед в те времена, когда эта работа только начиналась.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ru-RU" b="1" dirty="0">
                <a:latin typeface="Cambria" panose="02040503050406030204" pitchFamily="18" charset="0"/>
              </a:rPr>
              <a:t>Вот что он пишет: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2025"/>
            <a:ext cx="967834" cy="1280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722573" cy="734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3688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Pictures\Textures\grunge textures1\colorful-grunge-texture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7245" y="404664"/>
            <a:ext cx="649905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>библейская беседа</a:t>
            </a:r>
            <a:r>
              <a:rPr lang="ru-RU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/>
            </a:r>
            <a:br>
              <a:rPr lang="ru-RU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</a:b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</a:rPr>
              <a:t>   </a:t>
            </a:r>
            <a:r>
              <a: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>в описании Хаскелла</a:t>
            </a: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TtlRg&amp;Bt" panose="050C0804060308040604" pitchFamily="34" charset="-52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060848"/>
            <a:ext cx="7704856" cy="4065315"/>
          </a:xfrm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>
                <a:latin typeface="Cambria" panose="02040503050406030204" pitchFamily="18" charset="0"/>
              </a:rPr>
              <a:t>«Наиболее успешным для городских миссий по сей день представляется план проведения библейских бесед на дому и организация подписки на журнал «Знамение времени».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2025"/>
            <a:ext cx="967834" cy="1280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722573" cy="734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728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Pictures\Textures\grunge textures1\colorful-grunge-texture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7245" y="404664"/>
            <a:ext cx="649905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>библейская беседа</a:t>
            </a:r>
            <a:r>
              <a:rPr lang="ru-RU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/>
            </a:r>
            <a:br>
              <a:rPr lang="ru-RU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</a:b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</a:rPr>
              <a:t>   </a:t>
            </a:r>
            <a:r>
              <a: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>в описании Хаскелла</a:t>
            </a: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TtlRg&amp;Bt" panose="050C0804060308040604" pitchFamily="34" charset="-52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060848"/>
            <a:ext cx="7704856" cy="4065315"/>
          </a:xfrm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 smtClean="0">
                <a:latin typeface="Cambria" panose="02040503050406030204" pitchFamily="18" charset="0"/>
              </a:rPr>
              <a:t>Проведение </a:t>
            </a:r>
            <a:r>
              <a:rPr lang="ru-RU" b="1" i="1" dirty="0">
                <a:latin typeface="Cambria" panose="02040503050406030204" pitchFamily="18" charset="0"/>
              </a:rPr>
              <a:t>библейских бесед, как правило, не ограничивается членами одной семьи. После первой такой беседы назначается вторая, на которую хозяева дома приглашают своих соседей</a:t>
            </a:r>
            <a:r>
              <a:rPr lang="ru-RU" b="1" i="1" dirty="0" smtClean="0">
                <a:latin typeface="Cambria" panose="02040503050406030204" pitchFamily="18" charset="0"/>
              </a:rPr>
              <a:t>.</a:t>
            </a:r>
            <a:endParaRPr lang="ru-RU" b="1" i="1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2025"/>
            <a:ext cx="967834" cy="1280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722573" cy="734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8751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Pictures\Textures\grunge textures1\colorful-grunge-texture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7245" y="404664"/>
            <a:ext cx="649905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>библейская беседа</a:t>
            </a:r>
            <a:r>
              <a:rPr lang="ru-RU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/>
            </a:r>
            <a:br>
              <a:rPr lang="ru-RU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</a:b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</a:rPr>
              <a:t>   </a:t>
            </a:r>
            <a:r>
              <a: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>в описании Хаскелла</a:t>
            </a: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TtlRg&amp;Bt" panose="050C0804060308040604" pitchFamily="34" charset="-52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060848"/>
            <a:ext cx="7704856" cy="4065315"/>
          </a:xfrm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 smtClean="0">
                <a:latin typeface="Cambria" panose="02040503050406030204" pitchFamily="18" charset="0"/>
              </a:rPr>
              <a:t>Таким </a:t>
            </a:r>
            <a:r>
              <a:rPr lang="ru-RU" b="1" i="1" dirty="0">
                <a:latin typeface="Cambria" panose="02040503050406030204" pitchFamily="18" charset="0"/>
              </a:rPr>
              <a:t>образом, у членов семьи возникает желание привлекать к евангельской истине своих соседей. На библейских беседах в подобных случаях присутствует нередко от пяти до пятнадцати человек.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2025"/>
            <a:ext cx="967834" cy="1280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722573" cy="734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8318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Pictures\Textures\grunge textures1\colorful-grunge-texture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7245" y="404664"/>
            <a:ext cx="649905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>библейская беседа</a:t>
            </a:r>
            <a:r>
              <a:rPr lang="ru-RU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/>
            </a:r>
            <a:br>
              <a:rPr lang="ru-RU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</a:b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</a:rPr>
              <a:t>   </a:t>
            </a:r>
            <a:r>
              <a: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>в описании Хаскелла</a:t>
            </a: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TtlRg&amp;Bt" panose="050C0804060308040604" pitchFamily="34" charset="-52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060848"/>
            <a:ext cx="7704856" cy="4065315"/>
          </a:xfrm>
          <a:effectLst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i="1" dirty="0" smtClean="0">
                <a:latin typeface="Cambria" panose="02040503050406030204" pitchFamily="18" charset="0"/>
              </a:rPr>
              <a:t>Все </a:t>
            </a:r>
            <a:r>
              <a:rPr lang="ru-RU" b="1" i="1" dirty="0">
                <a:latin typeface="Cambria" panose="02040503050406030204" pitchFamily="18" charset="0"/>
              </a:rPr>
              <a:t>сидят вокруг большого стола, перед каждым лежит Библия. Задаются вопросы, касающиеся библейских тем, и кто-нибудь отвечает на них, или же читаются тексты, а все стараются найти им объяснение с помощью других текстов из Писаний.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2025"/>
            <a:ext cx="967834" cy="1280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722573" cy="734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0539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Pictures\Textures\grunge textures1\colorful-grunge-texture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7245" y="404664"/>
            <a:ext cx="649905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>библейская беседа</a:t>
            </a:r>
            <a:r>
              <a:rPr lang="ru-RU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/>
            </a:r>
            <a:br>
              <a:rPr lang="ru-RU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</a:b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</a:rPr>
              <a:t>   </a:t>
            </a:r>
            <a:r>
              <a: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>в описании Хаскелла</a:t>
            </a: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TtlRg&amp;Bt" panose="050C0804060308040604" pitchFamily="34" charset="-52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060848"/>
            <a:ext cx="7704856" cy="4065315"/>
          </a:xfrm>
          <a:effectLst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i="1" dirty="0">
                <a:latin typeface="Cambria" panose="02040503050406030204" pitchFamily="18" charset="0"/>
              </a:rPr>
              <a:t>По субботам и воскресеньям проводятся собрания или беседы в помещении миссии. Библейские беседы проводятся также на кораблях. Некоторые из наших сестер подвизаются в этом деле с таким же успехом, как и наши братья</a:t>
            </a:r>
            <a:r>
              <a:rPr lang="ru-RU" b="1" i="1" dirty="0" smtClean="0">
                <a:latin typeface="Cambria" panose="02040503050406030204" pitchFamily="18" charset="0"/>
              </a:rPr>
              <a:t>.</a:t>
            </a:r>
            <a:endParaRPr lang="ru-RU" b="1" i="1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2025"/>
            <a:ext cx="967834" cy="1280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722573" cy="734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3861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Pictures\Textures\grunge textures1\colorful-grunge-texture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7245" y="404664"/>
            <a:ext cx="649905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/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>библейская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>беседа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/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</a:b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</a:rPr>
              <a:t>  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>в описании Хаскелла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vanteTitulCm" panose="040B0802020202020204" pitchFamily="82" charset="-52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060848"/>
            <a:ext cx="7704856" cy="4065315"/>
          </a:xfrm>
          <a:effectLst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i="1" dirty="0" smtClean="0">
                <a:latin typeface="Cambria" panose="02040503050406030204" pitchFamily="18" charset="0"/>
              </a:rPr>
              <a:t>Одно </a:t>
            </a:r>
            <a:r>
              <a:rPr lang="ru-RU" b="1" i="1" dirty="0">
                <a:latin typeface="Cambria" panose="02040503050406030204" pitchFamily="18" charset="0"/>
              </a:rPr>
              <a:t>ясно: Бог стоит за истину и поможет тем, кто не только ощущает свою нужду в Нем, но и осознает, насколько важно для них научиться трудиться на ниве благовестия с полной отдачей.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2025"/>
            <a:ext cx="967834" cy="1280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722573" cy="734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170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211" y="681550"/>
            <a:ext cx="5333578" cy="5418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1008927" cy="7029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2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897247"/>
            <a:ext cx="6048672" cy="2520280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ru-RU" sz="6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>Библейская</a:t>
            </a:r>
            <a:r>
              <a:rPr lang="ru-RU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> </a:t>
            </a:r>
            <a:br>
              <a:rPr lang="ru-RU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</a:br>
            <a:r>
              <a:rPr lang="ru-RU" sz="10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>беседа</a:t>
            </a:r>
            <a:endParaRPr lang="ru-RU" sz="10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vanteTitulCm" panose="040B0802020202020204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573016"/>
            <a:ext cx="6336704" cy="1176536"/>
          </a:xfrm>
          <a:effectLst/>
        </p:spPr>
        <p:txBody>
          <a:bodyPr>
            <a:noAutofit/>
          </a:bodyPr>
          <a:lstStyle/>
          <a:p>
            <a:pPr algn="l"/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История возникновения</a:t>
            </a:r>
            <a:endParaRPr lang="ru-RU" sz="3600" b="1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21288"/>
            <a:ext cx="722573" cy="734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119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Pictures\Textures\grunge textures1\colorful-grunge-texture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>Первая библейская беседа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vanteTitulCm" panose="040B0802020202020204" pitchFamily="82" charset="-52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600200"/>
            <a:ext cx="7776864" cy="4525963"/>
          </a:xfrm>
          <a:effectLst/>
        </p:spPr>
        <p:txBody>
          <a:bodyPr>
            <a:normAutofit/>
          </a:bodyPr>
          <a:lstStyle/>
          <a:p>
            <a:pPr marL="450850" indent="-450850" algn="just">
              <a:buFont typeface="Wingdings" panose="05000000000000000000" pitchFamily="2" charset="2"/>
              <a:buChar char="v"/>
            </a:pPr>
            <a:r>
              <a:rPr lang="ru-RU" sz="2800" b="1" dirty="0" smtClean="0">
                <a:latin typeface="Cambria" panose="02040503050406030204" pitchFamily="18" charset="0"/>
              </a:rPr>
              <a:t>Начиная </a:t>
            </a:r>
            <a:r>
              <a:rPr lang="ru-RU" sz="2800" b="1" dirty="0">
                <a:latin typeface="Cambria" panose="02040503050406030204" pitchFamily="18" charset="0"/>
              </a:rPr>
              <a:t>с 1844 </a:t>
            </a:r>
            <a:r>
              <a:rPr lang="ru-RU" sz="2800" b="1" dirty="0" smtClean="0">
                <a:latin typeface="Cambria" panose="02040503050406030204" pitchFamily="18" charset="0"/>
              </a:rPr>
              <a:t>года трехангельская </a:t>
            </a:r>
            <a:r>
              <a:rPr lang="ru-RU" sz="2800" b="1" dirty="0">
                <a:latin typeface="Cambria" panose="02040503050406030204" pitchFamily="18" charset="0"/>
              </a:rPr>
              <a:t>весть возвещалась главным образом посредством </a:t>
            </a:r>
            <a:r>
              <a:rPr lang="ru-RU" sz="2800" b="1" dirty="0" smtClean="0">
                <a:latin typeface="Cambria" panose="02040503050406030204" pitchFamily="18" charset="0"/>
              </a:rPr>
              <a:t>проповеди.</a:t>
            </a:r>
          </a:p>
          <a:p>
            <a:pPr marL="0" indent="0" algn="just">
              <a:buNone/>
            </a:pPr>
            <a:endParaRPr lang="ru-RU" sz="2800" b="1" dirty="0" smtClean="0">
              <a:latin typeface="Cambria" panose="02040503050406030204" pitchFamily="18" charset="0"/>
            </a:endParaRPr>
          </a:p>
          <a:p>
            <a:pPr marL="450850" indent="-450850" algn="just">
              <a:buFont typeface="Wingdings" panose="05000000000000000000" pitchFamily="2" charset="2"/>
              <a:buChar char="v"/>
            </a:pPr>
            <a:r>
              <a:rPr lang="ru-RU" sz="2800" b="1" dirty="0" smtClean="0">
                <a:latin typeface="Cambria" panose="02040503050406030204" pitchFamily="18" charset="0"/>
              </a:rPr>
              <a:t>Лидеры </a:t>
            </a:r>
            <a:r>
              <a:rPr lang="ru-RU" sz="2800" b="1" dirty="0">
                <a:latin typeface="Cambria" panose="02040503050406030204" pitchFamily="18" charset="0"/>
              </a:rPr>
              <a:t>адвентистского </a:t>
            </a:r>
            <a:r>
              <a:rPr lang="ru-RU" sz="2800" b="1" dirty="0" smtClean="0">
                <a:latin typeface="Cambria" panose="02040503050406030204" pitchFamily="18" charset="0"/>
              </a:rPr>
              <a:t>движения, зная хорошо Библию</a:t>
            </a:r>
            <a:r>
              <a:rPr lang="ru-RU" sz="2800" b="1" dirty="0">
                <a:latin typeface="Cambria" panose="02040503050406030204" pitchFamily="18" charset="0"/>
              </a:rPr>
              <a:t>, </a:t>
            </a:r>
            <a:r>
              <a:rPr lang="ru-RU" sz="2800" b="1" dirty="0" smtClean="0">
                <a:latin typeface="Cambria" panose="02040503050406030204" pitchFamily="18" charset="0"/>
              </a:rPr>
              <a:t>как правило</a:t>
            </a:r>
            <a:r>
              <a:rPr lang="ru-RU" sz="2800" b="1" dirty="0">
                <a:latin typeface="Cambria" panose="02040503050406030204" pitchFamily="18" charset="0"/>
              </a:rPr>
              <a:t>, наставляли </a:t>
            </a:r>
            <a:r>
              <a:rPr lang="ru-RU" sz="2800" b="1" dirty="0" smtClean="0">
                <a:latin typeface="Cambria" panose="02040503050406030204" pitchFamily="18" charset="0"/>
              </a:rPr>
              <a:t>верующих прямо </a:t>
            </a:r>
            <a:r>
              <a:rPr lang="ru-RU" sz="2800" b="1" dirty="0">
                <a:latin typeface="Cambria" panose="02040503050406030204" pitchFamily="18" charset="0"/>
              </a:rPr>
              <a:t>с </a:t>
            </a:r>
            <a:r>
              <a:rPr lang="ru-RU" sz="2800" b="1" dirty="0" smtClean="0">
                <a:latin typeface="Cambria" panose="02040503050406030204" pitchFamily="18" charset="0"/>
              </a:rPr>
              <a:t>кафедры.</a:t>
            </a:r>
          </a:p>
        </p:txBody>
      </p:sp>
      <p:pic>
        <p:nvPicPr>
          <p:cNvPr id="5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21288"/>
            <a:ext cx="722573" cy="734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88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Pictures\Textures\grunge textures1\colorful-grunge-texture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>Первая библейская беседа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vanteTitulCm" panose="040B0802020202020204" pitchFamily="82" charset="-52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600200"/>
            <a:ext cx="7776864" cy="4525963"/>
          </a:xfrm>
          <a:effectLst/>
        </p:spPr>
        <p:txBody>
          <a:bodyPr>
            <a:normAutofit/>
          </a:bodyPr>
          <a:lstStyle/>
          <a:p>
            <a:pPr marL="452438" indent="-452438" algn="just">
              <a:buFont typeface="Wingdings" panose="05000000000000000000" pitchFamily="2" charset="2"/>
              <a:buChar char="v"/>
            </a:pPr>
            <a:r>
              <a:rPr lang="ru-RU" sz="2800" b="1" dirty="0" smtClean="0">
                <a:latin typeface="Cambria" panose="02040503050406030204" pitchFamily="18" charset="0"/>
              </a:rPr>
              <a:t>Еще одним успешным </a:t>
            </a:r>
            <a:r>
              <a:rPr lang="ru-RU" sz="2800" b="1" dirty="0">
                <a:latin typeface="Cambria" panose="02040503050406030204" pitchFamily="18" charset="0"/>
              </a:rPr>
              <a:t>и перспективным методом </a:t>
            </a:r>
            <a:r>
              <a:rPr lang="ru-RU" sz="2800" b="1" dirty="0" smtClean="0">
                <a:latin typeface="Cambria" panose="02040503050406030204" pitchFamily="18" charset="0"/>
              </a:rPr>
              <a:t>возвещения </a:t>
            </a:r>
            <a:r>
              <a:rPr lang="ru-RU" sz="2800" b="1" dirty="0">
                <a:latin typeface="Cambria" panose="02040503050406030204" pitchFamily="18" charset="0"/>
              </a:rPr>
              <a:t>истины </a:t>
            </a:r>
            <a:r>
              <a:rPr lang="ru-RU" sz="2800" b="1" dirty="0" smtClean="0">
                <a:latin typeface="Cambria" panose="02040503050406030204" pitchFamily="18" charset="0"/>
              </a:rPr>
              <a:t>в то время оказалось </a:t>
            </a:r>
            <a:r>
              <a:rPr lang="ru-RU" sz="2800" b="1" dirty="0">
                <a:latin typeface="Cambria" panose="02040503050406030204" pitchFamily="18" charset="0"/>
              </a:rPr>
              <a:t>распространение </a:t>
            </a:r>
            <a:r>
              <a:rPr lang="ru-RU" sz="2800" b="1" dirty="0" smtClean="0">
                <a:latin typeface="Cambria" panose="02040503050406030204" pitchFamily="18" charset="0"/>
              </a:rPr>
              <a:t>литературы.</a:t>
            </a:r>
          </a:p>
          <a:p>
            <a:pPr marL="0" indent="0" algn="just">
              <a:buNone/>
            </a:pPr>
            <a:endParaRPr lang="ru-RU" sz="2800" b="1" dirty="0" smtClean="0">
              <a:latin typeface="Cambria" panose="02040503050406030204" pitchFamily="18" charset="0"/>
            </a:endParaRPr>
          </a:p>
          <a:p>
            <a:pPr marL="452438" indent="-452438" algn="just">
              <a:buFont typeface="Wingdings" panose="05000000000000000000" pitchFamily="2" charset="2"/>
              <a:buChar char="v"/>
            </a:pPr>
            <a:r>
              <a:rPr lang="ru-RU" sz="2800" b="1" dirty="0" smtClean="0">
                <a:latin typeface="Cambria" panose="02040503050406030204" pitchFamily="18" charset="0"/>
              </a:rPr>
              <a:t>Но в 1882-1883 </a:t>
            </a:r>
            <a:r>
              <a:rPr lang="ru-RU" sz="2800" b="1" dirty="0">
                <a:latin typeface="Cambria" panose="02040503050406030204" pitchFamily="18" charset="0"/>
              </a:rPr>
              <a:t>годах впервые был выработан метод проведения библейских </a:t>
            </a:r>
            <a:r>
              <a:rPr lang="ru-RU" sz="2800" b="1" dirty="0" smtClean="0">
                <a:latin typeface="Cambria" panose="02040503050406030204" pitchFamily="18" charset="0"/>
              </a:rPr>
              <a:t>бесед.</a:t>
            </a:r>
          </a:p>
          <a:p>
            <a:pPr marL="0" indent="0" algn="just">
              <a:buNone/>
            </a:pPr>
            <a:endParaRPr lang="ru-RU" sz="2800" b="1" dirty="0" smtClean="0">
              <a:latin typeface="Cambria" panose="02040503050406030204" pitchFamily="18" charset="0"/>
            </a:endParaRPr>
          </a:p>
          <a:p>
            <a:pPr marL="452438" indent="-452438" algn="just">
              <a:buFont typeface="Wingdings" panose="05000000000000000000" pitchFamily="2" charset="2"/>
              <a:buChar char="v"/>
            </a:pPr>
            <a:r>
              <a:rPr lang="ru-RU" sz="2800" b="1" dirty="0" smtClean="0">
                <a:latin typeface="Cambria" panose="02040503050406030204" pitchFamily="18" charset="0"/>
              </a:rPr>
              <a:t>Вот как </a:t>
            </a:r>
            <a:r>
              <a:rPr lang="ru-RU" sz="2800" b="1" dirty="0">
                <a:latin typeface="Cambria" panose="02040503050406030204" pitchFamily="18" charset="0"/>
              </a:rPr>
              <a:t>это </a:t>
            </a:r>
            <a:r>
              <a:rPr lang="ru-RU" sz="2800" b="1" dirty="0" smtClean="0">
                <a:latin typeface="Cambria" panose="02040503050406030204" pitchFamily="18" charset="0"/>
              </a:rPr>
              <a:t>произошло.</a:t>
            </a:r>
            <a:endParaRPr lang="ru-RU" sz="2800" b="1" dirty="0">
              <a:latin typeface="Cambria" panose="02040503050406030204" pitchFamily="18" charset="0"/>
            </a:endParaRPr>
          </a:p>
        </p:txBody>
      </p:sp>
      <p:pic>
        <p:nvPicPr>
          <p:cNvPr id="5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21288"/>
            <a:ext cx="722573" cy="734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57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Pictures\Textures\grunge textures1\colorful-grunge-texture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>Первая библейская беседа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vanteTitulCm" panose="040B0802020202020204" pitchFamily="82" charset="-52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39952" y="1700808"/>
            <a:ext cx="4320480" cy="4320479"/>
          </a:xfrm>
          <a:effectLst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700" b="1" dirty="0" smtClean="0">
                <a:latin typeface="Cambria" panose="02040503050406030204" pitchFamily="18" charset="0"/>
              </a:rPr>
              <a:t>СТИВЕН ХАСКЕЛЛ, проповедник и основатель </a:t>
            </a:r>
            <a:r>
              <a:rPr lang="ru-RU" sz="2700" b="1" dirty="0">
                <a:latin typeface="Cambria" panose="02040503050406030204" pitchFamily="18" charset="0"/>
              </a:rPr>
              <a:t>миссионерского </a:t>
            </a:r>
            <a:r>
              <a:rPr lang="ru-RU" sz="2700" b="1" dirty="0" smtClean="0">
                <a:latin typeface="Cambria" panose="02040503050406030204" pitchFamily="18" charset="0"/>
              </a:rPr>
              <a:t>общества, как-то </a:t>
            </a:r>
            <a:r>
              <a:rPr lang="ru-RU" sz="2700" b="1" dirty="0">
                <a:latin typeface="Cambria" panose="02040503050406030204" pitchFamily="18" charset="0"/>
              </a:rPr>
              <a:t>раз выступал с проповедью в дачной местности в Калифорнии, где отдыхало немало верующих людей.</a:t>
            </a:r>
          </a:p>
        </p:txBody>
      </p:sp>
      <p:pic>
        <p:nvPicPr>
          <p:cNvPr id="4" name="Picture 2" descr="D:\Pictures\100-611bj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002116" cy="4104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21288"/>
            <a:ext cx="722573" cy="734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42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Pictures\Textures\grunge textures1\colorful-grunge-texture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>Первая библейская беседа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vanteTitulCm" panose="040B0802020202020204" pitchFamily="82" charset="-52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700808"/>
            <a:ext cx="4032448" cy="4425355"/>
          </a:xfrm>
          <a:effectLst/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800" b="1" dirty="0" smtClean="0">
                <a:latin typeface="Cambria" panose="02040503050406030204" pitchFamily="18" charset="0"/>
              </a:rPr>
              <a:t>Калифорния и в то время была известна как прекрасный уголок природы, славящийся обилием солнца и цветов, а также хорошим климатом. Одним словом – идеальное место для отдыха.</a:t>
            </a:r>
            <a:endParaRPr lang="ru-RU" sz="2800" b="1" dirty="0">
              <a:latin typeface="Cambria" panose="02040503050406030204" pitchFamily="18" charset="0"/>
            </a:endParaRPr>
          </a:p>
        </p:txBody>
      </p:sp>
      <p:pic>
        <p:nvPicPr>
          <p:cNvPr id="5" name="Picture 2" descr="D:\Pictures\Bierstadt_Albert_Kern-s_River_Valley_California-1024x6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189" y="1556792"/>
            <a:ext cx="3160890" cy="2139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D:\Pictures\21-1024x7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25" y="4077072"/>
            <a:ext cx="3102504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722573" cy="734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57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Pictures\Textures\grunge textures1\colorful-grunge-texture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>Первая библейская беседа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vanteTitulCm" panose="040B0802020202020204" pitchFamily="82" charset="-52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700808"/>
            <a:ext cx="4464496" cy="4425355"/>
          </a:xfrm>
          <a:effectLst/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800" b="1" dirty="0" smtClean="0">
                <a:latin typeface="Cambria" panose="02040503050406030204" pitchFamily="18" charset="0"/>
              </a:rPr>
              <a:t>В середине проповеди разразилась гроза. Рев разбушевавшейся стихии был настолько силен, что казалось, продолжать проповедь было бесполезно. Люди не могли расслышать то, что говорил проповедник.</a:t>
            </a:r>
            <a:endParaRPr lang="ru-RU" sz="2800" b="1" dirty="0">
              <a:latin typeface="Cambria" panose="02040503050406030204" pitchFamily="18" charset="0"/>
            </a:endParaRPr>
          </a:p>
        </p:txBody>
      </p:sp>
      <p:pic>
        <p:nvPicPr>
          <p:cNvPr id="5" name="Picture 2" descr="D:\Pictures\telpics_ru_713992822_185x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493" y="1988840"/>
            <a:ext cx="2886321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722573" cy="734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11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Pictures\Textures\grunge textures1\colorful-grunge-texture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>Первая библейская беседа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vanteTitulCm" panose="040B0802020202020204" pitchFamily="82" charset="-52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700809"/>
            <a:ext cx="7776864" cy="4104456"/>
          </a:xfrm>
          <a:effectLst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latin typeface="Cambria" panose="02040503050406030204" pitchFamily="18" charset="0"/>
              </a:rPr>
              <a:t>В этот момент Дух Святой побудил Хаскелла прибегнуть к необычному способу. Сойдя с кафедры, он прошел в центр помещения и собрал людей вокруг себя. Затем, вместо того чтобы продолжать проповедь, он указал тексты из Священного Писания, которые должны были читать собравшиеся в ответ на вопросы, которые он задавал.</a:t>
            </a:r>
          </a:p>
        </p:txBody>
      </p:sp>
      <p:pic>
        <p:nvPicPr>
          <p:cNvPr id="6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21288"/>
            <a:ext cx="722573" cy="734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09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Pictures\Textures\grunge textures1\colorful-grunge-texture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ulCm" panose="040B0802020202020204" pitchFamily="82" charset="-52"/>
              </a:rPr>
              <a:t>Первая библейская беседа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vanteTitulCm" panose="040B0802020202020204" pitchFamily="82" charset="-52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556792"/>
            <a:ext cx="7704856" cy="4569371"/>
          </a:xfrm>
          <a:effectLst/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b="1" dirty="0">
                <a:latin typeface="Cambria" panose="02040503050406030204" pitchFamily="18" charset="0"/>
              </a:rPr>
              <a:t>Например, он предложил такой вопрос: «Кто автор Священного Писания?» И кто-то из присутствующих четко прочитал такие слова: «Все Писание богодухновенно...» (2 Тим. </a:t>
            </a:r>
            <a:r>
              <a:rPr lang="ru-RU" b="1" dirty="0" smtClean="0">
                <a:latin typeface="Cambria" panose="02040503050406030204" pitchFamily="18" charset="0"/>
              </a:rPr>
              <a:t>3:16).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Cambria" panose="02040503050406030204" pitchFamily="18" charset="0"/>
              </a:rPr>
              <a:t>Еще </a:t>
            </a:r>
            <a:r>
              <a:rPr lang="ru-RU" b="1" dirty="0">
                <a:latin typeface="Cambria" panose="02040503050406030204" pitchFamily="18" charset="0"/>
              </a:rPr>
              <a:t>один прочитал другой отрывок: «Никогда пророчество не было произносимо по воле человеческой, но изрекали его святые Божии человеки, будучи движимы Духом Святым» (2 Петр. 1:21</a:t>
            </a:r>
            <a:r>
              <a:rPr lang="ru-RU" b="1" dirty="0" smtClean="0">
                <a:latin typeface="Cambria" panose="02040503050406030204" pitchFamily="18" charset="0"/>
              </a:rPr>
              <a:t>).</a:t>
            </a:r>
          </a:p>
        </p:txBody>
      </p:sp>
      <p:pic>
        <p:nvPicPr>
          <p:cNvPr id="5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21288"/>
            <a:ext cx="722573" cy="734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593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Библейская  беседа</vt:lpstr>
      <vt:lpstr>Первая библейская беседа</vt:lpstr>
      <vt:lpstr>Первая библейская беседа</vt:lpstr>
      <vt:lpstr>Первая библейская беседа</vt:lpstr>
      <vt:lpstr>Первая библейская беседа</vt:lpstr>
      <vt:lpstr>Первая библейская беседа</vt:lpstr>
      <vt:lpstr>Первая библейская беседа</vt:lpstr>
      <vt:lpstr>Первая библейская беседа</vt:lpstr>
      <vt:lpstr>Первая библейская беседа</vt:lpstr>
      <vt:lpstr>библейская беседа    в описании Хаскелла</vt:lpstr>
      <vt:lpstr>библейская беседа    в описании Хаскелла</vt:lpstr>
      <vt:lpstr>библейская беседа    в описании Хаскелла</vt:lpstr>
      <vt:lpstr>библейская беседа    в описании Хаскелла</vt:lpstr>
      <vt:lpstr>библейская беседа    в описании Хаскелла</vt:lpstr>
      <vt:lpstr>библейская беседа    в описании Хаскелла</vt:lpstr>
      <vt:lpstr>библейская беседа    в описании Хаскелла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Библейская беседа - История возникновения</dc:title>
  <dc:subject>Благовестие посредством библейской беседы</dc:subject>
  <dc:creator>Синицын А.В. (ВВО;ЗРС)</dc:creator>
  <cp:revision>61</cp:revision>
  <dcterms:created xsi:type="dcterms:W3CDTF">2013-11-18T18:07:23Z</dcterms:created>
  <dcterms:modified xsi:type="dcterms:W3CDTF">2013-12-11T07:27:29Z</dcterms:modified>
</cp:coreProperties>
</file>