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1" r:id="rId4"/>
    <p:sldId id="258" r:id="rId5"/>
    <p:sldId id="269" r:id="rId6"/>
    <p:sldId id="270" r:id="rId7"/>
    <p:sldId id="259" r:id="rId8"/>
    <p:sldId id="285" r:id="rId9"/>
    <p:sldId id="262" r:id="rId10"/>
    <p:sldId id="277" r:id="rId11"/>
    <p:sldId id="278" r:id="rId12"/>
    <p:sldId id="267" r:id="rId13"/>
    <p:sldId id="268" r:id="rId14"/>
    <p:sldId id="272" r:id="rId15"/>
    <p:sldId id="273" r:id="rId16"/>
    <p:sldId id="264" r:id="rId17"/>
    <p:sldId id="280" r:id="rId18"/>
    <p:sldId id="284" r:id="rId19"/>
    <p:sldId id="283" r:id="rId20"/>
    <p:sldId id="281" r:id="rId21"/>
    <p:sldId id="282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2429DD-D49A-462C-A737-AA4C3B927C1F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B8AECD-C15E-41D4-884F-6F288C8D48C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kotov\Desktop\УВЕС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93"/>
            <a:ext cx="9167301" cy="6856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2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ДУРА-ЕВРОПАС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древний город на среднем Евфрате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852936"/>
            <a:ext cx="3300573" cy="2799713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Согласно археологическим открытиям частный дом, датируемый 232-233 годами н.э. был перестроен в христианскую церковь.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6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31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АЛЕКСАНДР СЕВЕР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император Рима (222-235 годы н.э.)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852936"/>
            <a:ext cx="3300573" cy="2799713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Разрешил </a:t>
            </a:r>
            <a:r>
              <a:rPr lang="ru-RU" sz="1800" i="1" dirty="0"/>
              <a:t>спор о том, кто будет владеть земельным </a:t>
            </a:r>
            <a:r>
              <a:rPr lang="ru-RU" sz="1800" i="1" dirty="0" smtClean="0"/>
              <a:t>участком в </a:t>
            </a:r>
            <a:r>
              <a:rPr lang="ru-RU" sz="1800" i="1" dirty="0"/>
              <a:t>пользу </a:t>
            </a:r>
            <a:r>
              <a:rPr lang="ru-RU" sz="1800" i="1" dirty="0" smtClean="0"/>
              <a:t>христиан. </a:t>
            </a:r>
            <a:r>
              <a:rPr lang="ru-RU" sz="1800" i="1" dirty="0"/>
              <a:t>Х</a:t>
            </a:r>
            <a:r>
              <a:rPr lang="ru-RU" sz="1800" i="1" dirty="0" smtClean="0"/>
              <a:t>ристиане намеревались построить церковь, а общественность хотела построить общественное здание.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52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ПРИЧИНЫ ИСЧЕЗНОВЕНИЯ ДОМАШНИХ ЦЕРКВЕЙ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Рост общин. </a:t>
            </a:r>
            <a:r>
              <a:rPr lang="ru-RU" sz="1900" dirty="0" smtClean="0"/>
              <a:t>Из-за роста общины не помещались в частных домах.</a:t>
            </a:r>
          </a:p>
          <a:p>
            <a:r>
              <a:rPr lang="ru-RU" sz="2600" b="1" dirty="0" smtClean="0"/>
              <a:t>Желание быть вместе.</a:t>
            </a:r>
            <a:r>
              <a:rPr lang="ru-RU" sz="2600" dirty="0" smtClean="0"/>
              <a:t> </a:t>
            </a:r>
            <a:r>
              <a:rPr lang="ru-RU" sz="1900" dirty="0" smtClean="0"/>
              <a:t>Возможно, что перестройка частных домов и строительство новых зданий продиктовано желанием быть вместе.</a:t>
            </a:r>
          </a:p>
          <a:p>
            <a:r>
              <a:rPr lang="ru-RU" sz="2600" b="1" dirty="0" smtClean="0"/>
              <a:t>Изменение структуры руководства.</a:t>
            </a:r>
            <a:r>
              <a:rPr lang="ru-RU" dirty="0" smtClean="0"/>
              <a:t> </a:t>
            </a:r>
            <a:r>
              <a:rPr lang="ru-RU" sz="1900" dirty="0" smtClean="0"/>
              <a:t>От апостольской модели управление с советом пресвитеров к иерархической модели с епископом во главе общины.</a:t>
            </a:r>
          </a:p>
          <a:p>
            <a:r>
              <a:rPr lang="ru-RU" sz="2600" b="1" dirty="0" smtClean="0"/>
              <a:t>Массовое распространение христианства.</a:t>
            </a:r>
            <a:r>
              <a:rPr lang="ru-RU" b="1" dirty="0" smtClean="0"/>
              <a:t> </a:t>
            </a:r>
            <a:r>
              <a:rPr lang="ru-RU" sz="1900" dirty="0" smtClean="0"/>
              <a:t>Строительство церквей в период массового распространения христианства.</a:t>
            </a:r>
          </a:p>
        </p:txBody>
      </p:sp>
      <p:pic>
        <p:nvPicPr>
          <p:cNvPr id="5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ПРИЧИНЫ ИСЧЕЗНОВЕНИЯ ДОМАШНИХ ЦЕРКВЕЙ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Обращение влиятельных лиц.</a:t>
            </a:r>
            <a:r>
              <a:rPr lang="ru-RU" dirty="0" smtClean="0"/>
              <a:t> </a:t>
            </a:r>
            <a:r>
              <a:rPr lang="ru-RU" sz="1800" dirty="0" smtClean="0"/>
              <a:t>Привело к тому, что начали строится церкви.</a:t>
            </a:r>
          </a:p>
          <a:p>
            <a:r>
              <a:rPr lang="ru-RU" b="1" dirty="0" smtClean="0"/>
              <a:t>Подражание языческим религиям. </a:t>
            </a:r>
            <a:r>
              <a:rPr lang="ru-RU" sz="1800" dirty="0" smtClean="0"/>
              <a:t>Языческая культура имела существенное влияние на христианскую церковь.</a:t>
            </a:r>
          </a:p>
          <a:p>
            <a:r>
              <a:rPr lang="ru-RU" b="1" dirty="0" smtClean="0"/>
              <a:t>Изменение апокалиптических ожиданий.</a:t>
            </a:r>
            <a:r>
              <a:rPr lang="ru-RU" dirty="0" smtClean="0"/>
              <a:t> </a:t>
            </a:r>
            <a:r>
              <a:rPr lang="ru-RU" sz="1800" dirty="0" smtClean="0"/>
              <a:t>Ожидание возвращения Христа перестало играть доминирующую роль.</a:t>
            </a:r>
            <a:endParaRPr lang="ru-RU" dirty="0" smtClean="0"/>
          </a:p>
          <a:p>
            <a:r>
              <a:rPr lang="ru-RU" b="1" dirty="0" smtClean="0"/>
              <a:t>Обращение императора Константина. </a:t>
            </a:r>
            <a:r>
              <a:rPr lang="ru-RU" sz="1800" dirty="0" smtClean="0"/>
              <a:t>Перемены в Церкви в связи с обращением Константина.  </a:t>
            </a:r>
            <a:endParaRPr lang="ru-RU" dirty="0" smtClean="0"/>
          </a:p>
        </p:txBody>
      </p:sp>
      <p:pic>
        <p:nvPicPr>
          <p:cNvPr id="5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ПЕРЕХОДА ОТ ДОМАШНИХ ЦЕРКВЕЙ К ЗДАНИЯМ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Богослужения проводятся в церковных зданиях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dirty="0" smtClean="0"/>
              <a:t>Верующие делятся на священников и мирян.</a:t>
            </a:r>
            <a:endParaRPr lang="ru-RU" dirty="0" smtClean="0"/>
          </a:p>
          <a:p>
            <a:r>
              <a:rPr lang="ru-RU" b="1" dirty="0" smtClean="0"/>
              <a:t>Убранство храмов и роскошная жизнь священников.</a:t>
            </a:r>
            <a:endParaRPr lang="ru-RU" dirty="0" smtClean="0"/>
          </a:p>
          <a:p>
            <a:r>
              <a:rPr lang="ru-RU" b="1" dirty="0" smtClean="0"/>
              <a:t>Утрачиваются понятия «священство всех верующих» и «Церковь как Тело Христа».</a:t>
            </a:r>
            <a:endParaRPr lang="ru-RU" dirty="0" smtClean="0"/>
          </a:p>
        </p:txBody>
      </p:sp>
      <p:pic>
        <p:nvPicPr>
          <p:cNvPr id="5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ПЕРЕХОДА ОТ ДОМАШНИХ ЦЕРКВЕЙ К ЗДАНИЯМ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Люди перестают самостоятельно читать Священное Писание.</a:t>
            </a:r>
            <a:endParaRPr lang="ru-RU" dirty="0" smtClean="0"/>
          </a:p>
          <a:p>
            <a:r>
              <a:rPr lang="ru-RU" b="1" dirty="0" smtClean="0"/>
              <a:t>Доступ к Богу посредством посредников – священников и святых.</a:t>
            </a:r>
          </a:p>
          <a:p>
            <a:r>
              <a:rPr lang="ru-RU" b="1" dirty="0" smtClean="0"/>
              <a:t>Появление ритуалов, обрядов и традиций.</a:t>
            </a:r>
          </a:p>
          <a:p>
            <a:r>
              <a:rPr lang="ru-RU" b="1" dirty="0" smtClean="0"/>
              <a:t>Евангелие забывается и не проповедуется верующими.</a:t>
            </a:r>
          </a:p>
          <a:p>
            <a:endParaRPr lang="ru-RU" dirty="0" smtClean="0"/>
          </a:p>
        </p:txBody>
      </p:sp>
      <p:pic>
        <p:nvPicPr>
          <p:cNvPr id="5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ЦЕРКОВНЫХ ЗДАНИЙ К МАЛЫМ ГРУППАМ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Каким образом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христианской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церкви вновь появился интерес к малым группам?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764704"/>
            <a:ext cx="3300984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>ПЬЕР ВАЛЬДО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cap="all" dirty="0" smtClean="0"/>
              <a:t>1140 – 1217) </a:t>
            </a:r>
            <a:br>
              <a:rPr lang="ru-RU" cap="all" dirty="0" smtClean="0"/>
            </a:br>
            <a:r>
              <a:rPr lang="ru-RU" cap="all" dirty="0" smtClean="0"/>
              <a:t>вальденсы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492896"/>
            <a:ext cx="3300573" cy="324036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Лионский купец обратился к Богу, читая Новый Завет. Организовал группу, назвав её «Нищие духом». Изучая Писание вместе со своими последователями и стараясь жить по Евангелию, Вальдо стал проповедовать.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6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56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764704"/>
            <a:ext cx="3300984" cy="1440160"/>
          </a:xfrm>
        </p:spPr>
        <p:txBody>
          <a:bodyPr>
            <a:normAutofit/>
          </a:bodyPr>
          <a:lstStyle/>
          <a:p>
            <a:r>
              <a:rPr lang="ru-RU" b="1" dirty="0" smtClean="0"/>
              <a:t>ФИЛИПП ШПЕНЕР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cap="all" dirty="0" smtClean="0"/>
              <a:t>1635 – 1705) </a:t>
            </a:r>
            <a:br>
              <a:rPr lang="ru-RU" cap="all" dirty="0" smtClean="0"/>
            </a:br>
            <a:r>
              <a:rPr lang="ru-RU" cap="all" dirty="0" smtClean="0"/>
              <a:t>пиетизм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492896"/>
            <a:ext cx="3300573" cy="3240360"/>
          </a:xfrm>
        </p:spPr>
        <p:txBody>
          <a:bodyPr>
            <a:normAutofit fontScale="92500" lnSpcReduction="20000"/>
          </a:bodyPr>
          <a:lstStyle/>
          <a:p>
            <a:r>
              <a:rPr lang="ru-RU" sz="1800" i="1" dirty="0" smtClean="0"/>
              <a:t>Лютеранский богослов и пастор общины во Франкфурте стремился оживить церковную жизнь и поднять духовность паствы. Проповедовал евангельские истины в практическом применении к современной жизни, проводил беседы по катехизису и собрания по домам.</a:t>
            </a:r>
          </a:p>
          <a:p>
            <a:r>
              <a:rPr lang="ru-RU" sz="1800" i="1" dirty="0" smtClean="0"/>
              <a:t>Основатель пиетизма (от лат. </a:t>
            </a:r>
            <a:r>
              <a:rPr lang="en-US" sz="1800" i="1" dirty="0" smtClean="0"/>
              <a:t>pietas – </a:t>
            </a:r>
            <a:r>
              <a:rPr lang="ru-RU" sz="1800" i="1" dirty="0" smtClean="0"/>
              <a:t>благочестие).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8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5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764704"/>
            <a:ext cx="3300984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ГРАФ ЦИНЦЕНДОРФ </a:t>
            </a:r>
            <a:r>
              <a:rPr lang="ru-RU" dirty="0" smtClean="0"/>
              <a:t>(</a:t>
            </a:r>
            <a:r>
              <a:rPr lang="ru-RU" cap="all" dirty="0" smtClean="0"/>
              <a:t>1700 – 1760) </a:t>
            </a:r>
            <a:br>
              <a:rPr lang="ru-RU" cap="all" dirty="0" smtClean="0"/>
            </a:br>
            <a:r>
              <a:rPr lang="ru-RU" cap="all" dirty="0" smtClean="0"/>
              <a:t>Моравские Братья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780928"/>
            <a:ext cx="3300573" cy="2952328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Организовал «Общество моравских братьев». Отличительной чертой этого общества стала миссионерская деятельность в отдаленных частях мира.</a:t>
            </a:r>
          </a:p>
          <a:p>
            <a:r>
              <a:rPr lang="ru-RU" sz="1800" i="1" dirty="0" smtClean="0"/>
              <a:t>Организовал домашние собрания для молитв и возрастания в благочестии.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11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3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 ГРУППЫ </a:t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ИСТОРИИ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Что мы узнаем о малых группах в истории Церкви?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9" name="Picture 5" descr="D:\Pictures\УВЕС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ДЖОН УЭСЛИ </a:t>
            </a:r>
            <a:r>
              <a:rPr lang="ru-RU" dirty="0" smtClean="0"/>
              <a:t>(</a:t>
            </a:r>
            <a:r>
              <a:rPr lang="ru-RU" cap="all" dirty="0" smtClean="0"/>
              <a:t>1703 – 1791)</a:t>
            </a:r>
            <a:r>
              <a:rPr lang="ru-RU" cap="all" dirty="0"/>
              <a:t> </a:t>
            </a: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>МЕТОДИЗМ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348880"/>
            <a:ext cx="3300573" cy="3384376"/>
          </a:xfrm>
        </p:spPr>
        <p:txBody>
          <a:bodyPr>
            <a:normAutofit fontScale="92500"/>
          </a:bodyPr>
          <a:lstStyle/>
          <a:p>
            <a:r>
              <a:rPr lang="ru-RU" sz="1800" i="1" dirty="0" smtClean="0"/>
              <a:t>Вместе с братом Чарльзом организовал «Общество для чтения Библии, молитвы и добрых дел». Перенял идею о важности малых групп в духовном возрастании у «Общества моравских братьев». Община делилась на малые группы (классы). </a:t>
            </a:r>
            <a:r>
              <a:rPr lang="ru-RU" sz="1800" i="1" dirty="0"/>
              <a:t>В</a:t>
            </a:r>
            <a:r>
              <a:rPr lang="ru-RU" sz="1800" i="1" dirty="0" smtClean="0"/>
              <a:t>о главе каждой группы стоял лидер. Встречи проходили раз в неделю.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8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4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ЕЛЕНА УАЙТ</a:t>
            </a:r>
            <a:br>
              <a:rPr lang="ru-RU" b="1" dirty="0" smtClean="0"/>
            </a:br>
            <a:r>
              <a:rPr lang="ru-RU" dirty="0"/>
              <a:t>(</a:t>
            </a:r>
            <a:r>
              <a:rPr lang="ru-RU" cap="all" dirty="0" smtClean="0"/>
              <a:t>1827 – 1915) </a:t>
            </a:r>
            <a:br>
              <a:rPr lang="ru-RU" cap="all" dirty="0" smtClean="0"/>
            </a:br>
            <a:r>
              <a:rPr lang="ru-RU" cap="all" dirty="0" smtClean="0"/>
              <a:t>церковь асд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420888"/>
            <a:ext cx="3300573" cy="3231761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Влияние методистского движения малых групп коснулось и нашей Церкви. </a:t>
            </a:r>
          </a:p>
          <a:p>
            <a:r>
              <a:rPr lang="ru-RU" sz="1800" i="1" dirty="0" smtClean="0"/>
              <a:t>Елена Уайт описывая работу </a:t>
            </a:r>
            <a:r>
              <a:rPr lang="ru-RU" sz="1800" i="1" smtClean="0"/>
              <a:t>малых </a:t>
            </a:r>
            <a:r>
              <a:rPr lang="ru-RU" sz="1800" i="1" smtClean="0"/>
              <a:t>групп, </a:t>
            </a:r>
            <a:r>
              <a:rPr lang="ru-RU" sz="1800" i="1" dirty="0" smtClean="0"/>
              <a:t>подчеркивала их миссионерскую направленность, а также обращала внимание на изучение Писания и молитвенное служение.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52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УВЕС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9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ДОМАШНИХ ЦЕРКВЕЙ К ЦЕРКОВНЫМ ЗДАНИЯМ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Каковы причины и последствия перехода от собраний в частных домах к богослужениям в кафедральных соборах?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ОБЗОР (ПЕРВОЕ СТОЛЕТИЕ)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Письменные свидетельства Нового Завета о существовании домашних церквей.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b="1" dirty="0" smtClean="0"/>
              <a:t>Археологические </a:t>
            </a:r>
            <a:r>
              <a:rPr lang="ru-RU" b="1" dirty="0" smtClean="0"/>
              <a:t>открытия, </a:t>
            </a:r>
            <a:r>
              <a:rPr lang="ru-RU" b="1" dirty="0" smtClean="0"/>
              <a:t>подтверждающие существование домашних церквей в </a:t>
            </a:r>
            <a:r>
              <a:rPr lang="en-US" b="1" dirty="0"/>
              <a:t>I</a:t>
            </a:r>
            <a:r>
              <a:rPr lang="ru-RU" b="1" dirty="0" smtClean="0"/>
              <a:t> веке</a:t>
            </a:r>
            <a:r>
              <a:rPr lang="en-US" b="1" dirty="0" smtClean="0"/>
              <a:t> </a:t>
            </a:r>
            <a:r>
              <a:rPr lang="ru-RU" b="1" dirty="0" smtClean="0"/>
              <a:t>н.э. </a:t>
            </a:r>
            <a:r>
              <a:rPr lang="ru-RU" dirty="0" smtClean="0"/>
              <a:t>(древние города Капернаум и Геркуланум).</a:t>
            </a:r>
          </a:p>
        </p:txBody>
      </p:sp>
      <p:pic>
        <p:nvPicPr>
          <p:cNvPr id="4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КАПЕРНАУМ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дом апостола Петра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996952"/>
            <a:ext cx="3300573" cy="2655697"/>
          </a:xfrm>
        </p:spPr>
        <p:txBody>
          <a:bodyPr>
            <a:normAutofit/>
          </a:bodyPr>
          <a:lstStyle/>
          <a:p>
            <a:r>
              <a:rPr lang="ru-RU" sz="1800" i="1" dirty="0"/>
              <a:t>Р</a:t>
            </a:r>
            <a:r>
              <a:rPr lang="ru-RU" sz="1800" i="1" dirty="0" smtClean="0"/>
              <a:t>уины </a:t>
            </a:r>
            <a:r>
              <a:rPr lang="ru-RU" sz="1800" i="1" dirty="0"/>
              <a:t>восьмиугольной византийской церкви </a:t>
            </a:r>
            <a:r>
              <a:rPr lang="en-US" sz="1800" i="1" dirty="0"/>
              <a:t>V</a:t>
            </a:r>
            <a:r>
              <a:rPr lang="ru-RU" sz="1800" i="1" dirty="0" smtClean="0"/>
              <a:t> века, построенной на </a:t>
            </a:r>
            <a:r>
              <a:rPr lang="ru-RU" sz="1800" i="1" dirty="0"/>
              <a:t>месте дома </a:t>
            </a:r>
            <a:r>
              <a:rPr lang="ru-RU" sz="1800" i="1" dirty="0" smtClean="0"/>
              <a:t>Симона </a:t>
            </a:r>
            <a:r>
              <a:rPr lang="ru-RU" sz="1800" i="1" dirty="0"/>
              <a:t>Петра в </a:t>
            </a:r>
            <a:r>
              <a:rPr lang="ru-RU" sz="1800" i="1" dirty="0" smtClean="0"/>
              <a:t>Капернауме (</a:t>
            </a:r>
            <a:r>
              <a:rPr lang="en-US" sz="1800" i="1" dirty="0" smtClean="0"/>
              <a:t>I</a:t>
            </a:r>
            <a:r>
              <a:rPr lang="ru-RU" sz="1800" i="1" dirty="0" smtClean="0"/>
              <a:t> век н.э.). Прямо </a:t>
            </a:r>
            <a:r>
              <a:rPr lang="ru-RU" sz="1800" i="1" dirty="0"/>
              <a:t>над этими развалинами на столбах построен современный католический </a:t>
            </a:r>
            <a:r>
              <a:rPr lang="ru-RU" sz="1800" i="1" dirty="0" smtClean="0"/>
              <a:t>храм.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ГЕРКУЛАНУМ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древний город в Италии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852936"/>
            <a:ext cx="3300573" cy="2799713"/>
          </a:xfrm>
        </p:spPr>
        <p:txBody>
          <a:bodyPr>
            <a:normAutofit/>
          </a:bodyPr>
          <a:lstStyle/>
          <a:p>
            <a:r>
              <a:rPr lang="ru-RU" sz="1800" i="1" dirty="0"/>
              <a:t>Р</a:t>
            </a:r>
            <a:r>
              <a:rPr lang="ru-RU" sz="1800" i="1" dirty="0" smtClean="0"/>
              <a:t>уины древнего города Геркуланума, разрушенный </a:t>
            </a:r>
            <a:r>
              <a:rPr lang="ru-RU" sz="1800" i="1" dirty="0"/>
              <a:t>при извержении вулкана </a:t>
            </a:r>
            <a:r>
              <a:rPr lang="ru-RU" sz="1800" i="1" dirty="0" smtClean="0"/>
              <a:t>Везувия в 79 году н.э.</a:t>
            </a:r>
          </a:p>
          <a:p>
            <a:r>
              <a:rPr lang="ru-RU" sz="1800" i="1" dirty="0" smtClean="0"/>
              <a:t>В одном из домов </a:t>
            </a:r>
            <a:r>
              <a:rPr lang="ru-RU" sz="1800" i="1" dirty="0"/>
              <a:t>этого города </a:t>
            </a:r>
            <a:r>
              <a:rPr lang="ru-RU" sz="1800" i="1" dirty="0" smtClean="0"/>
              <a:t>одна из комнат по-видимому была маленькой церковью.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r="29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8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ОБЗОР (ВТОРОЕ СТОЛЕТИЕ)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Есть свидетельство, что в Риме во </a:t>
            </a:r>
            <a:r>
              <a:rPr lang="ru-RU" b="1" dirty="0"/>
              <a:t>время смерти Иустина Философа (Мученика) </a:t>
            </a:r>
            <a:r>
              <a:rPr lang="ru-RU" b="1" dirty="0" smtClean="0"/>
              <a:t>около 165 года н.э. существовали домашние </a:t>
            </a:r>
            <a:r>
              <a:rPr lang="ru-RU" b="1" dirty="0"/>
              <a:t>церкви. </a:t>
            </a:r>
          </a:p>
        </p:txBody>
      </p:sp>
      <p:pic>
        <p:nvPicPr>
          <p:cNvPr id="4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7712" y="692696"/>
            <a:ext cx="3300984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ИУСТИН ФИЛОСОВ</a:t>
            </a:r>
            <a:r>
              <a:rPr lang="ru-RU" dirty="0" smtClean="0"/>
              <a:t> (100 – 165) апологет </a:t>
            </a:r>
            <a:r>
              <a:rPr lang="ru-RU" sz="2000" dirty="0" smtClean="0"/>
              <a:t>и</a:t>
            </a:r>
            <a:r>
              <a:rPr lang="ru-RU" dirty="0" smtClean="0"/>
              <a:t> мученик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4630" y="2132856"/>
            <a:ext cx="3300573" cy="3600400"/>
          </a:xfrm>
        </p:spPr>
        <p:txBody>
          <a:bodyPr>
            <a:normAutofit fontScale="92500" lnSpcReduction="20000"/>
          </a:bodyPr>
          <a:lstStyle/>
          <a:p>
            <a:r>
              <a:rPr lang="ru-RU" sz="1800" i="1" dirty="0" smtClean="0"/>
              <a:t>Отвечая на допросе римскому перфекту на вопрос: «Где вы собираетесь?», сказал: «Там, где каждому удобно и возможно. Неужели вы думаете, что мы все можем собраться в одном месте?» При дальнейшем расспросе сказал: «Я жил над банями… и я не знаю другого места для встреч, кроме этого. Каждый желающий мог прийти… и я проповедовал ему слово истины».</a:t>
            </a:r>
            <a:endParaRPr lang="ru-RU" sz="1800" i="1" dirty="0"/>
          </a:p>
        </p:txBody>
      </p:sp>
      <p:pic>
        <p:nvPicPr>
          <p:cNvPr id="7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8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41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ОБЗОР (ТРЕТЬЕ СТОЛЕТИЕ)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Перестройка частных домов в христианские церкви </a:t>
            </a:r>
            <a:r>
              <a:rPr lang="ru-RU" dirty="0" smtClean="0"/>
              <a:t>(археологические раскопки в древнем городе Дура-Европас).</a:t>
            </a:r>
          </a:p>
          <a:p>
            <a:pPr marL="68580" indent="0">
              <a:buNone/>
            </a:pPr>
            <a:endParaRPr lang="ru-RU" b="1" dirty="0" smtClean="0"/>
          </a:p>
          <a:p>
            <a:r>
              <a:rPr lang="ru-RU" b="1" dirty="0" smtClean="0"/>
              <a:t>Строительство небольших церквей </a:t>
            </a:r>
            <a:r>
              <a:rPr lang="ru-RU" dirty="0" smtClean="0"/>
              <a:t>(разрешение спора императором Рима Александром Севером).</a:t>
            </a:r>
          </a:p>
        </p:txBody>
      </p:sp>
      <p:pic>
        <p:nvPicPr>
          <p:cNvPr id="4" name="Picture 2" descr="D:\Pictures\УВЕ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1027"/>
            <a:ext cx="3528392" cy="6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498</TotalTime>
  <Words>756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Презентация PowerPoint</vt:lpstr>
      <vt:lpstr>МАЛЫЕ ГРУППЫ  В ИСТОРИИ</vt:lpstr>
      <vt:lpstr>ОТ ДОМАШНИХ ЦЕРКВЕЙ К ЦЕРКОВНЫМ ЗДАНИЯМ</vt:lpstr>
      <vt:lpstr>ИСТОРИЧЕСКИЙ ОБЗОР (ПЕРВОЕ СТОЛЕТИЕ)</vt:lpstr>
      <vt:lpstr>КАПЕРНАУМ,  дом апостола Петра</vt:lpstr>
      <vt:lpstr>ГЕРКУЛАНУМ, древний город в Италии</vt:lpstr>
      <vt:lpstr>ИСТОРИЧЕСКИЙ ОБЗОР (ВТОРОЕ СТОЛЕТИЕ)</vt:lpstr>
      <vt:lpstr>ИУСТИН ФИЛОСОВ (100 – 165) апологет и мученик </vt:lpstr>
      <vt:lpstr>ИСТОРИЧЕСКИЙ ОБЗОР (ТРЕТЬЕ СТОЛЕТИЕ)</vt:lpstr>
      <vt:lpstr>ДУРА-ЕВРОПАС, древний город на среднем Евфрате</vt:lpstr>
      <vt:lpstr>АЛЕКСАНДР СЕВЕР, император Рима (222-235 годы н.э.)</vt:lpstr>
      <vt:lpstr>ВОЗМОЖНЫЕ ПРИЧИНЫ ИСЧЕЗНОВЕНИЯ ДОМАШНИХ ЦЕРКВЕЙ</vt:lpstr>
      <vt:lpstr>ВОЗМОЖНЫЕ ПРИЧИНЫ ИСЧЕЗНОВЕНИЯ ДОМАШНИХ ЦЕРКВЕЙ</vt:lpstr>
      <vt:lpstr>ПОСЛЕДСТВИЯ ПЕРЕХОДА ОТ ДОМАШНИХ ЦЕРКВЕЙ К ЗДАНИЯМ</vt:lpstr>
      <vt:lpstr>ПОСЛЕДСТВИЯ ПЕРЕХОДА ОТ ДОМАШНИХ ЦЕРКВЕЙ К ЗДАНИЯМ</vt:lpstr>
      <vt:lpstr>ОТ ЦЕРКОВНЫХ ЗДАНИЙ К МАЛЫМ ГРУППАМ</vt:lpstr>
      <vt:lpstr>ПЬЕР ВАЛЬДО (1140 – 1217)  вальденсы</vt:lpstr>
      <vt:lpstr>ФИЛИПП ШПЕНЕР (1635 – 1705)  пиетизм</vt:lpstr>
      <vt:lpstr>ГРАФ ЦИНЦЕНДОРФ (1700 – 1760)  Моравские Братья</vt:lpstr>
      <vt:lpstr>ДЖОН УЭСЛИ (1703 – 1791)  МЕТОДИЗМ</vt:lpstr>
      <vt:lpstr>ЕЛЕНА УАЙТ (1827 – 1915)  церковь асд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группы в истории</dc:title>
  <dc:creator>Синицын А.В. (ВВО)</dc:creator>
  <dcterms:created xsi:type="dcterms:W3CDTF">2013-02-14T04:52:20Z</dcterms:created>
  <dcterms:modified xsi:type="dcterms:W3CDTF">2013-02-20T12:40:16Z</dcterms:modified>
</cp:coreProperties>
</file>