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3" r:id="rId2"/>
    <p:sldId id="291" r:id="rId3"/>
    <p:sldId id="297" r:id="rId4"/>
    <p:sldId id="298" r:id="rId5"/>
    <p:sldId id="307" r:id="rId6"/>
    <p:sldId id="308" r:id="rId7"/>
    <p:sldId id="309" r:id="rId8"/>
    <p:sldId id="310" r:id="rId9"/>
    <p:sldId id="311" r:id="rId10"/>
    <p:sldId id="299" r:id="rId11"/>
    <p:sldId id="312" r:id="rId12"/>
    <p:sldId id="313" r:id="rId13"/>
    <p:sldId id="314" r:id="rId14"/>
    <p:sldId id="315" r:id="rId15"/>
    <p:sldId id="316" r:id="rId16"/>
    <p:sldId id="317" r:id="rId17"/>
    <p:sldId id="300" r:id="rId18"/>
    <p:sldId id="301" r:id="rId19"/>
    <p:sldId id="302" r:id="rId20"/>
    <p:sldId id="319" r:id="rId21"/>
    <p:sldId id="318" r:id="rId22"/>
    <p:sldId id="305" r:id="rId23"/>
    <p:sldId id="306" r:id="rId24"/>
  </p:sldIdLst>
  <p:sldSz cx="9144000" cy="6858000" type="screen4x3"/>
  <p:notesSz cx="6858000" cy="9144000"/>
  <p:embeddedFontLst>
    <p:embeddedFont>
      <p:font typeface="Cricket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16" autoAdjust="0"/>
  </p:normalViewPr>
  <p:slideViewPr>
    <p:cSldViewPr>
      <p:cViewPr>
        <p:scale>
          <a:sx n="50" d="100"/>
          <a:sy n="50" d="100"/>
        </p:scale>
        <p:origin x="-126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BACE7-5DDA-4168-974A-743D83EA136D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7BEB7-75E0-4DE4-ABFB-5E6E2112EA0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Занятия в группе подготовки ко крещению молодежи и взрослых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Пастор проводит занятия по изучению Библии, которые фактически являются занятиями по подготовке ко крещению. Занятия проводятся в пасторском классе во время урока субботней школы.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 Миссионерская деятельность в отношении пассивных членов субботней школы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идеале субботняя школа должна охватывать всех членов церкви и их детей. Правильнее будет считать тех, кто не записаны в списки субботней школы, и не посещают ее, перспективными ее членами. Заинтересован­ные руководящие работники и преподаватели будут плани­ровать, и постоянно направлять свою работу на то, чтобы побудить каждого члена СШ к регулярному посещению церкви   вместе со своей семьей. Необходимо вести и периодически анализировать списки членов субботней школы, чтобы отсутствующим на занятиях было уделено должное вни­мание. Это важная проблема субботней школы, поскольку участие в ее работе чрезвычайно важно для духовного роста каждого члена церкви. Совету субботней школы нужно продумать, как повлиять на каждого пассивного или перспективного члена. В эту работу необходимо вовлечь служителей, учителей и членов субботней школы. Каждому из них дается отдельное зада­ние. Всем им следует проявлять христианскую любовь и чуткость, тактично приглашая пассивных членов субботней школы снова вернуться в нее. Многие из этих людей готовы и желали бы возобновить утраченные отношения, но им трудно сделать первый шаг. Если позволяют обстоятельства, можно организовать группу для молитвы и изучения Биб­лии на дому. Настоящая миссионерская деятельность и наивысшая цель субботней школы состоит в том, чтобы проявить подлинную заинтересованность и любовь к этим людям.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10.  Создание группы субботней школы как миссионерской единицы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Елена Уайт писала: «Формирование небольших групп как основы для проведения христианской работы было пред­ложено мне Тем, Кто не может ошибаться». «Господь желает, чтобы те, кто вовлечен в работу субботней школы, стали миссионерами, способными идти в города и селения, окружающие церковь». В соответствии с этим советом рекомендуется, чтобы каждый преподаватель субботней школы, включая учителей детских отделов, обратил особое внимание на группу как миссионерскую единицу и на то, что работа по приобретению душ включает следующие принципы: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Проявлять личное внимание к членам группы.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Ориентировать группу на важную цель — приобрете­ние душ.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Приглашать в субботнюю школу не адвентистов и поощрять их заинтересованность.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Формировать филиалы субботней школы.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Совместно с другими отделами церкви трудиться в деле приобретения душ.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11. Организация филиалов субботней школы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Организация филиала субботней школы содействует работе по приобретению для Христа детей, молодежи и взрослых, а также духовному росту участвующих в этой работе членов субботней школы.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Филиал субботней школы, или «ветвь» субботней школы, имеет целью миссионерскую работу, которая отвечает сле­дующим требованиям: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В случае отдельного проживания членов формирова­ние такой единицы должно получить одобрение со­вета субботней школы или руководителя Отдела суб­ботней школы конференции или миссии.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В миссионерской работе используются материалы субботней школы. Эта работа может включать в себя организацию библейских кружков или библейских чтений, которые могут проводиться как по субботам, так и в другие дни недели.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Встречи должны проводиться по образцу субботней школы. Первые встречи необходимо строить как можно проще для новых людей.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12. Библейская школа, организуемая в период отпусков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Плодотворной формой служения людям является библейская школа, организуемая отделом субботней школы в период отпусков. Эти школы можно организовывать в лю­бой отпускной период. Они обычно функционируют в течение десяти дней. Как и в любой евангельской про­грамме, время в этой школе посвящается как изучению пунктов истин, так и созданию дружеских доверительных отношений.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13. Активная поддержка евангельских инициатив субботней школы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класс СШ призван активно поддерживать евангельские программы, организуемые отделом субботней школы Генеральной Конференции Церкви АСД,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Евро-Азиатского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дивизиона, униона, объединения и поместной церкви. К ним относятся: День открытых дверей СШ, юбилеи СШ, программы социального служения обществу, различные инициативы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благовестия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Цель различных евангельских инициатив субботней школы - пригласить жителей города (села) на богослужение для изучения Библии.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Субботняя школа оказывает поддержку всемирной миссии Церкви. Она содействует тому, чтобы проектам всемирной миссии оказывалась личностная, систематическая, самоотверженная поддержка и укрепляет во всех членах СШ желание участвовать в выполнении евангельского поручения.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Субботняя школа даёт ясное представление о Глобальной миссии Церкви всем приходящим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церковь.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Субботняя школа учит, и содействует постоянной самоотверженной по­мощи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осуществлению проектов всемирной миссии. «Проявление щедрости и самоотречения ради успеха зарубежных миссий - это верный путь к прогрессу в местной миссионерской деятельности; ибо успех местной работы в значительной степени зависит от непрямого влияния евангельской работы, осуществляемой в отдален­ных странах».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Субботняя школа способствует росту интереса к миссионерской деятельности, уделяя время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этой теме в каждой субботней программе во всех отделах субботней школы.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III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Евангельское служение членов Субботней школы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Первостепенная задача субботней школы - это пра­вильное воспитание, восстановление образа Божия в человеке и приготовление людей как пожилых, так и молодых, к встрече с грядущим Господом. Главная цель всей деятель­ности субботней школы состоит в индивидуальной работе с каждым ее членом, чтобы вести людей ко Христу, способст­вовать их духовному становлению и готовить их к служению другим. Субботняя школа помогает своим ученикам сформировать видение миссии Церкви в окружающем обществе, готовит их к служению, и вдохновляет на личное свидетельство. Она разрабатывает программы вовлечения учащихся в работу по приобретению душ для Христа.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Субботняя школа постоянно поощряет в детях, подростках и взрослых желание распространять Евангелие, куда бы ни направил их Господь.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Перед субботней школой поставлена цель - жертвовать на миссионерскую работу и всячески поощрять эту жертвенность.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Программа проведения субботней школы призвана вести людей ко Христу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Каждая часть программы субботней школы и каждое ее занятие должны обогащать христианский опыт членов СШ, чтобы их жизнь, подобно духовному магниту, привлекала других людей ко Хрис­ту. Все  составляющие субботней школы должны иметь миссионерс­кую цель, и быть направлены на приобретение душ и удержание их в церкви.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Вдохновляющие и обучающие миссионерские опыты в субботней школе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каждой общине с кафедры и в классах СШ должны звучать вдохновляющие и обучающие миссионерские опыты учеников субботней школы. Они будут мотивировать тех, кто уже участвует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благовестии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и укрепят, и утвердят в этом тех, кто желает и планирует его начать.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Обучение учеников СШ различным методам свидетельства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Одной очень важной составляющей миссионерской работы субботней школы является обучение учеников СШ различным методам свидетельства. Это обучение должно проводиться: с кафедры для всей общины; в классах СШ; индивидуально с каждым членом церкви. Обучать евангельскому служению необходимо так, чтобы каждый ученик СШ был готовым использовать все предоставляющиеся воз­можности для привлечения душ ко Христу.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Внимание к новым людям, приходящим в СШ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служение субботней школы в общины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Евро-Азиатского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дивизиона приходят каждую субботу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2000 до  4000 новых людей. Задача каждого ученика СШ сделать всё возможное со своей стороны, чтобы новым людям понравилось в церкви, чтобы они были так приняты в ней, чтобы им захотелось приходить в неё ещё и ещё, и участвовать во всех предлагаемых служениях, чтобы однажды они могли посвятить свою жизнь Христу. 	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Каждый класс СШ должен иметь действенный план евангельской деятельности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класс СШ должен планировать миссионерскую работу исходя из духовных даров и возможностей каждого ученика класса. Каждая группа СШ должна ставить цель в приобретении душ для Христа и трудиться для достижения цели в союзе с Богом и друг с другом.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Проведение служения посвящения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Среди путей приобретения человеческих душ, открытых через субботнюю школу, одним из главных является мис­сионерская работа с детьми. Ребенок более восприимчив к Евангелию, чем взрослый. Около трех четвертей всех обра­щений к Богу происходит в возрасте до 20 лет. Свыше одной трети членов субботней школы составляют ученики детских отделов. Это величайшее достояние церкви. Приобрести их и сохранить в истинном отношении доверия ко Христу — вот священная задача субботней школы. Библейские исто­рии, библейское учение, уроки из мира природы, песни, упражнения, личное обращение и личный пример - все это нужно соединить воедино, чтобы субботняя школа могла приобретать, и сохранять сердца детей и молодежи для Господа.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таких служениях посвящения учителя детских классов приглашают своих учеников ответить на любовь Божию своей любовью к Иисусу, обещанием быть послушными, добрыми и полезными детьми Божиими. Подростков приглашают принять Христа как своего личного Спасителя и Наставника, подтвердить свою искреннюю приверженность к основам веры и нравственным ценностям Церкви Хрис­товой и посвятить свою жизнь служению Христу. Молодым людям и взрослым, которые еще не приняли крещения, предлагается посещать группу подготовки ко крещению вместе с подростками и молодыми людьми, которые уже приняли решение сделать этот шаг. Всем же христианам предоставляется возможность вновь принять Христа и вновь заявить о своей приверженности библейским истинам, христианским нормам жизни и христианскому свидетельству.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Проведение занятий в группе подготовки подростков ко крещению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Предлагается, чтобы по согла­сованию с пастором по крайней мере один раз в год про­водился курс подготовки ко крещению для подростков. Его ученикам будет подробно рассказано, какова цель подго­товки ко крещению и принятию в члены церкви. При этом на них не следует оказывать какого-либо давления. Те, кто образует эту группу, будут со всеми участвовать при начале служения и молитве, но на время занятия они будут собираться отдельно. Рекомендуется, чтобы в то же время они продолжали ежедневное изучение уроков субботней школы. Кульминацией этой специальной подготовки будет пасторский экзамен и принятие крещения.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7BEB7-75E0-4DE4-ABFB-5E6E2112EA04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3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4572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Осуществление четырех целей субботней школы</a:t>
            </a:r>
          </a:p>
        </p:txBody>
      </p:sp>
      <p:pic>
        <p:nvPicPr>
          <p:cNvPr id="9" name="Рисунок 8" descr="target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590800"/>
            <a:ext cx="5562124" cy="45609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2860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Занятия в группе подготовки подростков ко крещению.</a:t>
            </a:r>
          </a:p>
        </p:txBody>
      </p:sp>
      <p:pic>
        <p:nvPicPr>
          <p:cNvPr id="5124" name="Picture 4" descr="E:\Клипарты\Библейские клипарты\Воспитание детей\boy_gir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886200"/>
            <a:ext cx="3810000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3622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Занятия в классе подготовки ко крещению молодежи и взрослых.</a:t>
            </a:r>
          </a:p>
        </p:txBody>
      </p:sp>
      <p:pic>
        <p:nvPicPr>
          <p:cNvPr id="6146" name="Picture 2" descr="E:\Клипарты\Библейские клипарты\Воспитание детей\cool_uro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2550" y="4127500"/>
            <a:ext cx="3752850" cy="2730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5908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Благовестие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в отношении пассивных членов СШ.</a:t>
            </a:r>
          </a:p>
        </p:txBody>
      </p:sp>
      <p:pic>
        <p:nvPicPr>
          <p:cNvPr id="7173" name="Picture 5" descr="E:\Клипарты\Библейские клипарты\Воспитание детей\fa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191000"/>
            <a:ext cx="2743200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2860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Создание группы СШ как миссионерской единицы.</a:t>
            </a:r>
          </a:p>
        </p:txBody>
      </p:sp>
      <p:pic>
        <p:nvPicPr>
          <p:cNvPr id="10" name="Picture 3" descr="E:\Клипарты\Библейские клипарты\Воспитание детей\domestic-church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657600"/>
            <a:ext cx="4114800" cy="304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3622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Организация филиалов субботней школы.</a:t>
            </a:r>
          </a:p>
        </p:txBody>
      </p:sp>
      <p:pic>
        <p:nvPicPr>
          <p:cNvPr id="8196" name="Picture 4" descr="E:\Клипарты\Библейские клипарты\Воспитание детей\sovet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3950" y="3723392"/>
            <a:ext cx="4210050" cy="31346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1336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Библейская школа, организуемая в период отпусков.</a:t>
            </a:r>
          </a:p>
        </p:txBody>
      </p:sp>
      <p:pic>
        <p:nvPicPr>
          <p:cNvPr id="9218" name="Picture 2" descr="E:\Клипарты\Библейские клипарты\Воспитание детей\test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514600"/>
            <a:ext cx="6096000" cy="4064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209800"/>
            <a:ext cx="7848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Активная поддержка евангельских инициатив субботней школы.</a:t>
            </a:r>
          </a:p>
        </p:txBody>
      </p:sp>
      <p:pic>
        <p:nvPicPr>
          <p:cNvPr id="10242" name="Picture 2" descr="E:\Клипарты\Библейские клипарты\Воспитание детей\testimoni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191000"/>
            <a:ext cx="3200400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pic>
        <p:nvPicPr>
          <p:cNvPr id="10" name="Рисунок 9" descr="0_91c5c_f1c285af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2590800"/>
            <a:ext cx="4400383" cy="3843600"/>
          </a:xfrm>
          <a:prstGeom prst="rect">
            <a:avLst/>
          </a:prstGeom>
        </p:spPr>
      </p:pic>
      <p:pic>
        <p:nvPicPr>
          <p:cNvPr id="13" name="Рисунок 12" descr="grafi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9100" y="2286000"/>
            <a:ext cx="4914900" cy="4876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1600" y="3810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4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Содействие всемирной миссии через дары СШ.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2286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4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Содействие всемирной миссии через дары СШ.</a:t>
            </a:r>
          </a:p>
        </p:txBody>
      </p:sp>
      <p:pic>
        <p:nvPicPr>
          <p:cNvPr id="6146" name="Picture 2" descr="D:\Заказ\Котову\Котову\im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886200"/>
            <a:ext cx="5410200" cy="29718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14400" y="2133600"/>
            <a:ext cx="7924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СШ дает ясное представление о Глобальной миссии Церкви всем приходящим в церковь.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4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Содействие всемирной миссии через дары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057400"/>
            <a:ext cx="79248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СШ учит, и содействует постоянной самоотверженной помощи осуществлению проектов всемирной миссии.</a:t>
            </a:r>
          </a:p>
        </p:txBody>
      </p:sp>
      <p:pic>
        <p:nvPicPr>
          <p:cNvPr id="11" name="Рисунок 10" descr="hel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4267200"/>
            <a:ext cx="2362200" cy="2590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Осуществление четырех целей субботней школы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5400" y="2514600"/>
            <a:ext cx="74676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817563" indent="-649288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1.   </a:t>
            </a:r>
            <a:r>
              <a:rPr lang="ru-RU" sz="32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И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зучение Библии.</a:t>
            </a:r>
          </a:p>
          <a:p>
            <a:pPr marL="817563" indent="-649288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2.   Общение.</a:t>
            </a:r>
          </a:p>
          <a:p>
            <a:pPr marL="817563" indent="-649288">
              <a:buAutoNum type="arabicPeriod" startAt="3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 </a:t>
            </a:r>
          </a:p>
          <a:p>
            <a:pPr marL="817563" indent="-649288">
              <a:buAutoNum type="arabicPeriod" startAt="3"/>
            </a:pP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Содействие Всемирной миссии через дары СШ.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4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Содействие всемирной миссии через дары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209800"/>
            <a:ext cx="7924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СШ способствует росту интереса к миссионерской деятельности.</a:t>
            </a:r>
          </a:p>
        </p:txBody>
      </p:sp>
      <p:pic>
        <p:nvPicPr>
          <p:cNvPr id="11" name="Рисунок 10" descr="1317838290_hel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3962400"/>
            <a:ext cx="3581400" cy="2895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4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Содействие всемирной миссии через дары СШ.</a:t>
            </a:r>
          </a:p>
        </p:txBody>
      </p:sp>
      <p:pic>
        <p:nvPicPr>
          <p:cNvPr id="9" name="Рисунок 8" descr="facebo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9602" y="3962399"/>
            <a:ext cx="3964398" cy="2895601"/>
          </a:xfrm>
          <a:prstGeom prst="rect">
            <a:avLst/>
          </a:prstGeom>
        </p:spPr>
      </p:pic>
      <p:pic>
        <p:nvPicPr>
          <p:cNvPr id="10" name="Рисунок 9" descr="vk.png_13805448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5410200"/>
            <a:ext cx="4191000" cy="22504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4400" y="2362200"/>
            <a:ext cx="7924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СШ постоянно поощряет желание распространять Евангелие, куда бы ни направил их Господь.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4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Содействие всемирной миссии через дары СШ.</a:t>
            </a:r>
          </a:p>
        </p:txBody>
      </p:sp>
      <p:pic>
        <p:nvPicPr>
          <p:cNvPr id="9" name="Рисунок 8" descr="0_91a06_5acc347e_orig.png"/>
          <p:cNvPicPr>
            <a:picLocks noChangeAspect="1"/>
          </p:cNvPicPr>
          <p:nvPr/>
        </p:nvPicPr>
        <p:blipFill>
          <a:blip r:embed="rId5" cstate="print"/>
          <a:srcRect r="5838" b="42205"/>
          <a:stretch>
            <a:fillRect/>
          </a:stretch>
        </p:blipFill>
        <p:spPr>
          <a:xfrm>
            <a:off x="3352800" y="3886200"/>
            <a:ext cx="5791200" cy="2819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0600" y="2286000"/>
            <a:ext cx="76962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Перед СШ поставлена цель - жертвовать на миссионерскую работу и всячески поощрять эту жертвенность.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Клипарты\Библейские клипарты\Картинки в Png для поиска истины\vera_v_bog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5334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СШ</a:t>
            </a:r>
            <a:endParaRPr lang="ru-RU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pic>
        <p:nvPicPr>
          <p:cNvPr id="4098" name="Picture 2" descr="E:\Клипарты\Библейские клипарты\Семья 1\f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4013" y="2743200"/>
            <a:ext cx="7138987" cy="4038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Клипарты\Библейские клипарты\Картинки в Png для поиска истины\2 пришествие Христа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4894"/>
            <a:ext cx="9144000" cy="6463106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5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3000" y="20574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Программа проведения СШ призвана вести людей ко Христу.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E:\Клипарты\Библейские клипарты\Картинки в Png для поиска истины\1150271000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19331"/>
            <a:ext cx="9144000" cy="675307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5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СШ</a:t>
            </a:r>
            <a:endParaRPr lang="ru-RU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9200" y="2057400"/>
            <a:ext cx="7543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Вдохновляющие и обучающие миссионерские опыты в СШ.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2860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Обучение учащихся СШ различным методам свидетельства.</a:t>
            </a:r>
          </a:p>
        </p:txBody>
      </p:sp>
      <p:pic>
        <p:nvPicPr>
          <p:cNvPr id="10" name="Рисунок 9" descr="463048cf2cf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3581400"/>
            <a:ext cx="5181600" cy="3124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2098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Внимание к новым людям, приходящим в СШ.</a:t>
            </a:r>
          </a:p>
        </p:txBody>
      </p:sp>
      <p:pic>
        <p:nvPicPr>
          <p:cNvPr id="3075" name="Picture 3" descr="E:\Клипарты\Библейские клипарты\Воспитание детей\0_dcd15_208da8d1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352800"/>
            <a:ext cx="3657600" cy="3733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362200"/>
            <a:ext cx="7848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Каждый класс СШ призван иметь действенный план евангельской деятельности. </a:t>
            </a:r>
          </a:p>
        </p:txBody>
      </p:sp>
      <p:pic>
        <p:nvPicPr>
          <p:cNvPr id="11" name="Рисунок 10" descr="Pl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4038600"/>
            <a:ext cx="3383280" cy="2819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липарты\Fon\Wallpaper\aurora7_1280x10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Луговой Павел\Desktop\phone_ss.png"/>
          <p:cNvPicPr>
            <a:picLocks noChangeAspect="1" noChangeArrowheads="1"/>
          </p:cNvPicPr>
          <p:nvPr/>
        </p:nvPicPr>
        <p:blipFill>
          <a:blip r:embed="rId4" cstate="print"/>
          <a:srcRect l="4511" t="3007" r="8271" b="9023"/>
          <a:stretch>
            <a:fillRect/>
          </a:stretch>
        </p:blipFill>
        <p:spPr bwMode="auto">
          <a:xfrm>
            <a:off x="152400" y="141890"/>
            <a:ext cx="841456" cy="848710"/>
          </a:xfrm>
          <a:prstGeom prst="roundRect">
            <a:avLst>
              <a:gd name="adj" fmla="val 19662"/>
            </a:avLst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-2651469" y="3573564"/>
            <a:ext cx="5917004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Отдел СШ </a:t>
            </a:r>
            <a:r>
              <a:rPr lang="ru-RU" sz="22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Евро-Азиатского</a:t>
            </a:r>
            <a:r>
              <a:rPr lang="ru-RU" sz="23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 Дивизиона</a:t>
            </a:r>
            <a:endParaRPr lang="ru-RU" sz="23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rick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304800"/>
            <a:ext cx="7467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3</a:t>
            </a: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. 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Евангельское служение членов СШ.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286000"/>
            <a:ext cx="8001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36575" indent="-536575" algn="ctr">
              <a:buFont typeface="Wingdings" pitchFamily="2" charset="2"/>
              <a:buChar char="ü"/>
            </a:pP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ricket" pitchFamily="2" charset="0"/>
              </a:rPr>
              <a:t>Проведение служения посвящения.</a:t>
            </a:r>
          </a:p>
        </p:txBody>
      </p:sp>
      <p:pic>
        <p:nvPicPr>
          <p:cNvPr id="4098" name="Picture 2" descr="E:\Клипарты\Библейские клипарты\Воспитание детей\0f32bd9346b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352800"/>
            <a:ext cx="3124200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2074</Words>
  <Application>Microsoft Office PowerPoint</Application>
  <PresentationFormat>Экран (4:3)</PresentationFormat>
  <Paragraphs>141</Paragraphs>
  <Slides>23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Cricket</vt:lpstr>
      <vt:lpstr>Wingdings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Луговой Павел</dc:creator>
  <cp:lastModifiedBy>vkotov</cp:lastModifiedBy>
  <cp:revision>36</cp:revision>
  <dcterms:created xsi:type="dcterms:W3CDTF">2014-10-10T15:19:27Z</dcterms:created>
  <dcterms:modified xsi:type="dcterms:W3CDTF">2014-10-28T12:47:32Z</dcterms:modified>
</cp:coreProperties>
</file>