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7" r:id="rId2"/>
  </p:sldMasterIdLst>
  <p:notesMasterIdLst>
    <p:notesMasterId r:id="rId22"/>
  </p:notesMasterIdLst>
  <p:sldIdLst>
    <p:sldId id="259" r:id="rId3"/>
    <p:sldId id="474" r:id="rId4"/>
    <p:sldId id="459" r:id="rId5"/>
    <p:sldId id="439" r:id="rId6"/>
    <p:sldId id="461" r:id="rId7"/>
    <p:sldId id="473" r:id="rId8"/>
    <p:sldId id="460" r:id="rId9"/>
    <p:sldId id="285" r:id="rId10"/>
    <p:sldId id="475" r:id="rId11"/>
    <p:sldId id="476" r:id="rId12"/>
    <p:sldId id="299" r:id="rId13"/>
    <p:sldId id="479" r:id="rId14"/>
    <p:sldId id="480" r:id="rId15"/>
    <p:sldId id="481" r:id="rId16"/>
    <p:sldId id="482" r:id="rId17"/>
    <p:sldId id="483" r:id="rId18"/>
    <p:sldId id="484" r:id="rId19"/>
    <p:sldId id="485" r:id="rId20"/>
    <p:sldId id="4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51" autoAdjust="0"/>
    <p:restoredTop sz="87574"/>
  </p:normalViewPr>
  <p:slideViewPr>
    <p:cSldViewPr snapToGrid="0">
      <p:cViewPr varScale="1">
        <p:scale>
          <a:sx n="82" d="100"/>
          <a:sy n="82" d="100"/>
        </p:scale>
        <p:origin x="16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0B7F0-21DB-4860-A83E-1769643F406E}" type="datetimeFigureOut">
              <a:rPr lang="en-US" smtClean="0"/>
              <a:t>9/4/22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4F6FB-F35B-46A7-8F41-D2A66BB71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2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355CF-5D5D-41CD-BB5B-B10450C0CCA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693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4F6FB-F35B-46A7-8F41-D2A66BB71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325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4F6FB-F35B-46A7-8F41-D2A66BB71E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02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4F6FB-F35B-46A7-8F41-D2A66BB71E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50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4F6FB-F35B-46A7-8F41-D2A66BB71E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98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4F6FB-F35B-46A7-8F41-D2A66BB71E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27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4F6FB-F35B-46A7-8F41-D2A66BB71E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04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4F6FB-F35B-46A7-8F41-D2A66BB71E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03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4F6FB-F35B-46A7-8F41-D2A66BB71E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13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4F6FB-F35B-46A7-8F41-D2A66BB71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736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Люди принимают решение изучать Библию, следовать библейской истине и посвятить жизнь Господу, потому что на их сердце повлиял Святой Дух, а не потому, что учитель мастерски убедил их в этом.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 это воздействие осуществляется через слова учителя, его внимание, убежденность, учтивость и многие другие положительные качества, которые проявляются в общении с людьми.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4F6FB-F35B-46A7-8F41-D2A66BB71E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17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4F6FB-F35B-46A7-8F41-D2A66BB71E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2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4F6FB-F35B-46A7-8F41-D2A66BB71E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81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4F6FB-F35B-46A7-8F41-D2A66BB71E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51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4F6FB-F35B-46A7-8F41-D2A66BB71E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86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4F6FB-F35B-46A7-8F41-D2A66BB71E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37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4F6FB-F35B-46A7-8F41-D2A66BB71E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91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4F6FB-F35B-46A7-8F41-D2A66BB71E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7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4532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551713" y="495755"/>
            <a:ext cx="4634506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2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551713" y="1956255"/>
            <a:ext cx="4634506" cy="4418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7489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6136" y="2475827"/>
            <a:ext cx="6374861" cy="1914628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3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183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403139" y="365125"/>
            <a:ext cx="4980564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4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403139" y="1825624"/>
            <a:ext cx="4980564" cy="46335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8453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15935" y="365125"/>
            <a:ext cx="579810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5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15935" y="1825625"/>
            <a:ext cx="5798105" cy="43611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5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2882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08131" y="4626040"/>
            <a:ext cx="9144001" cy="1969312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2598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78453" y="365125"/>
            <a:ext cx="4876592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7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378453" y="1825624"/>
            <a:ext cx="4876592" cy="4575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0025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6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41224" y="365125"/>
            <a:ext cx="5917474" cy="132556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8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341224" y="1825625"/>
            <a:ext cx="5917474" cy="436116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  <a:lvl2pPr algn="r">
              <a:defRPr>
                <a:solidFill>
                  <a:srgbClr val="FFFFFF"/>
                </a:solidFill>
              </a:defRPr>
            </a:lvl2pPr>
            <a:lvl3pPr algn="r">
              <a:defRPr>
                <a:solidFill>
                  <a:srgbClr val="FFFFFF"/>
                </a:solidFill>
              </a:defRPr>
            </a:lvl3pPr>
            <a:lvl4pPr algn="r">
              <a:defRPr>
                <a:solidFill>
                  <a:srgbClr val="FFFFFF"/>
                </a:solidFill>
              </a:defRPr>
            </a:lvl4pPr>
            <a:lvl5pPr algn="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6712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540222"/>
            <a:ext cx="6613188" cy="195005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9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3249036"/>
            <a:ext cx="10515600" cy="2927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76881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28407" y="948785"/>
            <a:ext cx="8300728" cy="132556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0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128407" y="2451370"/>
            <a:ext cx="8300728" cy="3424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0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67747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45388" y="365125"/>
            <a:ext cx="4610912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1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45388" y="1825625"/>
            <a:ext cx="4610912" cy="47308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1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10724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8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37064" y="365125"/>
            <a:ext cx="6809362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237064" y="1825625"/>
            <a:ext cx="6809362" cy="4351338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33002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uas Partes d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09518" y="1844829"/>
            <a:ext cx="4586948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25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309517" y="373625"/>
            <a:ext cx="4586949" cy="1133885"/>
          </a:xfrm>
          <a:prstGeom prst="rect">
            <a:avLst/>
          </a:prstGeom>
        </p:spPr>
        <p:txBody>
          <a:bodyPr anchor="b"/>
          <a:lstStyle/>
          <a:p>
            <a:pPr lvl="0">
              <a:defRPr sz="3600" b="1"/>
            </a:pPr>
            <a:r>
              <a:rPr lang="ru-RU"/>
              <a:t>Образец текста</a:t>
            </a:r>
          </a:p>
        </p:txBody>
      </p:sp>
      <p:sp>
        <p:nvSpPr>
          <p:cNvPr id="226" name="Espaço Reservado para Texto 4"/>
          <p:cNvSpPr>
            <a:spLocks noGrp="1"/>
          </p:cNvSpPr>
          <p:nvPr>
            <p:ph type="body" sz="quarter" idx="14"/>
          </p:nvPr>
        </p:nvSpPr>
        <p:spPr>
          <a:xfrm>
            <a:off x="5609104" y="373626"/>
            <a:ext cx="4586949" cy="1133885"/>
          </a:xfrm>
          <a:prstGeom prst="rect">
            <a:avLst/>
          </a:prstGeom>
        </p:spPr>
        <p:txBody>
          <a:bodyPr anchor="b"/>
          <a:lstStyle/>
          <a:p>
            <a:pPr lvl="0">
              <a:defRPr sz="3600" b="1"/>
            </a:pPr>
            <a:r>
              <a:rPr lang="ru-RU"/>
              <a:t>Образец текста</a:t>
            </a:r>
          </a:p>
        </p:txBody>
      </p:sp>
      <p:sp>
        <p:nvSpPr>
          <p:cNvPr id="2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1120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8257" y="2585277"/>
            <a:ext cx="9144001" cy="2387601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3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9336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94072" y="365125"/>
            <a:ext cx="9662653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4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94072" y="1825625"/>
            <a:ext cx="966265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4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6903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4742" y="365125"/>
            <a:ext cx="961349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5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4742" y="1825625"/>
            <a:ext cx="961349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7659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615265" y="365125"/>
            <a:ext cx="4708188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6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615265" y="1825624"/>
            <a:ext cx="4708188" cy="46919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32278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ectangle 2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9932" y="4470400"/>
            <a:ext cx="9144001" cy="2387600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38428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624469" y="862005"/>
            <a:ext cx="4365105" cy="132556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84C67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8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624469" y="2322504"/>
            <a:ext cx="4365105" cy="43513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84C67"/>
                </a:solidFill>
              </a:defRPr>
            </a:lvl1pPr>
            <a:lvl2pPr>
              <a:defRPr>
                <a:solidFill>
                  <a:srgbClr val="384C67"/>
                </a:solidFill>
              </a:defRPr>
            </a:lvl2pPr>
            <a:lvl3pPr>
              <a:defRPr>
                <a:solidFill>
                  <a:srgbClr val="384C67"/>
                </a:solidFill>
              </a:defRPr>
            </a:lvl3pPr>
            <a:lvl4pPr>
              <a:defRPr>
                <a:solidFill>
                  <a:srgbClr val="384C67"/>
                </a:solidFill>
              </a:defRPr>
            </a:lvl4pPr>
            <a:lvl5pPr>
              <a:defRPr>
                <a:solidFill>
                  <a:srgbClr val="384C67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04007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878720" y="365125"/>
            <a:ext cx="6264614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9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878720" y="1825625"/>
            <a:ext cx="6264614" cy="4614087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8846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80399" y="365125"/>
            <a:ext cx="6264613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0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780399" y="1825625"/>
            <a:ext cx="6264613" cy="4614087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0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6811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42025" y="365125"/>
            <a:ext cx="3733331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1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42025" y="1825625"/>
            <a:ext cx="3733331" cy="453626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 marL="685800" indent="-228600">
              <a:defRPr sz="2800">
                <a:solidFill>
                  <a:srgbClr val="FFFFFF"/>
                </a:solidFill>
              </a:defRPr>
            </a:lvl2pPr>
            <a:lvl3pPr marL="1160584" indent="-246184">
              <a:defRPr sz="2800">
                <a:solidFill>
                  <a:srgbClr val="FFFFFF"/>
                </a:solidFill>
              </a:defRPr>
            </a:lvl3pPr>
            <a:lvl4pPr marL="1638300" indent="-266700">
              <a:defRPr sz="2800">
                <a:solidFill>
                  <a:srgbClr val="FFFFFF"/>
                </a:solidFill>
              </a:defRPr>
            </a:lvl4pPr>
            <a:lvl5pPr marL="2119745" indent="-290945">
              <a:defRPr sz="28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2435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98842" y="365125"/>
            <a:ext cx="8454957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898842" y="1825625"/>
            <a:ext cx="845495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pic>
        <p:nvPicPr>
          <p:cNvPr id="43" name="adventist-symbol-tm--white.pdf" descr="adventist-symbol-tm--whit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029" y="5051957"/>
            <a:ext cx="1662848" cy="1662848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904804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767561" y="365125"/>
            <a:ext cx="4457988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2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767561" y="1825625"/>
            <a:ext cx="4457988" cy="4614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89512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Slide d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3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  <a:lvl2pPr marL="0" indent="457200" algn="ctr">
              <a:buSzTx/>
              <a:buNone/>
              <a:defRPr sz="2400"/>
            </a:lvl2pPr>
            <a:lvl3pPr marL="0" indent="914400" algn="ctr">
              <a:buSzTx/>
              <a:buNone/>
              <a:defRPr sz="2400"/>
            </a:lvl3pPr>
            <a:lvl4pPr marL="0" indent="1371600" algn="ctr">
              <a:buSzTx/>
              <a:buNone/>
              <a:defRPr sz="2400"/>
            </a:lvl4pPr>
            <a:lvl5pPr marL="0" indent="1828800" algn="ctr">
              <a:buSzTx/>
              <a:buNone/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1967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4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4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2237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5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5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4045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6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6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0401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6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7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948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as Partes de Conteúd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7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82956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8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88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lvl="0">
              <a:defRPr sz="2400" b="1"/>
            </a:pPr>
            <a:r>
              <a:rPr lang="ru-RU"/>
              <a:t>Образец текста</a:t>
            </a:r>
          </a:p>
        </p:txBody>
      </p:sp>
      <p:sp>
        <p:nvSpPr>
          <p:cNvPr id="38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0326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ment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9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76902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40783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98842" y="365125"/>
            <a:ext cx="8454957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898842" y="1825625"/>
            <a:ext cx="845495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34644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údo com Le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1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3pPr marL="1219200" indent="-304800"/>
            <a:lvl4pPr marL="1737360" indent="-365760"/>
            <a:lvl5pPr marL="2194560" indent="-365760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13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lvl="0">
              <a:defRPr sz="1600"/>
            </a:pPr>
            <a:r>
              <a:rPr lang="ru-RU"/>
              <a:t>Образец текста</a:t>
            </a:r>
          </a:p>
        </p:txBody>
      </p:sp>
      <p:sp>
        <p:nvSpPr>
          <p:cNvPr id="4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5624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m com Le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22" name="Espaço Reservado para Imagem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4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671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Texto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67270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o e Título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4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4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6542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BF63-95F6-40D6-908D-3E08C6B626AC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7008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650A-B98A-44B4-83D0-AEB25ED72A91}" type="datetimeFigureOut">
              <a:rPr lang="en-US" smtClean="0"/>
              <a:t>9/4/22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2A89-6230-4436-BAFD-B22A55E4D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802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1031818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553492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591047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2714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76745" y="365125"/>
            <a:ext cx="3909474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276745" y="1825625"/>
            <a:ext cx="3909474" cy="4168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958536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объект_2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8" name="Номер слайда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83964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объект_3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Номер слайда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9066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объект_2 (вертикальный 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 dirty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12" name="Объект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5" name="Номер слайда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84340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объект_1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509783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10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418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ажных_изображения (текст 0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ru-RU" noProof="0"/>
              <a:t>Добавить изображение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20" name="Номер слайда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41913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5" name="Номер слайда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13946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ц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ru-RU" noProof="0" dirty="0"/>
              <a:t>ЗАГОЛОВОК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Эл. почта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40978472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2916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7602" y="365125"/>
            <a:ext cx="470567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77602" y="1825624"/>
            <a:ext cx="4705676" cy="4633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pic>
        <p:nvPicPr>
          <p:cNvPr id="74" name="adventist-symbol-tm--white.pdf" descr="adventist-symbol-tm--whit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812" y="5043513"/>
            <a:ext cx="1719131" cy="1719131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08743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1332622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200190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Объект 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25403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 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Объект 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Объект 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246882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Объект 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Заголовок 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920962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83512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04949" y="365125"/>
            <a:ext cx="6374676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04949" y="1825625"/>
            <a:ext cx="6374676" cy="4627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pic>
        <p:nvPicPr>
          <p:cNvPr id="85" name="adventist-symbol-tm--white.pdf" descr="adventist-symbol-tm--whit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341" y="5267180"/>
            <a:ext cx="1539359" cy="153936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61445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65761" y="365125"/>
            <a:ext cx="722376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65761" y="1825625"/>
            <a:ext cx="7223760" cy="4209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pic>
        <p:nvPicPr>
          <p:cNvPr id="107" name="adventist-symbol-tm--white.pdf" descr="adventist-symbol-tm--whit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441" y="5191464"/>
            <a:ext cx="1617835" cy="1617836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25771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1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1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805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adventist-symbol-tm--white.pdf" descr="adventist-symbol-tm--white.pdf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0536058" y="5188376"/>
            <a:ext cx="1628678" cy="162867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73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</p:sldLayoutIdLst>
  <p:transition spd="med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718457" marR="0" indent="-261257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195753" marR="0" indent="-281353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16764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161309" marR="0" indent="-33250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26924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1496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6068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0640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0777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9673" y="2163084"/>
            <a:ext cx="4738254" cy="1752341"/>
          </a:xfrm>
        </p:spPr>
        <p:txBody>
          <a:bodyPr rtlCol="0"/>
          <a:lstStyle/>
          <a:p>
            <a:pPr algn="ctr" rtl="0"/>
            <a:r>
              <a:rPr lang="ru-RU" sz="5400" dirty="0"/>
              <a:t>Духовность учителя</a:t>
            </a:r>
          </a:p>
        </p:txBody>
      </p:sp>
      <p:pic>
        <p:nvPicPr>
          <p:cNvPr id="5" name="Изображение 1">
            <a:extLst>
              <a:ext uri="{FF2B5EF4-FFF2-40B4-BE49-F238E27FC236}">
                <a16:creationId xmlns:a16="http://schemas.microsoft.com/office/drawing/2014/main" id="{7CBC7EFF-C213-8E8E-8B92-EDB52E6685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0" r="57308"/>
          <a:stretch/>
        </p:blipFill>
        <p:spPr>
          <a:xfrm>
            <a:off x="258609" y="0"/>
            <a:ext cx="6154717" cy="6858000"/>
          </a:xfrm>
          <a:prstGeom prst="rect">
            <a:avLst/>
          </a:prstGeom>
        </p:spPr>
      </p:pic>
      <p:grpSp>
        <p:nvGrpSpPr>
          <p:cNvPr id="4" name="Группа 3" descr="Декоративный элемент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223932" y="0"/>
            <a:ext cx="5872068" cy="6866840"/>
            <a:chOff x="270277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270277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6" name="Подзаголовок 17">
            <a:extLst>
              <a:ext uri="{FF2B5EF4-FFF2-40B4-BE49-F238E27FC236}">
                <a16:creationId xmlns:a16="http://schemas.microsoft.com/office/drawing/2014/main" id="{240844EE-946A-8354-5807-FBDFFD4DB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079" y="5392401"/>
            <a:ext cx="4178808" cy="1048156"/>
          </a:xfrm>
        </p:spPr>
        <p:txBody>
          <a:bodyPr/>
          <a:lstStyle/>
          <a:p>
            <a:r>
              <a:rPr lang="ru-RU" sz="2800" i="1" dirty="0">
                <a:latin typeface="Calibri" panose="020F0502020204030204" pitchFamily="34" charset="0"/>
                <a:cs typeface="Calibri" panose="020F0502020204030204" pitchFamily="34" charset="0"/>
              </a:rPr>
              <a:t>Семинар #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ru-RU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i="1" dirty="0">
                <a:latin typeface="Calibri" panose="020F0502020204030204" pitchFamily="34" charset="0"/>
                <a:cs typeface="Calibri" panose="020F0502020204030204" pitchFamily="34" charset="0"/>
              </a:rPr>
              <a:t>Программа обучения ШБ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951D07-49AD-9AB9-59E9-22608D88E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813" y="188844"/>
            <a:ext cx="1128076" cy="112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37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0B0718B-2C8B-43D9-5B8D-061F70F5AB09}"/>
              </a:ext>
            </a:extLst>
          </p:cNvPr>
          <p:cNvCxnSpPr>
            <a:cxnSpLocks/>
          </p:cNvCxnSpPr>
          <p:nvPr/>
        </p:nvCxnSpPr>
        <p:spPr>
          <a:xfrm>
            <a:off x="397565" y="1158960"/>
            <a:ext cx="9722095" cy="0"/>
          </a:xfrm>
          <a:prstGeom prst="line">
            <a:avLst/>
          </a:prstGeom>
          <a:noFill/>
          <a:ln w="50800" cap="flat">
            <a:solidFill>
              <a:srgbClr val="00206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C996EEA-A484-BCBD-5E4D-BE5E102B0412}"/>
              </a:ext>
            </a:extLst>
          </p:cNvPr>
          <p:cNvSpPr txBox="1">
            <a:spLocks/>
          </p:cNvSpPr>
          <p:nvPr/>
        </p:nvSpPr>
        <p:spPr>
          <a:xfrm>
            <a:off x="397565" y="159669"/>
            <a:ext cx="9722095" cy="893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rtlCol="0" anchor="ctr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ru-RU" b="0" dirty="0"/>
              <a:t>Молитва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4A92B9-3CF5-862B-D10C-A656004D5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9" y="84537"/>
            <a:ext cx="968992" cy="9689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B14F54E-3631-CA71-B523-A9813289D6DA}"/>
              </a:ext>
            </a:extLst>
          </p:cNvPr>
          <p:cNvSpPr txBox="1">
            <a:spLocks/>
          </p:cNvSpPr>
          <p:nvPr/>
        </p:nvSpPr>
        <p:spPr>
          <a:xfrm>
            <a:off x="515217" y="1586698"/>
            <a:ext cx="9310708" cy="431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718457" marR="0" indent="-261257" algn="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1195753" marR="0" indent="-281353" algn="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1676400" marR="0" indent="-3048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2161309" marR="0" indent="-332509" algn="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26924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31496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36068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40640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720000" indent="-529200" algn="l">
              <a:spcAft>
                <a:spcPts val="1200"/>
              </a:spcAft>
              <a:buFont typeface="+mj-lt"/>
              <a:buAutoNum type="arabicPeriod" startAt="7"/>
            </a:pPr>
            <a:r>
              <a:rPr lang="ru-RU" sz="3600" kern="0" dirty="0">
                <a:latin typeface="+mn-lt"/>
              </a:rPr>
              <a:t>Верьте, что Бог приведет вас к успеху, используя ваши скромные силы и способности;</a:t>
            </a:r>
          </a:p>
          <a:p>
            <a:pPr marL="720000" indent="-529200" algn="l">
              <a:buFont typeface="+mj-lt"/>
              <a:buAutoNum type="arabicPeriod" startAt="7"/>
            </a:pPr>
            <a:r>
              <a:rPr lang="ru-RU" sz="3600" kern="0" dirty="0">
                <a:latin typeface="+mn-lt"/>
              </a:rPr>
              <a:t>Когда возникают трудности, не отступайте от намеченной цели. Доверяйтесь Иисусу и двигайтесь вперед.</a:t>
            </a:r>
          </a:p>
        </p:txBody>
      </p:sp>
    </p:spTree>
    <p:extLst>
      <p:ext uri="{BB962C8B-B14F-4D97-AF65-F5344CB8AC3E}">
        <p14:creationId xmlns:p14="http://schemas.microsoft.com/office/powerpoint/2010/main" val="1923817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796A822-C55D-9977-4A1D-665E77E6AEB7}"/>
              </a:ext>
            </a:extLst>
          </p:cNvPr>
          <p:cNvCxnSpPr>
            <a:cxnSpLocks/>
          </p:cNvCxnSpPr>
          <p:nvPr/>
        </p:nvCxnSpPr>
        <p:spPr>
          <a:xfrm>
            <a:off x="397565" y="1158960"/>
            <a:ext cx="9722095" cy="0"/>
          </a:xfrm>
          <a:prstGeom prst="line">
            <a:avLst/>
          </a:prstGeom>
          <a:noFill/>
          <a:ln w="50800" cap="flat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28F576-3FB7-6CC8-8B8D-BDE35E0CE7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4" y="112247"/>
            <a:ext cx="968992" cy="9689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96753CD-DCF2-FB15-E98F-D67782B6B4FA}"/>
              </a:ext>
            </a:extLst>
          </p:cNvPr>
          <p:cNvSpPr txBox="1">
            <a:spLocks/>
          </p:cNvSpPr>
          <p:nvPr/>
        </p:nvSpPr>
        <p:spPr>
          <a:xfrm>
            <a:off x="1331844" y="44272"/>
            <a:ext cx="8529399" cy="103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rtlCol="0" anchor="ctr">
            <a:normAutofit fontScale="92500"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lvl="0" algn="ctr"/>
            <a:r>
              <a:rPr lang="ru-RU" sz="4000" b="0" kern="0" dirty="0">
                <a:latin typeface="Calibri"/>
              </a:rPr>
              <a:t>Личное изучение Священного Писания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21D36FA0-555B-621B-3597-30E0CE685ECF}"/>
              </a:ext>
            </a:extLst>
          </p:cNvPr>
          <p:cNvSpPr txBox="1">
            <a:spLocks/>
          </p:cNvSpPr>
          <p:nvPr/>
        </p:nvSpPr>
        <p:spPr>
          <a:xfrm>
            <a:off x="437726" y="1531278"/>
            <a:ext cx="9632417" cy="4621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718457" marR="0" indent="-261257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1195753" marR="0" indent="-28135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16764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2161309" marR="0" indent="-33250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26924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31496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36068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40640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720000" indent="-529200">
              <a:buFont typeface="+mj-lt"/>
              <a:buAutoNum type="arabicPeriod"/>
            </a:pPr>
            <a:r>
              <a:rPr lang="ru-RU" kern="0" dirty="0">
                <a:latin typeface="+mn-lt"/>
              </a:rPr>
              <a:t>Ежедневно находите время для чтения Библии;</a:t>
            </a:r>
          </a:p>
          <a:p>
            <a:pPr marL="720000" indent="-529200">
              <a:buFont typeface="+mj-lt"/>
              <a:buAutoNum type="arabicPeriod"/>
            </a:pPr>
            <a:r>
              <a:rPr lang="ru-RU" kern="0" dirty="0">
                <a:latin typeface="+mn-lt"/>
              </a:rPr>
              <a:t>Читайте Библию по планам, которые предлагает церковь;</a:t>
            </a:r>
          </a:p>
          <a:p>
            <a:pPr marL="720000" indent="-529200">
              <a:buFont typeface="+mj-lt"/>
              <a:buAutoNum type="arabicPeriod"/>
            </a:pPr>
            <a:r>
              <a:rPr lang="ru-RU" kern="0" dirty="0">
                <a:latin typeface="+mn-lt"/>
              </a:rPr>
              <a:t>Будьте постоянны в исследовании Слова Божьего </a:t>
            </a:r>
            <a:r>
              <a:rPr lang="ru-RU" sz="3000" i="1" kern="0" dirty="0">
                <a:latin typeface="+mn-lt"/>
              </a:rPr>
              <a:t>«Вникай в себя и в учение; занимайся сим постоянно…»</a:t>
            </a:r>
            <a:r>
              <a:rPr lang="ru-RU" kern="0" dirty="0">
                <a:latin typeface="+mn-lt"/>
              </a:rPr>
              <a:t>1 Тим. 4:16;</a:t>
            </a:r>
          </a:p>
          <a:p>
            <a:pPr marL="720000" indent="-529200">
              <a:buFont typeface="+mj-lt"/>
              <a:buAutoNum type="arabicPeriod"/>
            </a:pPr>
            <a:r>
              <a:rPr lang="ru-RU" kern="0" dirty="0">
                <a:latin typeface="+mn-lt"/>
              </a:rPr>
              <a:t>В процессе изучения Библии стремитесь к более глубоким отношениям с Богом. Ин. 5:39.</a:t>
            </a:r>
          </a:p>
        </p:txBody>
      </p:sp>
    </p:spTree>
    <p:extLst>
      <p:ext uri="{BB962C8B-B14F-4D97-AF65-F5344CB8AC3E}">
        <p14:creationId xmlns:p14="http://schemas.microsoft.com/office/powerpoint/2010/main" val="2287507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1433645-50A2-26AB-132B-54F02274AB9D}"/>
              </a:ext>
            </a:extLst>
          </p:cNvPr>
          <p:cNvCxnSpPr>
            <a:cxnSpLocks/>
          </p:cNvCxnSpPr>
          <p:nvPr/>
        </p:nvCxnSpPr>
        <p:spPr>
          <a:xfrm>
            <a:off x="357809" y="992417"/>
            <a:ext cx="9722095" cy="0"/>
          </a:xfrm>
          <a:prstGeom prst="line">
            <a:avLst/>
          </a:prstGeom>
          <a:noFill/>
          <a:ln w="50800" cap="flat">
            <a:solidFill>
              <a:srgbClr val="9411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040413-862C-03DA-D5C9-8580A96F3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0" y="81251"/>
            <a:ext cx="876463" cy="8764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8BC5E93-79EE-C69D-622C-C47C1F92DC63}"/>
              </a:ext>
            </a:extLst>
          </p:cNvPr>
          <p:cNvSpPr txBox="1">
            <a:spLocks/>
          </p:cNvSpPr>
          <p:nvPr/>
        </p:nvSpPr>
        <p:spPr>
          <a:xfrm>
            <a:off x="1331845" y="44272"/>
            <a:ext cx="7998136" cy="103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rtlCol="0" anchor="ctr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lvl="0" algn="ctr"/>
            <a:r>
              <a:rPr lang="ru-RU" b="0" kern="0" dirty="0">
                <a:latin typeface="Calibri"/>
              </a:rPr>
              <a:t>Личное посвящение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5BCC17AF-1F56-044F-FE50-40EAFA69D0A0}"/>
              </a:ext>
            </a:extLst>
          </p:cNvPr>
          <p:cNvSpPr txBox="1">
            <a:spLocks/>
          </p:cNvSpPr>
          <p:nvPr/>
        </p:nvSpPr>
        <p:spPr>
          <a:xfrm>
            <a:off x="437726" y="1593270"/>
            <a:ext cx="9632417" cy="3195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718457" marR="0" indent="-261257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1195753" marR="0" indent="-28135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16764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2161309" marR="0" indent="-33250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26924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31496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36068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40640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720000" indent="-529200">
              <a:buFont typeface="+mj-lt"/>
              <a:buAutoNum type="arabicPeriod"/>
            </a:pPr>
            <a:r>
              <a:rPr lang="ru-RU" sz="3600" kern="0" dirty="0">
                <a:latin typeface="+mn-lt"/>
              </a:rPr>
              <a:t>Каждый раз, приступая к поиску учеников или преподаванию библейских уроков, посвящайте себя Господу;</a:t>
            </a:r>
          </a:p>
        </p:txBody>
      </p:sp>
    </p:spTree>
    <p:extLst>
      <p:ext uri="{BB962C8B-B14F-4D97-AF65-F5344CB8AC3E}">
        <p14:creationId xmlns:p14="http://schemas.microsoft.com/office/powerpoint/2010/main" val="155834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1433645-50A2-26AB-132B-54F02274AB9D}"/>
              </a:ext>
            </a:extLst>
          </p:cNvPr>
          <p:cNvCxnSpPr>
            <a:cxnSpLocks/>
          </p:cNvCxnSpPr>
          <p:nvPr/>
        </p:nvCxnSpPr>
        <p:spPr>
          <a:xfrm>
            <a:off x="357809" y="992417"/>
            <a:ext cx="9722095" cy="0"/>
          </a:xfrm>
          <a:prstGeom prst="line">
            <a:avLst/>
          </a:prstGeom>
          <a:noFill/>
          <a:ln w="50800" cap="flat">
            <a:solidFill>
              <a:srgbClr val="9411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040413-862C-03DA-D5C9-8580A96F3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0" y="81251"/>
            <a:ext cx="876463" cy="8764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8BC5E93-79EE-C69D-622C-C47C1F92DC63}"/>
              </a:ext>
            </a:extLst>
          </p:cNvPr>
          <p:cNvSpPr txBox="1">
            <a:spLocks/>
          </p:cNvSpPr>
          <p:nvPr/>
        </p:nvSpPr>
        <p:spPr>
          <a:xfrm>
            <a:off x="1331845" y="44272"/>
            <a:ext cx="7998136" cy="103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rtlCol="0" anchor="ctr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lvl="0" algn="ctr"/>
            <a:r>
              <a:rPr lang="ru-RU" b="0" kern="0" dirty="0">
                <a:latin typeface="Calibri"/>
              </a:rPr>
              <a:t>Личное посвящение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50AD68EF-6665-60E9-F87B-776BBA13E3B5}"/>
              </a:ext>
            </a:extLst>
          </p:cNvPr>
          <p:cNvSpPr txBox="1">
            <a:spLocks/>
          </p:cNvSpPr>
          <p:nvPr/>
        </p:nvSpPr>
        <p:spPr>
          <a:xfrm>
            <a:off x="397565" y="1239866"/>
            <a:ext cx="9722095" cy="5334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718457" marR="0" indent="-261257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1195753" marR="0" indent="-28135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16764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2161309" marR="0" indent="-33250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26924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31496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36068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40640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/>
            <a:r>
              <a:rPr lang="ru-RU" sz="3600" kern="0" dirty="0">
                <a:latin typeface="+mn-lt"/>
              </a:rPr>
              <a:t>«Посвящайте себя Богу каждое утро. Пусть это будет вашим первым делом. </a:t>
            </a:r>
          </a:p>
          <a:p>
            <a:pPr algn="ctr"/>
            <a:r>
              <a:rPr lang="ru-RU" sz="3600" kern="0" dirty="0">
                <a:latin typeface="+mn-lt"/>
              </a:rPr>
              <a:t>Молитесь так: “Возьми меня, Господи, я всецело принадлежу Тебе. Я кладу все свои планы к Твоим ногам. Используй меня сегодня в Твоем служении. Пребудь со мной, чтобы все мои труды в Тебе совершались”. </a:t>
            </a:r>
          </a:p>
          <a:p>
            <a:pPr algn="ctr"/>
            <a:r>
              <a:rPr lang="ru-RU" sz="3600" kern="0" dirty="0">
                <a:latin typeface="+mn-lt"/>
              </a:rPr>
              <a:t>Это необходимо делать каждый день». </a:t>
            </a:r>
          </a:p>
          <a:p>
            <a:pPr algn="r"/>
            <a:r>
              <a:rPr lang="ru-RU" i="1" kern="0" dirty="0">
                <a:latin typeface="+mn-lt"/>
              </a:rPr>
              <a:t>Э. Уайт. Путь ко Христу, с. 70</a:t>
            </a:r>
          </a:p>
        </p:txBody>
      </p:sp>
    </p:spTree>
    <p:extLst>
      <p:ext uri="{BB962C8B-B14F-4D97-AF65-F5344CB8AC3E}">
        <p14:creationId xmlns:p14="http://schemas.microsoft.com/office/powerpoint/2010/main" val="63801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1433645-50A2-26AB-132B-54F02274AB9D}"/>
              </a:ext>
            </a:extLst>
          </p:cNvPr>
          <p:cNvCxnSpPr>
            <a:cxnSpLocks/>
          </p:cNvCxnSpPr>
          <p:nvPr/>
        </p:nvCxnSpPr>
        <p:spPr>
          <a:xfrm>
            <a:off x="357809" y="992417"/>
            <a:ext cx="9722095" cy="0"/>
          </a:xfrm>
          <a:prstGeom prst="line">
            <a:avLst/>
          </a:prstGeom>
          <a:noFill/>
          <a:ln w="50800" cap="flat">
            <a:solidFill>
              <a:srgbClr val="9411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040413-862C-03DA-D5C9-8580A96F3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0" y="81251"/>
            <a:ext cx="876463" cy="8764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8BC5E93-79EE-C69D-622C-C47C1F92DC63}"/>
              </a:ext>
            </a:extLst>
          </p:cNvPr>
          <p:cNvSpPr txBox="1">
            <a:spLocks/>
          </p:cNvSpPr>
          <p:nvPr/>
        </p:nvSpPr>
        <p:spPr>
          <a:xfrm>
            <a:off x="1331845" y="44272"/>
            <a:ext cx="7998136" cy="103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rtlCol="0" anchor="ctr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lvl="0" algn="ctr"/>
            <a:r>
              <a:rPr lang="ru-RU" b="0" kern="0" dirty="0">
                <a:latin typeface="Calibri"/>
              </a:rPr>
              <a:t>Личное посвящение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5BCC17AF-1F56-044F-FE50-40EAFA69D0A0}"/>
              </a:ext>
            </a:extLst>
          </p:cNvPr>
          <p:cNvSpPr txBox="1">
            <a:spLocks/>
          </p:cNvSpPr>
          <p:nvPr/>
        </p:nvSpPr>
        <p:spPr>
          <a:xfrm>
            <a:off x="437726" y="1515780"/>
            <a:ext cx="9632417" cy="3195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718457" marR="0" indent="-261257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1195753" marR="0" indent="-28135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16764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2161309" marR="0" indent="-33250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26924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31496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36068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40640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900000" indent="-565200">
              <a:spcAft>
                <a:spcPts val="1200"/>
              </a:spcAft>
              <a:buFont typeface="+mj-lt"/>
              <a:buAutoNum type="arabicPeriod"/>
            </a:pPr>
            <a:r>
              <a:rPr lang="ru-RU" sz="3600" kern="0" dirty="0">
                <a:latin typeface="+mn-lt"/>
              </a:rPr>
              <a:t>Каждый раз, приступая к поиску учеников или преподаванию библейских уроков, посвящайте себя Господу;</a:t>
            </a:r>
          </a:p>
          <a:p>
            <a:pPr marL="900000" indent="-565200">
              <a:spcAft>
                <a:spcPts val="1200"/>
              </a:spcAft>
              <a:buFont typeface="+mj-lt"/>
              <a:buAutoNum type="arabicPeriod"/>
            </a:pPr>
            <a:r>
              <a:rPr lang="ru-RU" sz="3600" kern="0" dirty="0">
                <a:latin typeface="+mn-lt"/>
              </a:rPr>
              <a:t>Будьте постоянны в своем посвящении;</a:t>
            </a:r>
          </a:p>
        </p:txBody>
      </p:sp>
    </p:spTree>
    <p:extLst>
      <p:ext uri="{BB962C8B-B14F-4D97-AF65-F5344CB8AC3E}">
        <p14:creationId xmlns:p14="http://schemas.microsoft.com/office/powerpoint/2010/main" val="32687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1433645-50A2-26AB-132B-54F02274AB9D}"/>
              </a:ext>
            </a:extLst>
          </p:cNvPr>
          <p:cNvCxnSpPr>
            <a:cxnSpLocks/>
          </p:cNvCxnSpPr>
          <p:nvPr/>
        </p:nvCxnSpPr>
        <p:spPr>
          <a:xfrm>
            <a:off x="357809" y="992417"/>
            <a:ext cx="9722095" cy="0"/>
          </a:xfrm>
          <a:prstGeom prst="line">
            <a:avLst/>
          </a:prstGeom>
          <a:noFill/>
          <a:ln w="50800" cap="flat">
            <a:solidFill>
              <a:srgbClr val="9411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040413-862C-03DA-D5C9-8580A96F3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0" y="81251"/>
            <a:ext cx="876463" cy="8764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8BC5E93-79EE-C69D-622C-C47C1F92DC63}"/>
              </a:ext>
            </a:extLst>
          </p:cNvPr>
          <p:cNvSpPr txBox="1">
            <a:spLocks/>
          </p:cNvSpPr>
          <p:nvPr/>
        </p:nvSpPr>
        <p:spPr>
          <a:xfrm>
            <a:off x="1331845" y="44272"/>
            <a:ext cx="7998136" cy="103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rtlCol="0" anchor="ctr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lvl="0" algn="ctr"/>
            <a:r>
              <a:rPr lang="ru-RU" b="0" kern="0" dirty="0">
                <a:latin typeface="Calibri"/>
              </a:rPr>
              <a:t>Личное посвящение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ABDD50-F7AF-4965-27BA-AFEADC4CD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8" y="1359636"/>
            <a:ext cx="9722095" cy="49047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+mn-lt"/>
              </a:rPr>
              <a:t>«Каждое утро посвящайте себя Богу на предстоящий день. Подчиняйте Ему все свои планы. Будьте готовы выполнить их или отказаться от них, следуя тому, что Он в Своем предвидении укажет вам. Таким образом вы можете изо дня в день отдавать свою жизнь Богу, и она все более и более будет уподобляться жизни Христа».  </a:t>
            </a:r>
          </a:p>
          <a:p>
            <a:pPr algn="r"/>
            <a:r>
              <a:rPr lang="ru-RU" i="1" dirty="0">
                <a:latin typeface="+mn-lt"/>
              </a:rPr>
              <a:t>Э. Уайт. Путь ко Христу, с. 70</a:t>
            </a:r>
          </a:p>
        </p:txBody>
      </p:sp>
    </p:spTree>
    <p:extLst>
      <p:ext uri="{BB962C8B-B14F-4D97-AF65-F5344CB8AC3E}">
        <p14:creationId xmlns:p14="http://schemas.microsoft.com/office/powerpoint/2010/main" val="404824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1433645-50A2-26AB-132B-54F02274AB9D}"/>
              </a:ext>
            </a:extLst>
          </p:cNvPr>
          <p:cNvCxnSpPr>
            <a:cxnSpLocks/>
          </p:cNvCxnSpPr>
          <p:nvPr/>
        </p:nvCxnSpPr>
        <p:spPr>
          <a:xfrm>
            <a:off x="357809" y="992417"/>
            <a:ext cx="9722095" cy="0"/>
          </a:xfrm>
          <a:prstGeom prst="line">
            <a:avLst/>
          </a:prstGeom>
          <a:noFill/>
          <a:ln w="50800" cap="flat">
            <a:solidFill>
              <a:srgbClr val="9411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040413-862C-03DA-D5C9-8580A96F3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0" y="81251"/>
            <a:ext cx="876463" cy="8764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8BC5E93-79EE-C69D-622C-C47C1F92DC63}"/>
              </a:ext>
            </a:extLst>
          </p:cNvPr>
          <p:cNvSpPr txBox="1">
            <a:spLocks/>
          </p:cNvSpPr>
          <p:nvPr/>
        </p:nvSpPr>
        <p:spPr>
          <a:xfrm>
            <a:off x="1331845" y="44272"/>
            <a:ext cx="7998136" cy="103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rtlCol="0" anchor="ctr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lvl="0" algn="ctr"/>
            <a:r>
              <a:rPr lang="ru-RU" b="0" kern="0" dirty="0">
                <a:latin typeface="Calibri"/>
              </a:rPr>
              <a:t>Личное посвящение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5BCC17AF-1F56-044F-FE50-40EAFA69D0A0}"/>
              </a:ext>
            </a:extLst>
          </p:cNvPr>
          <p:cNvSpPr txBox="1">
            <a:spLocks/>
          </p:cNvSpPr>
          <p:nvPr/>
        </p:nvSpPr>
        <p:spPr>
          <a:xfrm>
            <a:off x="437726" y="1515779"/>
            <a:ext cx="9632417" cy="4156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718457" marR="0" indent="-261257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1195753" marR="0" indent="-28135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16764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2161309" marR="0" indent="-33250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26924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31496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36068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40640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900000" indent="-565200">
              <a:spcAft>
                <a:spcPts val="1200"/>
              </a:spcAft>
              <a:buFont typeface="+mj-lt"/>
              <a:buAutoNum type="arabicPeriod"/>
            </a:pPr>
            <a:r>
              <a:rPr lang="ru-RU" sz="3600" kern="0" dirty="0">
                <a:latin typeface="+mn-lt"/>
              </a:rPr>
              <a:t>Каждый раз, приступая к поиску учеников или преподаванию библейских уроков, посвящайте себя Господу;</a:t>
            </a:r>
          </a:p>
          <a:p>
            <a:pPr marL="900000" indent="-565200">
              <a:spcAft>
                <a:spcPts val="1200"/>
              </a:spcAft>
              <a:buFont typeface="+mj-lt"/>
              <a:buAutoNum type="arabicPeriod"/>
            </a:pPr>
            <a:r>
              <a:rPr lang="ru-RU" sz="3600" kern="0" dirty="0">
                <a:latin typeface="+mn-lt"/>
              </a:rPr>
              <a:t>Будьте постоянны в своем посвящении;</a:t>
            </a:r>
          </a:p>
          <a:p>
            <a:pPr marL="900000" indent="-565200">
              <a:spcAft>
                <a:spcPts val="1200"/>
              </a:spcAft>
              <a:buFont typeface="+mj-lt"/>
              <a:buAutoNum type="arabicPeriod"/>
            </a:pPr>
            <a:r>
              <a:rPr lang="ru-RU" sz="3600" kern="0" dirty="0">
                <a:latin typeface="+mn-lt"/>
              </a:rPr>
              <a:t>С благодарностью принимайте все благословения Божьи.</a:t>
            </a:r>
          </a:p>
        </p:txBody>
      </p:sp>
    </p:spTree>
    <p:extLst>
      <p:ext uri="{BB962C8B-B14F-4D97-AF65-F5344CB8AC3E}">
        <p14:creationId xmlns:p14="http://schemas.microsoft.com/office/powerpoint/2010/main" val="36904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1433645-50A2-26AB-132B-54F02274AB9D}"/>
              </a:ext>
            </a:extLst>
          </p:cNvPr>
          <p:cNvCxnSpPr>
            <a:cxnSpLocks/>
          </p:cNvCxnSpPr>
          <p:nvPr/>
        </p:nvCxnSpPr>
        <p:spPr>
          <a:xfrm>
            <a:off x="357809" y="992417"/>
            <a:ext cx="9722095" cy="0"/>
          </a:xfrm>
          <a:prstGeom prst="line">
            <a:avLst/>
          </a:prstGeom>
          <a:noFill/>
          <a:ln w="50800" cap="flat">
            <a:solidFill>
              <a:srgbClr val="9411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040413-862C-03DA-D5C9-8580A96F3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0" y="81251"/>
            <a:ext cx="876463" cy="8764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8BC5E93-79EE-C69D-622C-C47C1F92DC63}"/>
              </a:ext>
            </a:extLst>
          </p:cNvPr>
          <p:cNvSpPr txBox="1">
            <a:spLocks/>
          </p:cNvSpPr>
          <p:nvPr/>
        </p:nvSpPr>
        <p:spPr>
          <a:xfrm>
            <a:off x="1331845" y="44272"/>
            <a:ext cx="7998136" cy="103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rtlCol="0" anchor="ctr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lvl="0" algn="ctr"/>
            <a:r>
              <a:rPr lang="ru-RU" b="0" kern="0" dirty="0">
                <a:latin typeface="Calibri"/>
              </a:rPr>
              <a:t>Личное посвящение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2D27FC7-72D4-7677-4C26-7111B0ACBADC}"/>
              </a:ext>
            </a:extLst>
          </p:cNvPr>
          <p:cNvSpPr txBox="1">
            <a:spLocks/>
          </p:cNvSpPr>
          <p:nvPr/>
        </p:nvSpPr>
        <p:spPr>
          <a:xfrm>
            <a:off x="357809" y="1239878"/>
            <a:ext cx="9834151" cy="5374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718457" marR="0" indent="-261257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1195753" marR="0" indent="-28135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16764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2161309" marR="0" indent="-33250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26924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31496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36068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40640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/>
            <a:r>
              <a:rPr lang="ru-RU" sz="3600" kern="0" dirty="0">
                <a:latin typeface="+mn-lt"/>
              </a:rPr>
              <a:t>«Верой вы стали принадлежать Христу и верой должны возрастать в Нем, давая и принимая. Вам нужно отдать все: свое сердце, свою волю, свое служение; отдать Ему всего себя, чтобы исполнять все Его веления. Вы должны принять все: полноту благословений в лице Христа, чтобы Он пребывал в вас и был вашей силой, вашей праведностью и помогал бы вам быть послушными».</a:t>
            </a:r>
            <a:endParaRPr lang="en-US" sz="3600" kern="0" dirty="0">
              <a:latin typeface="+mn-lt"/>
            </a:endParaRPr>
          </a:p>
          <a:p>
            <a:pPr algn="r"/>
            <a:r>
              <a:rPr lang="ru-RU" i="1" kern="0" dirty="0">
                <a:latin typeface="+mn-lt"/>
              </a:rPr>
              <a:t>Э. Уайт. Путь ко Христу, с. 69</a:t>
            </a:r>
          </a:p>
        </p:txBody>
      </p:sp>
    </p:spTree>
    <p:extLst>
      <p:ext uri="{BB962C8B-B14F-4D97-AF65-F5344CB8AC3E}">
        <p14:creationId xmlns:p14="http://schemas.microsoft.com/office/powerpoint/2010/main" val="873014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849EAE4-C1DA-BB01-E221-541B169A529B}"/>
              </a:ext>
            </a:extLst>
          </p:cNvPr>
          <p:cNvSpPr txBox="1">
            <a:spLocks/>
          </p:cNvSpPr>
          <p:nvPr/>
        </p:nvSpPr>
        <p:spPr>
          <a:xfrm>
            <a:off x="397565" y="159669"/>
            <a:ext cx="9722095" cy="893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rtlCol="0" anchor="ctr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Helvetica"/>
              </a:rPr>
              <a:t>Духовность учителя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2D32076-18F6-3FA4-62C4-497C7817DC53}"/>
              </a:ext>
            </a:extLst>
          </p:cNvPr>
          <p:cNvCxnSpPr>
            <a:cxnSpLocks/>
          </p:cNvCxnSpPr>
          <p:nvPr/>
        </p:nvCxnSpPr>
        <p:spPr>
          <a:xfrm>
            <a:off x="357809" y="1100903"/>
            <a:ext cx="9722095" cy="0"/>
          </a:xfrm>
          <a:prstGeom prst="line">
            <a:avLst/>
          </a:prstGeom>
          <a:noFill/>
          <a:ln w="50800" cap="flat">
            <a:solidFill>
              <a:srgbClr val="9411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B7FA16-2E1D-C5BA-E928-5DB76B38E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9" y="84537"/>
            <a:ext cx="968992" cy="9689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9B12F56E-8834-1737-6000-D7480B4E5421}"/>
              </a:ext>
            </a:extLst>
          </p:cNvPr>
          <p:cNvSpPr txBox="1">
            <a:spLocks/>
          </p:cNvSpPr>
          <p:nvPr/>
        </p:nvSpPr>
        <p:spPr>
          <a:xfrm>
            <a:off x="969710" y="1763596"/>
            <a:ext cx="8750488" cy="3709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718457" marR="0" indent="-261257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1195753" marR="0" indent="-28135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16764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2161309" marR="0" indent="-33250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26924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31496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36068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40640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/>
            <a:r>
              <a:rPr lang="ru-RU" sz="4400" b="1" kern="0" dirty="0">
                <a:latin typeface="+mn-lt"/>
              </a:rPr>
              <a:t>Духовность – </a:t>
            </a:r>
            <a:r>
              <a:rPr lang="ru-RU" sz="4400" kern="0" dirty="0">
                <a:latin typeface="+mn-lt"/>
              </a:rPr>
              <a:t>это открытость для действия Святого Духа </a:t>
            </a:r>
          </a:p>
          <a:p>
            <a:pPr algn="ctr"/>
            <a:endParaRPr lang="ru-RU" sz="4400" kern="0" dirty="0">
              <a:latin typeface="+mn-lt"/>
            </a:endParaRPr>
          </a:p>
          <a:p>
            <a:pPr algn="ctr"/>
            <a:r>
              <a:rPr lang="ru-RU" sz="4400" kern="0" dirty="0">
                <a:latin typeface="+mn-lt"/>
              </a:rPr>
              <a:t>Процесс тесного сотрудничества человека с Богом</a:t>
            </a:r>
          </a:p>
          <a:p>
            <a:pPr algn="ctr"/>
            <a:endParaRPr lang="ru-RU" sz="4400" kern="0" dirty="0">
              <a:latin typeface="+mn-lt"/>
            </a:endParaRPr>
          </a:p>
          <a:p>
            <a:pPr marL="742950" indent="-742950" algn="ctr">
              <a:buFont typeface="+mj-lt"/>
              <a:buAutoNum type="arabicPeriod"/>
            </a:pPr>
            <a:endParaRPr lang="ru-RU" sz="4400" kern="0" dirty="0">
              <a:latin typeface="+mn-lt"/>
            </a:endParaRPr>
          </a:p>
          <a:p>
            <a:pPr marL="742950" indent="-742950" algn="ctr">
              <a:buFont typeface="+mj-lt"/>
              <a:buAutoNum type="arabicPeriod"/>
            </a:pPr>
            <a:endParaRPr lang="en-US" sz="4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832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442" y="1745738"/>
            <a:ext cx="9532991" cy="451162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ru-RU" sz="4000" dirty="0">
                <a:latin typeface="+mn-lt"/>
              </a:rPr>
              <a:t>Духовная жизнь библейского учителя укрепляется благодаря: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ru-RU" sz="3600" dirty="0">
                <a:latin typeface="+mn-lt"/>
              </a:rPr>
              <a:t>Молитве;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ru-RU" sz="3600" dirty="0">
                <a:latin typeface="+mn-lt"/>
              </a:rPr>
              <a:t>Личному изучению Священного Писания;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ru-RU" sz="3600" dirty="0">
                <a:latin typeface="+mn-lt"/>
              </a:rPr>
              <a:t>Личному посвящению.</a:t>
            </a:r>
          </a:p>
          <a:p>
            <a:pPr algn="ctr">
              <a:lnSpc>
                <a:spcPct val="100000"/>
              </a:lnSpc>
            </a:pPr>
            <a:endParaRPr lang="ru-RU" sz="4000" dirty="0">
              <a:latin typeface="+mn-lt"/>
            </a:endParaRPr>
          </a:p>
          <a:p>
            <a:pPr marL="514350" indent="-514350" algn="ctr">
              <a:lnSpc>
                <a:spcPct val="100000"/>
              </a:lnSpc>
              <a:buFont typeface="+mj-lt"/>
              <a:buAutoNum type="arabicPeriod"/>
            </a:pPr>
            <a:endParaRPr lang="ru-RU" sz="4000" dirty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ru-RU" sz="4000" dirty="0">
              <a:latin typeface="+mn-lt"/>
            </a:endParaRPr>
          </a:p>
          <a:p>
            <a:pPr marL="742950" indent="-742950" algn="ctr">
              <a:lnSpc>
                <a:spcPct val="100000"/>
              </a:lnSpc>
              <a:buFont typeface="+mj-lt"/>
              <a:buAutoNum type="arabicPeriod"/>
            </a:pPr>
            <a:endParaRPr lang="ru-RU" sz="4000" dirty="0">
              <a:latin typeface="+mn-lt"/>
            </a:endParaRPr>
          </a:p>
          <a:p>
            <a:pPr marL="742950" indent="-742950" algn="ctr">
              <a:lnSpc>
                <a:spcPct val="100000"/>
              </a:lnSpc>
              <a:buFont typeface="+mj-lt"/>
              <a:buAutoNum type="arabicPeriod"/>
            </a:pPr>
            <a:endParaRPr lang="en-US" sz="4000" dirty="0">
              <a:latin typeface="+mn-lt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63B344D-BB8A-AE4F-0EDE-50991CB956DE}"/>
              </a:ext>
            </a:extLst>
          </p:cNvPr>
          <p:cNvSpPr txBox="1">
            <a:spLocks/>
          </p:cNvSpPr>
          <p:nvPr/>
        </p:nvSpPr>
        <p:spPr>
          <a:xfrm>
            <a:off x="397565" y="159669"/>
            <a:ext cx="9722095" cy="893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rtlCol="0" anchor="ctr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Helvetica"/>
              </a:rPr>
              <a:t>Духовность учителя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1433645-50A2-26AB-132B-54F02274AB9D}"/>
              </a:ext>
            </a:extLst>
          </p:cNvPr>
          <p:cNvCxnSpPr>
            <a:cxnSpLocks/>
          </p:cNvCxnSpPr>
          <p:nvPr/>
        </p:nvCxnSpPr>
        <p:spPr>
          <a:xfrm>
            <a:off x="357809" y="1100903"/>
            <a:ext cx="9722095" cy="0"/>
          </a:xfrm>
          <a:prstGeom prst="line">
            <a:avLst/>
          </a:prstGeom>
          <a:noFill/>
          <a:ln w="50800" cap="flat">
            <a:solidFill>
              <a:srgbClr val="9411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A5DF1C-A7B8-D5C5-A721-FA18C8F75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9" y="84537"/>
            <a:ext cx="968992" cy="9689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4164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6926" y="1660975"/>
            <a:ext cx="9192734" cy="44469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dirty="0">
                <a:latin typeface="+mn-lt"/>
                <a:ea typeface="Palatino" pitchFamily="2" charset="0"/>
              </a:rPr>
              <a:t>Школа Библии — это евангельское служение в общине, цель которого — 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ru-RU" sz="3600" b="1" dirty="0">
                <a:latin typeface="+mn-lt"/>
                <a:ea typeface="Palatino" pitchFamily="2" charset="0"/>
              </a:rPr>
              <a:t>Искать новых людей </a:t>
            </a:r>
            <a:r>
              <a:rPr lang="ru-RU" sz="3600" dirty="0">
                <a:latin typeface="+mn-lt"/>
                <a:ea typeface="Palatino" pitchFamily="2" charset="0"/>
              </a:rPr>
              <a:t>(учеников), 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ru-RU" sz="3600" b="1" dirty="0">
                <a:latin typeface="+mn-lt"/>
                <a:ea typeface="Palatino" pitchFamily="2" charset="0"/>
              </a:rPr>
              <a:t>Знакомить их с библейской истиной,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ru-RU" sz="3600" b="1" dirty="0">
                <a:latin typeface="+mn-lt"/>
                <a:ea typeface="Palatino" pitchFamily="2" charset="0"/>
              </a:rPr>
              <a:t>Приводить их ко Христу </a:t>
            </a:r>
            <a:r>
              <a:rPr lang="ru-RU" sz="3600" dirty="0">
                <a:latin typeface="+mn-lt"/>
                <a:ea typeface="Palatino" pitchFamily="2" charset="0"/>
              </a:rPr>
              <a:t>посредством изучения библейских уроков.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ru-RU" sz="3600" dirty="0">
              <a:latin typeface="+mn-lt"/>
              <a:ea typeface="Palatino" pitchFamily="2" charset="0"/>
            </a:endParaRPr>
          </a:p>
          <a:p>
            <a:pPr>
              <a:lnSpc>
                <a:spcPct val="100000"/>
              </a:lnSpc>
            </a:pPr>
            <a:endParaRPr lang="ru-RU" sz="3600" dirty="0">
              <a:latin typeface="+mn-lt"/>
              <a:ea typeface="Palatino" pitchFamily="2" charset="0"/>
            </a:endParaRP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endParaRPr lang="ru-RU" sz="3600" dirty="0">
              <a:latin typeface="+mn-lt"/>
              <a:ea typeface="Palatino" pitchFamily="2" charset="0"/>
            </a:endParaRP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endParaRPr lang="en-US" sz="3600" dirty="0">
              <a:latin typeface="+mn-lt"/>
              <a:ea typeface="Palatino" pitchFamily="2" charset="0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C5F3393C-2DC5-D1AE-BFAC-3533FADBD06D}"/>
              </a:ext>
            </a:extLst>
          </p:cNvPr>
          <p:cNvCxnSpPr>
            <a:cxnSpLocks/>
          </p:cNvCxnSpPr>
          <p:nvPr/>
        </p:nvCxnSpPr>
        <p:spPr>
          <a:xfrm>
            <a:off x="357809" y="1100903"/>
            <a:ext cx="9722095" cy="0"/>
          </a:xfrm>
          <a:prstGeom prst="line">
            <a:avLst/>
          </a:prstGeom>
          <a:noFill/>
          <a:ln w="50800" cap="flat">
            <a:solidFill>
              <a:srgbClr val="9411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936E330-40DC-94F7-AB6C-80DBDB8DF9C7}"/>
              </a:ext>
            </a:extLst>
          </p:cNvPr>
          <p:cNvSpPr txBox="1">
            <a:spLocks/>
          </p:cNvSpPr>
          <p:nvPr/>
        </p:nvSpPr>
        <p:spPr>
          <a:xfrm>
            <a:off x="1520539" y="104248"/>
            <a:ext cx="7858991" cy="941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rtlCol="0" anchor="ctr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/>
            <a:r>
              <a:rPr lang="ru-RU" sz="4000" b="0" kern="0" dirty="0">
                <a:latin typeface="+mn-lt"/>
              </a:rPr>
              <a:t>Цели служения Школы Библии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152F0E-37BF-A1DF-21A3-4674469A0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9" y="84537"/>
            <a:ext cx="968992" cy="9689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4462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028" y="1740878"/>
            <a:ext cx="9051112" cy="4008755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ru-RU" sz="4000" dirty="0">
                <a:latin typeface="+mn-lt"/>
              </a:rPr>
              <a:t>Поиск новых людей, знакомство их с библейской истиной и приведение их ко Христу — это процесс тесного сотрудничества человека с Богом – </a:t>
            </a:r>
            <a:endParaRPr lang="ru-RU" sz="1400" dirty="0">
              <a:latin typeface="+mn-lt"/>
            </a:endParaRPr>
          </a:p>
          <a:p>
            <a:pPr algn="ctr"/>
            <a:r>
              <a:rPr lang="ru-RU" sz="4400" b="1" dirty="0">
                <a:latin typeface="+mn-lt"/>
              </a:rPr>
              <a:t>ВЛИЯНИЕ СВЯТОГО ДУХА</a:t>
            </a:r>
          </a:p>
          <a:p>
            <a:pPr algn="ctr"/>
            <a:endParaRPr lang="ru-RU" sz="4400" dirty="0">
              <a:latin typeface="+mn-lt"/>
            </a:endParaRPr>
          </a:p>
          <a:p>
            <a:pPr marL="742950" indent="-742950" algn="ctr">
              <a:buFont typeface="+mj-lt"/>
              <a:buAutoNum type="arabicPeriod"/>
            </a:pPr>
            <a:endParaRPr lang="ru-RU" sz="4400" dirty="0">
              <a:latin typeface="+mn-lt"/>
            </a:endParaRPr>
          </a:p>
          <a:p>
            <a:pPr marL="742950" indent="-742950" algn="ctr">
              <a:buFont typeface="+mj-lt"/>
              <a:buAutoNum type="arabicPeriod"/>
            </a:pPr>
            <a:endParaRPr lang="en-US" sz="4400" dirty="0">
              <a:latin typeface="+mn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CC6EC-3038-86D9-8531-19C98587A88E}"/>
              </a:ext>
            </a:extLst>
          </p:cNvPr>
          <p:cNvSpPr txBox="1">
            <a:spLocks/>
          </p:cNvSpPr>
          <p:nvPr/>
        </p:nvSpPr>
        <p:spPr>
          <a:xfrm>
            <a:off x="397565" y="159669"/>
            <a:ext cx="9722095" cy="893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rtlCol="0" anchor="ctr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Helvetica"/>
              </a:rPr>
              <a:t>Духовность учителя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6D9076C-F06B-EF0A-E6CF-AACCC07AE7D9}"/>
              </a:ext>
            </a:extLst>
          </p:cNvPr>
          <p:cNvCxnSpPr>
            <a:cxnSpLocks/>
          </p:cNvCxnSpPr>
          <p:nvPr/>
        </p:nvCxnSpPr>
        <p:spPr>
          <a:xfrm>
            <a:off x="357809" y="1100903"/>
            <a:ext cx="9722095" cy="0"/>
          </a:xfrm>
          <a:prstGeom prst="line">
            <a:avLst/>
          </a:prstGeom>
          <a:noFill/>
          <a:ln w="50800" cap="flat">
            <a:solidFill>
              <a:srgbClr val="9411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84B957-0C4E-7A85-6472-42796FB3CF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9" y="84537"/>
            <a:ext cx="968992" cy="9689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3334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9710" y="1841087"/>
            <a:ext cx="8750488" cy="245534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+mn-lt"/>
              </a:rPr>
              <a:t>Духовность учителя</a:t>
            </a:r>
            <a:r>
              <a:rPr lang="ru-RU" sz="4000" dirty="0">
                <a:latin typeface="+mn-lt"/>
              </a:rPr>
              <a:t> </a:t>
            </a:r>
          </a:p>
          <a:p>
            <a:pPr algn="ctr"/>
            <a:r>
              <a:rPr lang="ru-RU" sz="4000" dirty="0">
                <a:latin typeface="+mn-lt"/>
              </a:rPr>
              <a:t>является ключевым фактором, в решении человека изучать Библию и принять Иисуса как личного Спасителя</a:t>
            </a:r>
          </a:p>
          <a:p>
            <a:pPr algn="ctr"/>
            <a:endParaRPr lang="ru-RU" sz="4000" dirty="0">
              <a:latin typeface="+mn-lt"/>
            </a:endParaRPr>
          </a:p>
          <a:p>
            <a:pPr marL="514350" indent="-514350" algn="ctr">
              <a:buFont typeface="+mj-lt"/>
              <a:buAutoNum type="arabicPeriod"/>
            </a:pPr>
            <a:endParaRPr lang="ru-RU" sz="4000" dirty="0">
              <a:latin typeface="+mn-lt"/>
            </a:endParaRPr>
          </a:p>
          <a:p>
            <a:pPr algn="ctr"/>
            <a:endParaRPr lang="ru-RU" sz="4000" dirty="0">
              <a:latin typeface="+mn-lt"/>
            </a:endParaRPr>
          </a:p>
          <a:p>
            <a:pPr marL="742950" indent="-742950" algn="ctr">
              <a:buFont typeface="+mj-lt"/>
              <a:buAutoNum type="arabicPeriod"/>
            </a:pPr>
            <a:endParaRPr lang="ru-RU" sz="4000" dirty="0">
              <a:latin typeface="+mn-lt"/>
            </a:endParaRPr>
          </a:p>
          <a:p>
            <a:pPr marL="742950" indent="-742950" algn="ctr">
              <a:buFont typeface="+mj-lt"/>
              <a:buAutoNum type="arabicPeriod"/>
            </a:pPr>
            <a:endParaRPr lang="en-US" sz="4000" dirty="0">
              <a:latin typeface="+mn-lt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0343328-2877-B417-B9FD-13A65B2967D2}"/>
              </a:ext>
            </a:extLst>
          </p:cNvPr>
          <p:cNvSpPr txBox="1">
            <a:spLocks/>
          </p:cNvSpPr>
          <p:nvPr/>
        </p:nvSpPr>
        <p:spPr>
          <a:xfrm>
            <a:off x="397565" y="159669"/>
            <a:ext cx="9722095" cy="893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rtlCol="0" anchor="ctr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Helvetica"/>
              </a:rPr>
              <a:t>Духовность учителя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B92A7B7-712A-1310-2B1B-44963DD60A8D}"/>
              </a:ext>
            </a:extLst>
          </p:cNvPr>
          <p:cNvCxnSpPr>
            <a:cxnSpLocks/>
          </p:cNvCxnSpPr>
          <p:nvPr/>
        </p:nvCxnSpPr>
        <p:spPr>
          <a:xfrm>
            <a:off x="357809" y="1100903"/>
            <a:ext cx="9722095" cy="0"/>
          </a:xfrm>
          <a:prstGeom prst="line">
            <a:avLst/>
          </a:prstGeom>
          <a:noFill/>
          <a:ln w="50800" cap="flat">
            <a:solidFill>
              <a:srgbClr val="9411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430949-41E6-C5C2-E560-8ED58FE64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9" y="84537"/>
            <a:ext cx="968992" cy="9689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761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9710" y="1841087"/>
            <a:ext cx="8750488" cy="158791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+mn-lt"/>
              </a:rPr>
              <a:t>Духовность</a:t>
            </a:r>
            <a:r>
              <a:rPr lang="ru-RU" sz="4000" dirty="0">
                <a:latin typeface="+mn-lt"/>
              </a:rPr>
              <a:t> – это не статичное состояние благочестивого человека</a:t>
            </a:r>
          </a:p>
          <a:p>
            <a:pPr algn="ctr"/>
            <a:endParaRPr lang="ru-RU" sz="4000" dirty="0">
              <a:latin typeface="+mn-lt"/>
            </a:endParaRPr>
          </a:p>
          <a:p>
            <a:pPr marL="742950" indent="-742950" algn="ctr">
              <a:buFont typeface="+mj-lt"/>
              <a:buAutoNum type="arabicPeriod"/>
            </a:pPr>
            <a:endParaRPr lang="ru-RU" sz="4000" dirty="0">
              <a:latin typeface="+mn-lt"/>
            </a:endParaRPr>
          </a:p>
          <a:p>
            <a:pPr marL="742950" indent="-742950" algn="ctr">
              <a:buFont typeface="+mj-lt"/>
              <a:buAutoNum type="arabicPeriod"/>
            </a:pPr>
            <a:endParaRPr lang="en-US" sz="4000" dirty="0">
              <a:latin typeface="+mn-lt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43856EB-6A09-F5FD-65E9-75464ABD612F}"/>
              </a:ext>
            </a:extLst>
          </p:cNvPr>
          <p:cNvSpPr txBox="1">
            <a:spLocks/>
          </p:cNvSpPr>
          <p:nvPr/>
        </p:nvSpPr>
        <p:spPr>
          <a:xfrm>
            <a:off x="397565" y="159669"/>
            <a:ext cx="9722095" cy="893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rtlCol="0" anchor="ctr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Helvetica"/>
              </a:rPr>
              <a:t>Духовность учителя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16866AA-2E53-283C-B064-348071139191}"/>
              </a:ext>
            </a:extLst>
          </p:cNvPr>
          <p:cNvCxnSpPr>
            <a:cxnSpLocks/>
          </p:cNvCxnSpPr>
          <p:nvPr/>
        </p:nvCxnSpPr>
        <p:spPr>
          <a:xfrm>
            <a:off x="357809" y="1100903"/>
            <a:ext cx="9722095" cy="0"/>
          </a:xfrm>
          <a:prstGeom prst="line">
            <a:avLst/>
          </a:prstGeom>
          <a:noFill/>
          <a:ln w="50800" cap="flat">
            <a:solidFill>
              <a:srgbClr val="9411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AB2FD5-338D-CDE9-8173-AED77C043B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9" y="84537"/>
            <a:ext cx="968992" cy="9689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9695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9710" y="1841086"/>
            <a:ext cx="8750488" cy="370910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+mn-lt"/>
              </a:rPr>
              <a:t>Духовность</a:t>
            </a:r>
            <a:r>
              <a:rPr lang="ru-RU" sz="4000" dirty="0">
                <a:latin typeface="+mn-lt"/>
              </a:rPr>
              <a:t> – это процесс тесного сотрудничества человека с Богом</a:t>
            </a:r>
          </a:p>
          <a:p>
            <a:pPr algn="ctr"/>
            <a:endParaRPr lang="ru-RU" sz="4000" dirty="0">
              <a:latin typeface="+mn-lt"/>
            </a:endParaRPr>
          </a:p>
          <a:p>
            <a:pPr algn="ctr"/>
            <a:r>
              <a:rPr lang="ru-RU" sz="4000" dirty="0">
                <a:latin typeface="+mn-lt"/>
              </a:rPr>
              <a:t>Открытость для действия Святого Духа </a:t>
            </a:r>
          </a:p>
          <a:p>
            <a:pPr algn="ctr"/>
            <a:endParaRPr lang="ru-RU" sz="4000" dirty="0">
              <a:latin typeface="+mn-lt"/>
            </a:endParaRPr>
          </a:p>
          <a:p>
            <a:pPr algn="ctr"/>
            <a:endParaRPr lang="ru-RU" sz="4000" dirty="0">
              <a:latin typeface="+mn-lt"/>
            </a:endParaRPr>
          </a:p>
          <a:p>
            <a:pPr marL="742950" indent="-742950" algn="ctr">
              <a:buFont typeface="+mj-lt"/>
              <a:buAutoNum type="arabicPeriod"/>
            </a:pPr>
            <a:endParaRPr lang="ru-RU" sz="4000" dirty="0">
              <a:latin typeface="+mn-lt"/>
            </a:endParaRPr>
          </a:p>
          <a:p>
            <a:pPr marL="742950" indent="-742950" algn="ctr">
              <a:buFont typeface="+mj-lt"/>
              <a:buAutoNum type="arabicPeriod"/>
            </a:pPr>
            <a:endParaRPr lang="en-US" sz="4000" dirty="0">
              <a:latin typeface="+mn-lt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849EAE4-C1DA-BB01-E221-541B169A529B}"/>
              </a:ext>
            </a:extLst>
          </p:cNvPr>
          <p:cNvSpPr txBox="1">
            <a:spLocks/>
          </p:cNvSpPr>
          <p:nvPr/>
        </p:nvSpPr>
        <p:spPr>
          <a:xfrm>
            <a:off x="397565" y="159669"/>
            <a:ext cx="9722095" cy="893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rtlCol="0" anchor="ctr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Helvetica"/>
              </a:rPr>
              <a:t>Духовность учителя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2D32076-18F6-3FA4-62C4-497C7817DC53}"/>
              </a:ext>
            </a:extLst>
          </p:cNvPr>
          <p:cNvCxnSpPr>
            <a:cxnSpLocks/>
          </p:cNvCxnSpPr>
          <p:nvPr/>
        </p:nvCxnSpPr>
        <p:spPr>
          <a:xfrm>
            <a:off x="357809" y="1100903"/>
            <a:ext cx="9722095" cy="0"/>
          </a:xfrm>
          <a:prstGeom prst="line">
            <a:avLst/>
          </a:prstGeom>
          <a:noFill/>
          <a:ln w="50800" cap="flat">
            <a:solidFill>
              <a:srgbClr val="9411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B7FA16-2E1D-C5BA-E928-5DB76B38E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9" y="84537"/>
            <a:ext cx="968992" cy="9689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9349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442" y="1745738"/>
            <a:ext cx="9532991" cy="451162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ru-RU" sz="4000" dirty="0">
                <a:latin typeface="+mn-lt"/>
              </a:rPr>
              <a:t>Духовная жизнь библейского учителя укрепляется благодаря: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ru-RU" sz="3600" dirty="0">
                <a:latin typeface="+mn-lt"/>
              </a:rPr>
              <a:t>Молитве;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ru-RU" sz="3600" dirty="0">
                <a:latin typeface="+mn-lt"/>
              </a:rPr>
              <a:t>Личному изучению Священного Писания;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ru-RU" sz="3600" dirty="0">
                <a:latin typeface="+mn-lt"/>
              </a:rPr>
              <a:t>Личному посвящению.</a:t>
            </a:r>
          </a:p>
          <a:p>
            <a:pPr algn="ctr">
              <a:lnSpc>
                <a:spcPct val="100000"/>
              </a:lnSpc>
            </a:pPr>
            <a:endParaRPr lang="ru-RU" sz="4000" dirty="0">
              <a:latin typeface="+mn-lt"/>
            </a:endParaRPr>
          </a:p>
          <a:p>
            <a:pPr marL="514350" indent="-514350" algn="ctr">
              <a:lnSpc>
                <a:spcPct val="100000"/>
              </a:lnSpc>
              <a:buFont typeface="+mj-lt"/>
              <a:buAutoNum type="arabicPeriod"/>
            </a:pPr>
            <a:endParaRPr lang="ru-RU" sz="4000" dirty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ru-RU" sz="4000" dirty="0">
              <a:latin typeface="+mn-lt"/>
            </a:endParaRPr>
          </a:p>
          <a:p>
            <a:pPr marL="742950" indent="-742950" algn="ctr">
              <a:lnSpc>
                <a:spcPct val="100000"/>
              </a:lnSpc>
              <a:buFont typeface="+mj-lt"/>
              <a:buAutoNum type="arabicPeriod"/>
            </a:pPr>
            <a:endParaRPr lang="ru-RU" sz="4000" dirty="0">
              <a:latin typeface="+mn-lt"/>
            </a:endParaRPr>
          </a:p>
          <a:p>
            <a:pPr marL="742950" indent="-742950" algn="ctr">
              <a:lnSpc>
                <a:spcPct val="100000"/>
              </a:lnSpc>
              <a:buFont typeface="+mj-lt"/>
              <a:buAutoNum type="arabicPeriod"/>
            </a:pPr>
            <a:endParaRPr lang="en-US" sz="4000" dirty="0">
              <a:latin typeface="+mn-lt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63B344D-BB8A-AE4F-0EDE-50991CB956DE}"/>
              </a:ext>
            </a:extLst>
          </p:cNvPr>
          <p:cNvSpPr txBox="1">
            <a:spLocks/>
          </p:cNvSpPr>
          <p:nvPr/>
        </p:nvSpPr>
        <p:spPr>
          <a:xfrm>
            <a:off x="397565" y="159669"/>
            <a:ext cx="9722095" cy="893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rtlCol="0" anchor="ctr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Helvetica"/>
              </a:rPr>
              <a:t>Духовность учителя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1433645-50A2-26AB-132B-54F02274AB9D}"/>
              </a:ext>
            </a:extLst>
          </p:cNvPr>
          <p:cNvCxnSpPr>
            <a:cxnSpLocks/>
          </p:cNvCxnSpPr>
          <p:nvPr/>
        </p:nvCxnSpPr>
        <p:spPr>
          <a:xfrm>
            <a:off x="357809" y="1100903"/>
            <a:ext cx="9722095" cy="0"/>
          </a:xfrm>
          <a:prstGeom prst="line">
            <a:avLst/>
          </a:prstGeom>
          <a:noFill/>
          <a:ln w="50800" cap="flat">
            <a:solidFill>
              <a:srgbClr val="9411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A5DF1C-A7B8-D5C5-A721-FA18C8F75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9" y="84537"/>
            <a:ext cx="968992" cy="9689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8322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0B0718B-2C8B-43D9-5B8D-061F70F5AB09}"/>
              </a:ext>
            </a:extLst>
          </p:cNvPr>
          <p:cNvCxnSpPr>
            <a:cxnSpLocks/>
          </p:cNvCxnSpPr>
          <p:nvPr/>
        </p:nvCxnSpPr>
        <p:spPr>
          <a:xfrm>
            <a:off x="397565" y="1158960"/>
            <a:ext cx="9722095" cy="0"/>
          </a:xfrm>
          <a:prstGeom prst="line">
            <a:avLst/>
          </a:prstGeom>
          <a:noFill/>
          <a:ln w="50800" cap="flat">
            <a:solidFill>
              <a:srgbClr val="00206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Объект 2">
            <a:extLst>
              <a:ext uri="{FF2B5EF4-FFF2-40B4-BE49-F238E27FC236}">
                <a16:creationId xmlns:a16="http://schemas.microsoft.com/office/drawing/2014/main" id="{5CC4C45F-58A7-9288-D419-EB952F9E9C00}"/>
              </a:ext>
            </a:extLst>
          </p:cNvPr>
          <p:cNvSpPr txBox="1">
            <a:spLocks/>
          </p:cNvSpPr>
          <p:nvPr/>
        </p:nvSpPr>
        <p:spPr>
          <a:xfrm>
            <a:off x="529757" y="1612641"/>
            <a:ext cx="9482148" cy="4124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718457" marR="0" indent="-261257" algn="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1195753" marR="0" indent="-281353" algn="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1676400" marR="0" indent="-3048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2161309" marR="0" indent="-332509" algn="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26924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31496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36068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40640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742950" indent="-526950" algn="l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3600" kern="0" dirty="0">
                <a:latin typeface="+mn-lt"/>
              </a:rPr>
              <a:t>Ежедневно в молитве посвящайте себя Богу;</a:t>
            </a:r>
          </a:p>
          <a:p>
            <a:pPr marL="742950" indent="-526950" algn="l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3600" kern="0" dirty="0">
                <a:latin typeface="+mn-lt"/>
              </a:rPr>
              <a:t>Просите Его очистить вас от греха и наполнить любовью Иисуса;</a:t>
            </a:r>
          </a:p>
          <a:p>
            <a:pPr marL="742950" indent="-526950" algn="l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3600" kern="0" dirty="0">
                <a:latin typeface="+mn-lt"/>
              </a:rPr>
              <a:t>Просите Бога наполнить вас Святым Духом согласно Его обетованию Деян. 1:8;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C996EEA-A484-BCBD-5E4D-BE5E102B0412}"/>
              </a:ext>
            </a:extLst>
          </p:cNvPr>
          <p:cNvSpPr txBox="1">
            <a:spLocks/>
          </p:cNvSpPr>
          <p:nvPr/>
        </p:nvSpPr>
        <p:spPr>
          <a:xfrm>
            <a:off x="397565" y="159669"/>
            <a:ext cx="9722095" cy="893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rtlCol="0" anchor="ctr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ru-RU" b="0" dirty="0"/>
              <a:t>Молитва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4A92B9-3CF5-862B-D10C-A656004D5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9" y="84537"/>
            <a:ext cx="968992" cy="9689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4751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0B0718B-2C8B-43D9-5B8D-061F70F5AB09}"/>
              </a:ext>
            </a:extLst>
          </p:cNvPr>
          <p:cNvCxnSpPr>
            <a:cxnSpLocks/>
          </p:cNvCxnSpPr>
          <p:nvPr/>
        </p:nvCxnSpPr>
        <p:spPr>
          <a:xfrm>
            <a:off x="397565" y="1158960"/>
            <a:ext cx="9722095" cy="0"/>
          </a:xfrm>
          <a:prstGeom prst="line">
            <a:avLst/>
          </a:prstGeom>
          <a:noFill/>
          <a:ln w="50800" cap="flat">
            <a:solidFill>
              <a:srgbClr val="00206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C996EEA-A484-BCBD-5E4D-BE5E102B0412}"/>
              </a:ext>
            </a:extLst>
          </p:cNvPr>
          <p:cNvSpPr txBox="1">
            <a:spLocks/>
          </p:cNvSpPr>
          <p:nvPr/>
        </p:nvSpPr>
        <p:spPr>
          <a:xfrm>
            <a:off x="397565" y="159669"/>
            <a:ext cx="9722095" cy="893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rtlCol="0" anchor="ctr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ru-RU" b="0" dirty="0"/>
              <a:t>Молитва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4A92B9-3CF5-862B-D10C-A656004D5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9" y="84537"/>
            <a:ext cx="968992" cy="9689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B8C797A2-312C-19B8-CBA9-22AE7E1AAEFA}"/>
              </a:ext>
            </a:extLst>
          </p:cNvPr>
          <p:cNvSpPr txBox="1">
            <a:spLocks/>
          </p:cNvSpPr>
          <p:nvPr/>
        </p:nvSpPr>
        <p:spPr>
          <a:xfrm>
            <a:off x="397564" y="1550651"/>
            <a:ext cx="9722095" cy="4886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718457" marR="0" indent="-261257" algn="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1195753" marR="0" indent="-281353" algn="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1676400" marR="0" indent="-3048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2161309" marR="0" indent="-332509" algn="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26924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31496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36068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40640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742950" indent="-526950" algn="l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ru-RU" sz="3600" kern="0" dirty="0">
                <a:latin typeface="+mn-lt"/>
              </a:rPr>
              <a:t>Молитесь о встрече с теми людьми, которых Бог уже приготовил для принятия истины;</a:t>
            </a:r>
          </a:p>
          <a:p>
            <a:pPr marL="742950" indent="-526950" algn="l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ru-RU" sz="3600" kern="0" dirty="0">
                <a:latin typeface="+mn-lt"/>
              </a:rPr>
              <a:t>Молитесь о своих домашних, которые еще не заключили завет с Богом;</a:t>
            </a:r>
          </a:p>
          <a:p>
            <a:pPr marL="742950" indent="-526950" algn="l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ru-RU" sz="3600" kern="0" dirty="0">
                <a:latin typeface="+mn-lt"/>
              </a:rPr>
              <a:t>Ежедневно молитесь о тех, с кем вы уже изучаете библейские уроки, и просите у Бога мудрости, чтобы доходчиво объяснять истину;</a:t>
            </a:r>
          </a:p>
        </p:txBody>
      </p:sp>
    </p:spTree>
    <p:extLst>
      <p:ext uri="{BB962C8B-B14F-4D97-AF65-F5344CB8AC3E}">
        <p14:creationId xmlns:p14="http://schemas.microsoft.com/office/powerpoint/2010/main" val="41472269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Брендбук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Брендбук" id="{C1647FE6-2070-4F39-80E9-1297775308EE}" vid="{22652E44-0DC9-4C58-83CB-E50ED8D173CD}"/>
    </a:ext>
  </a:extLst>
</a:theme>
</file>

<file path=ppt/theme/theme2.xml><?xml version="1.0" encoding="utf-8"?>
<a:theme xmlns:a="http://schemas.openxmlformats.org/drawingml/2006/main" name="1_Тема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26_TF00475556" id="{B4555943-04F2-4CB3-8390-D6F0D45A095E}" vid="{1A981C8E-D58C-4027-BEFE-8329C07BCACB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5599</TotalTime>
  <Words>735</Words>
  <Application>Microsoft Macintosh PowerPoint</Application>
  <PresentationFormat>Широкоэкранный</PresentationFormat>
  <Paragraphs>106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Corbel</vt:lpstr>
      <vt:lpstr>Helvetica</vt:lpstr>
      <vt:lpstr>Брендбук</vt:lpstr>
      <vt:lpstr>1_Тема Office</vt:lpstr>
      <vt:lpstr>Духовность учителя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 таранюк</dc:creator>
  <cp:lastModifiedBy>Microsoft Office User</cp:lastModifiedBy>
  <cp:revision>20</cp:revision>
  <dcterms:created xsi:type="dcterms:W3CDTF">2022-04-26T13:08:03Z</dcterms:created>
  <dcterms:modified xsi:type="dcterms:W3CDTF">2022-09-04T13:46:00Z</dcterms:modified>
</cp:coreProperties>
</file>