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7"/>
  </p:notesMasterIdLst>
  <p:sldIdLst>
    <p:sldId id="261" r:id="rId2"/>
    <p:sldId id="285" r:id="rId3"/>
    <p:sldId id="309" r:id="rId4"/>
    <p:sldId id="310" r:id="rId5"/>
    <p:sldId id="311" r:id="rId6"/>
    <p:sldId id="312" r:id="rId7"/>
    <p:sldId id="313" r:id="rId8"/>
    <p:sldId id="315" r:id="rId9"/>
    <p:sldId id="316" r:id="rId10"/>
    <p:sldId id="317" r:id="rId11"/>
    <p:sldId id="318" r:id="rId12"/>
    <p:sldId id="314" r:id="rId13"/>
    <p:sldId id="319" r:id="rId14"/>
    <p:sldId id="321" r:id="rId15"/>
    <p:sldId id="32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0B7F0-21DB-4860-A83E-1769643F406E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4F6FB-F35B-46A7-8F41-D2A66BB71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2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3562" y="285789"/>
            <a:ext cx="9144001" cy="2387601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3562" y="4905542"/>
            <a:ext cx="9144001" cy="717046"/>
          </a:xfrm>
          <a:prstGeom prst="rect">
            <a:avLst/>
          </a:prstGeom>
        </p:spPr>
        <p:txBody>
          <a:bodyPr anchor="ctr"/>
          <a:lstStyle>
            <a:lvl1pPr algn="ctr"/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86648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403139" y="365125"/>
            <a:ext cx="4980564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403139" y="1825624"/>
            <a:ext cx="4980564" cy="46335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6925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15935" y="365125"/>
            <a:ext cx="5798105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5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15935" y="1825625"/>
            <a:ext cx="5798105" cy="43611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5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1613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08131" y="4626040"/>
            <a:ext cx="9144001" cy="1969312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77794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78453" y="365125"/>
            <a:ext cx="4876592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7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378453" y="1825624"/>
            <a:ext cx="4876592" cy="4575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8589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6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41224" y="365125"/>
            <a:ext cx="5917474" cy="132556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8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341224" y="1825625"/>
            <a:ext cx="5917474" cy="436116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  <a:lvl2pPr algn="r">
              <a:defRPr>
                <a:solidFill>
                  <a:srgbClr val="FFFFFF"/>
                </a:solidFill>
              </a:defRPr>
            </a:lvl2pPr>
            <a:lvl3pPr algn="r">
              <a:defRPr>
                <a:solidFill>
                  <a:srgbClr val="FFFFFF"/>
                </a:solidFill>
              </a:defRPr>
            </a:lvl3pPr>
            <a:lvl4pPr algn="r">
              <a:defRPr>
                <a:solidFill>
                  <a:srgbClr val="FFFFFF"/>
                </a:solidFill>
              </a:defRPr>
            </a:lvl4pPr>
            <a:lvl5pPr algn="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43990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540222"/>
            <a:ext cx="6613188" cy="195005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9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3249036"/>
            <a:ext cx="10515600" cy="2927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31668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28407" y="948785"/>
            <a:ext cx="8300728" cy="132556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0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128407" y="2451370"/>
            <a:ext cx="8300728" cy="3424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0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5392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45388" y="365125"/>
            <a:ext cx="4610912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1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45388" y="1825625"/>
            <a:ext cx="4610912" cy="47308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1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89154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uas Partes d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09518" y="1844829"/>
            <a:ext cx="4586948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25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309517" y="373625"/>
            <a:ext cx="4586949" cy="1133885"/>
          </a:xfrm>
          <a:prstGeom prst="rect">
            <a:avLst/>
          </a:prstGeom>
        </p:spPr>
        <p:txBody>
          <a:bodyPr anchor="b"/>
          <a:lstStyle/>
          <a:p>
            <a:pPr lvl="0">
              <a:defRPr sz="3600" b="1"/>
            </a:pPr>
            <a:r>
              <a:rPr lang="ru-RU" smtClean="0"/>
              <a:t>Образец текста</a:t>
            </a:r>
          </a:p>
        </p:txBody>
      </p:sp>
      <p:sp>
        <p:nvSpPr>
          <p:cNvPr id="226" name="Espaço Reservado para Texto 4"/>
          <p:cNvSpPr>
            <a:spLocks noGrp="1"/>
          </p:cNvSpPr>
          <p:nvPr>
            <p:ph type="body" sz="quarter" idx="14"/>
          </p:nvPr>
        </p:nvSpPr>
        <p:spPr>
          <a:xfrm>
            <a:off x="5609104" y="373626"/>
            <a:ext cx="4586949" cy="1133885"/>
          </a:xfrm>
          <a:prstGeom prst="rect">
            <a:avLst/>
          </a:prstGeom>
        </p:spPr>
        <p:txBody>
          <a:bodyPr anchor="b"/>
          <a:lstStyle/>
          <a:p>
            <a:pPr lvl="0">
              <a:defRPr sz="3600" b="1"/>
            </a:pPr>
            <a:r>
              <a:rPr lang="ru-RU" smtClean="0"/>
              <a:t>Образец текста</a:t>
            </a:r>
          </a:p>
        </p:txBody>
      </p:sp>
      <p:sp>
        <p:nvSpPr>
          <p:cNvPr id="2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65336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8257" y="2585277"/>
            <a:ext cx="9144001" cy="2387601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1136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8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37064" y="365125"/>
            <a:ext cx="6809362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237064" y="1825625"/>
            <a:ext cx="6809362" cy="4351338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84314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94072" y="365125"/>
            <a:ext cx="9662653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4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94072" y="1825625"/>
            <a:ext cx="966265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4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837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4742" y="365125"/>
            <a:ext cx="961349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5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4742" y="1825625"/>
            <a:ext cx="961349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40403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615265" y="365125"/>
            <a:ext cx="4708188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6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615265" y="1825624"/>
            <a:ext cx="4708188" cy="46919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1063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ctangle 2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9932" y="4470400"/>
            <a:ext cx="9144001" cy="2387600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007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624469" y="862005"/>
            <a:ext cx="4365105" cy="132556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84C6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8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624469" y="2322504"/>
            <a:ext cx="4365105" cy="43513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84C67"/>
                </a:solidFill>
              </a:defRPr>
            </a:lvl1pPr>
            <a:lvl2pPr>
              <a:defRPr>
                <a:solidFill>
                  <a:srgbClr val="384C67"/>
                </a:solidFill>
              </a:defRPr>
            </a:lvl2pPr>
            <a:lvl3pPr>
              <a:defRPr>
                <a:solidFill>
                  <a:srgbClr val="384C67"/>
                </a:solidFill>
              </a:defRPr>
            </a:lvl3pPr>
            <a:lvl4pPr>
              <a:defRPr>
                <a:solidFill>
                  <a:srgbClr val="384C67"/>
                </a:solidFill>
              </a:defRPr>
            </a:lvl4pPr>
            <a:lvl5pPr>
              <a:defRPr>
                <a:solidFill>
                  <a:srgbClr val="384C67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6416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878720" y="365125"/>
            <a:ext cx="6264614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9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878720" y="1825625"/>
            <a:ext cx="6264614" cy="4614087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63270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80399" y="365125"/>
            <a:ext cx="6264613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0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780399" y="1825625"/>
            <a:ext cx="6264613" cy="4614087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0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25929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42025" y="365125"/>
            <a:ext cx="3733331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42025" y="1825625"/>
            <a:ext cx="3733331" cy="453626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 marL="685800" indent="-228600">
              <a:defRPr sz="2800">
                <a:solidFill>
                  <a:srgbClr val="FFFFFF"/>
                </a:solidFill>
              </a:defRPr>
            </a:lvl2pPr>
            <a:lvl3pPr marL="1160584" indent="-246184">
              <a:defRPr sz="2800">
                <a:solidFill>
                  <a:srgbClr val="FFFFFF"/>
                </a:solidFill>
              </a:defRPr>
            </a:lvl3pPr>
            <a:lvl4pPr marL="1638300" indent="-266700">
              <a:defRPr sz="2800">
                <a:solidFill>
                  <a:srgbClr val="FFFFFF"/>
                </a:solidFill>
              </a:defRPr>
            </a:lvl4pPr>
            <a:lvl5pPr marL="2119745" indent="-290945">
              <a:defRPr sz="28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03554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767561" y="365125"/>
            <a:ext cx="4457988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2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767561" y="1825625"/>
            <a:ext cx="4457988" cy="4614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5944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Slide d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3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  <a:lvl2pPr marL="0" indent="457200" algn="ctr">
              <a:buSzTx/>
              <a:buNone/>
              <a:defRPr sz="2400"/>
            </a:lvl2pPr>
            <a:lvl3pPr marL="0" indent="914400" algn="ctr">
              <a:buSzTx/>
              <a:buNone/>
              <a:defRPr sz="2400"/>
            </a:lvl3pPr>
            <a:lvl4pPr marL="0" indent="1371600" algn="ctr">
              <a:buSzTx/>
              <a:buNone/>
              <a:defRPr sz="2400"/>
            </a:lvl4pPr>
            <a:lvl5pPr marL="0" indent="1828800" algn="ctr">
              <a:buSzTx/>
              <a:buNone/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78126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98842" y="365125"/>
            <a:ext cx="8454957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898842" y="1825625"/>
            <a:ext cx="845495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601904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4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4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44453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5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5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78285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6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6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7718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6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7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66430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as Partes de Conteúd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7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93866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8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88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lvl="0">
              <a:defRPr sz="2400" b="1"/>
            </a:pPr>
            <a:r>
              <a:rPr lang="ru-RU" smtClean="0"/>
              <a:t>Образец текста</a:t>
            </a:r>
          </a:p>
        </p:txBody>
      </p:sp>
      <p:sp>
        <p:nvSpPr>
          <p:cNvPr id="38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66819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ment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9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79960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8336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údo com Le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1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3pPr marL="1219200" indent="-304800"/>
            <a:lvl4pPr marL="1737360" indent="-365760"/>
            <a:lvl5pPr marL="2194560" indent="-365760"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13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lvl="0">
              <a:defRPr sz="1600"/>
            </a:pPr>
            <a:r>
              <a:rPr lang="ru-RU" smtClean="0"/>
              <a:t>Образец текста</a:t>
            </a:r>
          </a:p>
        </p:txBody>
      </p:sp>
      <p:sp>
        <p:nvSpPr>
          <p:cNvPr id="4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0098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m com Le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22" name="Espaço Reservado para Imagem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6121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76745" y="365125"/>
            <a:ext cx="3909474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276745" y="1825625"/>
            <a:ext cx="3909474" cy="4168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25502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Texto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12628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o e Título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4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4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4855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7602" y="365125"/>
            <a:ext cx="470567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77602" y="1825624"/>
            <a:ext cx="4705676" cy="4633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pic>
        <p:nvPicPr>
          <p:cNvPr id="74" name="adventist-symbol-tm--white.pdf" descr="adventist-symbol-tm--whit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4812" y="5043513"/>
            <a:ext cx="1719131" cy="1719131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34764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04949" y="365125"/>
            <a:ext cx="6374676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04949" y="1825625"/>
            <a:ext cx="6374676" cy="4627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pic>
        <p:nvPicPr>
          <p:cNvPr id="85" name="adventist-symbol-tm--white.pdf" descr="adventist-symbol-tm--whit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77341" y="5267180"/>
            <a:ext cx="1539359" cy="153936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72405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1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22599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551713" y="495755"/>
            <a:ext cx="4634506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551713" y="1956255"/>
            <a:ext cx="4634506" cy="4418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83245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6136" y="2475827"/>
            <a:ext cx="6374861" cy="1914628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5221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adventist-symbol-tm--white.pdf" descr="adventist-symbol-tm--white.pdf"/>
          <p:cNvPicPr>
            <a:picLocks noChangeAspect="1"/>
          </p:cNvPicPr>
          <p:nvPr/>
        </p:nvPicPr>
        <p:blipFill>
          <a:blip r:embed="rId44">
            <a:extLst/>
          </a:blip>
          <a:stretch>
            <a:fillRect/>
          </a:stretch>
        </p:blipFill>
        <p:spPr>
          <a:xfrm>
            <a:off x="10536058" y="5188376"/>
            <a:ext cx="1628678" cy="162867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91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4" r:id="rId3"/>
    <p:sldLayoutId id="2147483735" r:id="rId4"/>
    <p:sldLayoutId id="2147483736" r:id="rId5"/>
    <p:sldLayoutId id="2147483737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3" r:id="rId30"/>
    <p:sldLayoutId id="2147483764" r:id="rId31"/>
    <p:sldLayoutId id="2147483765" r:id="rId32"/>
    <p:sldLayoutId id="2147483766" r:id="rId33"/>
    <p:sldLayoutId id="2147483767" r:id="rId34"/>
    <p:sldLayoutId id="2147483768" r:id="rId35"/>
    <p:sldLayoutId id="2147483769" r:id="rId36"/>
    <p:sldLayoutId id="2147483770" r:id="rId37"/>
    <p:sldLayoutId id="2147483771" r:id="rId38"/>
    <p:sldLayoutId id="2147483772" r:id="rId39"/>
    <p:sldLayoutId id="2147483773" r:id="rId40"/>
    <p:sldLayoutId id="2147483774" r:id="rId41"/>
  </p:sldLayoutIdLst>
  <p:transition spd="med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718457" marR="0" indent="-261257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195753" marR="0" indent="-281353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16764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161309" marR="0" indent="-33250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6924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1496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6068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0640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562" y="1536834"/>
            <a:ext cx="9144001" cy="2387601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/>
              <a:t>Призывы во время преподавания уроков</a:t>
            </a:r>
            <a:r>
              <a:rPr lang="ru-RU" dirty="0" smtClean="0"/>
              <a:t>»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5812221" y="4905542"/>
            <a:ext cx="4295342" cy="717046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Семинар </a:t>
            </a:r>
            <a:r>
              <a:rPr lang="en-US" sz="2400" i="1" dirty="0" smtClean="0"/>
              <a:t># 9</a:t>
            </a:r>
            <a:endParaRPr lang="ru-RU" sz="2400" i="1" dirty="0" smtClean="0"/>
          </a:p>
          <a:p>
            <a:r>
              <a:rPr lang="ru-RU" sz="2400" i="1" dirty="0" smtClean="0"/>
              <a:t>Программа </a:t>
            </a:r>
            <a:r>
              <a:rPr lang="ru-RU" sz="2400" i="1" dirty="0"/>
              <a:t>обучения ШБ</a:t>
            </a:r>
            <a:endParaRPr lang="en-US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" y="0"/>
            <a:ext cx="1355677" cy="13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778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562" y="86094"/>
            <a:ext cx="9144001" cy="954432"/>
          </a:xfrm>
        </p:spPr>
        <p:txBody>
          <a:bodyPr/>
          <a:lstStyle/>
          <a:p>
            <a:r>
              <a:rPr lang="ru-RU" sz="4000" kern="1200" dirty="0">
                <a:solidFill>
                  <a:srgbClr val="8CADAE">
                    <a:shade val="75000"/>
                  </a:srgbClr>
                </a:solidFill>
                <a:latin typeface="Georgia"/>
              </a:rPr>
              <a:t>Ключевые пункты призыва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3150" y="1040526"/>
            <a:ext cx="10150050" cy="533095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Молитесь о призыве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. Попросите Святого Духа дать вам правильные слова. Пригласите, чтобы молитвенная группа усердно молилась во время вашего призыва.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Делайте призыв от искреннего сердца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. Пусть 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ваша обеспокоенность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о вечной участи ваших слушателей течет из вашего сердца.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Сделайте конкретный призыв, 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чтобы слушатели могли четко понимать, к чему их призывают. Общие призывы не меняют жизнь, а плохо сформулированные запутанные обращения оставляют аудиторию в недоумении.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tabLst/>
              <a:defRPr/>
            </a:pPr>
            <a:r>
              <a:rPr lang="ru-RU" b="1" dirty="0" smtClean="0">
                <a:solidFill>
                  <a:sysClr val="windowText" lastClr="000000"/>
                </a:solidFill>
                <a:latin typeface="Georgia"/>
              </a:rPr>
              <a:t>Обращайтесь к конкретным людям</a:t>
            </a:r>
            <a:r>
              <a:rPr lang="ru-RU" dirty="0" smtClean="0">
                <a:solidFill>
                  <a:sysClr val="windowText" lastClr="000000"/>
                </a:solidFill>
                <a:latin typeface="Georgia"/>
              </a:rPr>
              <a:t>. «Я обращаюсь к тем, кто еще не принял Иисуса… К тем, кто не является членом церкви адвентистов седьмого дня… Я обращаюсь к тем, кто не соблюдает субботу как святой день…»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3021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562" y="86094"/>
            <a:ext cx="9144001" cy="954432"/>
          </a:xfrm>
        </p:spPr>
        <p:txBody>
          <a:bodyPr/>
          <a:lstStyle/>
          <a:p>
            <a:r>
              <a:rPr lang="ru-RU" sz="4000" kern="1200" dirty="0">
                <a:solidFill>
                  <a:srgbClr val="8CADAE">
                    <a:shade val="75000"/>
                  </a:srgbClr>
                </a:solidFill>
                <a:latin typeface="Georgia"/>
              </a:rPr>
              <a:t>Ключевые пункты призыва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02336" y="1527048"/>
            <a:ext cx="10002905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Дайте достаточно времени для отклика. </a:t>
            </a: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Позвольте работать Духу. Не бойтесь даже нескольких минут молчания, когда пианино начнет тихую мелодию. Для вас это может показаться вечностью, но Дух будет нежно взывать.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Используйте музыкальное сопровождение</a:t>
            </a: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. (4Царств.)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Если у вас есть </a:t>
            </a:r>
            <a:r>
              <a:rPr kumimoji="0" lang="ru-RU" sz="27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подготовленные люди</a:t>
            </a: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воодушевите их заранее </a:t>
            </a:r>
            <a:r>
              <a:rPr kumimoji="0" lang="ru-RU" sz="27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выйти первыми</a:t>
            </a: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.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300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4634" y="0"/>
            <a:ext cx="5696607" cy="238760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Александр </a:t>
            </a:r>
            <a:r>
              <a:rPr lang="ru-RU" sz="4000" dirty="0" err="1" smtClean="0"/>
              <a:t>Буйон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2400" i="1" dirty="0" smtClean="0"/>
              <a:t>интервью с корреспондентом ЕАД</a:t>
            </a:r>
            <a:endParaRPr lang="ru-RU" sz="2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0" y="2857500"/>
            <a:ext cx="9951989" cy="4136688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 algn="just" fontAlgn="base">
              <a:lnSpc>
                <a:spcPct val="120000"/>
              </a:lnSpc>
            </a:pPr>
            <a:r>
              <a:rPr lang="ru-RU" b="1" i="1" dirty="0" smtClean="0"/>
              <a:t>Пастор </a:t>
            </a:r>
            <a:r>
              <a:rPr lang="ru-RU" b="1" i="1" dirty="0" err="1"/>
              <a:t>Буйон</a:t>
            </a:r>
            <a:r>
              <a:rPr lang="ru-RU" b="1" i="1" dirty="0"/>
              <a:t>, каждая ваша проповедь завершается призывом принять Христа. Почему вы это делаете? Почему это важно и нужно ли нашим пасторам завершать свою проповедь таким призывом</a:t>
            </a:r>
            <a:r>
              <a:rPr lang="ru-RU" b="1" i="1" dirty="0" smtClean="0"/>
              <a:t>?</a:t>
            </a:r>
            <a:endParaRPr lang="ru-RU" dirty="0"/>
          </a:p>
          <a:p>
            <a:pPr algn="just" fontAlgn="base">
              <a:lnSpc>
                <a:spcPct val="12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Есть разница между проповедью и изложением лекционного материала. Цель проповеди – это убеждение. Я должен убедить слушателей в силе Евангелия. Я не могу просто представить этот материал в проповеди и уйти, я должен призвать их. Библия – это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призыв… Библия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призывает, призывает и призывает. Если я являюсь проповедником Библии, то я должен призывать. Все пасторы должны призывать. Мы не являемся «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излагателями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вести Евангелия, мы – проповедники Евангелия.</a:t>
            </a:r>
          </a:p>
          <a:p>
            <a:pPr algn="just"/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http://www.mosadvent.ru/images/thumbs/buy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95752" cy="279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61411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924" y="285790"/>
            <a:ext cx="9676639" cy="134331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 конце каждого библейского урока есть призыв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10" y="2573848"/>
            <a:ext cx="9291145" cy="413159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9364717" y="3468414"/>
            <a:ext cx="462455" cy="5675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7735615" y="4193628"/>
            <a:ext cx="462454" cy="5675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23637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562" y="285789"/>
            <a:ext cx="9144001" cy="10700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68166" y="1650125"/>
            <a:ext cx="9939397" cy="3972464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Планируйте урок так, чтобы у вас всегда оставалось время для призыва;</a:t>
            </a:r>
          </a:p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Призыв не нужно делать скомкано, между делом, у двери уходя…</a:t>
            </a:r>
          </a:p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Делайте призыв просто, душевно, но торжественно.</a:t>
            </a:r>
          </a:p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Если человек </a:t>
            </a:r>
            <a:r>
              <a:rPr lang="ru-RU" dirty="0"/>
              <a:t>в конце </a:t>
            </a:r>
            <a:r>
              <a:rPr lang="ru-RU" dirty="0" smtClean="0"/>
              <a:t>урока ответил «ДА», просто помолитесь и оставьте его с этим решением и словами молитвы.</a:t>
            </a:r>
          </a:p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Если человек не готов ответить утвердительно, скажите, что будете молиться, чтобы Бог открыл ему правильный путь.</a:t>
            </a:r>
          </a:p>
        </p:txBody>
      </p:sp>
    </p:spTree>
    <p:extLst>
      <p:ext uri="{BB962C8B-B14F-4D97-AF65-F5344CB8AC3E}">
        <p14:creationId xmlns:p14="http://schemas.microsoft.com/office/powerpoint/2010/main" val="107483068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65" y="1334814"/>
            <a:ext cx="3314076" cy="331407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3668110" y="283779"/>
            <a:ext cx="6187205" cy="6494947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ru-RU" dirty="0"/>
              <a:t>«Подводите людей  к принятию решения, донося до них голос Библии. </a:t>
            </a:r>
            <a:endParaRPr lang="ru-RU" dirty="0" smtClean="0"/>
          </a:p>
          <a:p>
            <a:pPr algn="just">
              <a:lnSpc>
                <a:spcPct val="110000"/>
              </a:lnSpc>
            </a:pPr>
            <a:r>
              <a:rPr lang="ru-RU" dirty="0" smtClean="0"/>
              <a:t>Пусть </a:t>
            </a:r>
            <a:r>
              <a:rPr lang="ru-RU" dirty="0"/>
              <a:t>они знают, что вы говорите им только то, что вам известно, и свидетельствуете о том, что есть истина, ибо ее изрек Бог. Ваша проповедь должна быть краткой и конкретной, и в нужный момент ее надо завершить призывом к принятию решения» </a:t>
            </a:r>
            <a:endParaRPr lang="ru-RU" dirty="0" smtClean="0"/>
          </a:p>
          <a:p>
            <a:pPr algn="just">
              <a:lnSpc>
                <a:spcPct val="100000"/>
              </a:lnSpc>
            </a:pPr>
            <a:r>
              <a:rPr lang="ru-RU" dirty="0"/>
              <a:t>	</a:t>
            </a:r>
            <a:r>
              <a:rPr lang="ru-RU" sz="2800" i="1" dirty="0" smtClean="0"/>
              <a:t>(</a:t>
            </a:r>
            <a:r>
              <a:rPr lang="ru-RU" sz="2800" i="1" dirty="0" err="1"/>
              <a:t>Э.Уайт</a:t>
            </a:r>
            <a:r>
              <a:rPr lang="ru-RU" sz="2800" i="1" dirty="0"/>
              <a:t>, </a:t>
            </a:r>
            <a:r>
              <a:rPr lang="ru-RU" sz="2800" i="1" dirty="0" err="1"/>
              <a:t>Евангелизм</a:t>
            </a:r>
            <a:r>
              <a:rPr lang="ru-RU" sz="2800" i="1" dirty="0"/>
              <a:t>, с. 296).</a:t>
            </a:r>
          </a:p>
        </p:txBody>
      </p:sp>
    </p:spTree>
    <p:extLst>
      <p:ext uri="{BB962C8B-B14F-4D97-AF65-F5344CB8AC3E}">
        <p14:creationId xmlns:p14="http://schemas.microsoft.com/office/powerpoint/2010/main" val="12762592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562" y="285790"/>
            <a:ext cx="9144001" cy="838817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Значимость призывов </a:t>
            </a:r>
            <a:br>
              <a:rPr lang="ru-RU" sz="4000" dirty="0" smtClean="0"/>
            </a:br>
            <a:r>
              <a:rPr lang="ru-RU" sz="3600" i="1" dirty="0" smtClean="0"/>
              <a:t>(общие принципы)</a:t>
            </a:r>
            <a:endParaRPr lang="ru-RU" sz="36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327688" y="1418673"/>
            <a:ext cx="9184175" cy="125095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ru-RU" sz="4000" u="sng" dirty="0" smtClean="0"/>
              <a:t>Призыв</a:t>
            </a:r>
            <a:r>
              <a:rPr lang="ru-RU" sz="4000" dirty="0" smtClean="0"/>
              <a:t> – это приглашение человеку принять решение и выразить его в конкретных действиях.</a:t>
            </a:r>
            <a:endParaRPr lang="ru-RU" sz="4000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85038" y="3100328"/>
            <a:ext cx="9144001" cy="2879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26924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31496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36068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40640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just"/>
            <a:r>
              <a:rPr lang="ru-RU" sz="2800" u="sng" kern="0" dirty="0" smtClean="0"/>
              <a:t>Решения могут быть разными: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kern="0" dirty="0" smtClean="0"/>
              <a:t>Принять Иисуса как своего Господа.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kern="0" dirty="0" smtClean="0"/>
              <a:t>Принять библейскую истину.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kern="0" dirty="0" smtClean="0"/>
              <a:t>Следовать библейской истине.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kern="0" dirty="0" smtClean="0"/>
              <a:t>Принять решение креститься.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4000" kern="0" dirty="0"/>
          </a:p>
        </p:txBody>
      </p:sp>
    </p:spTree>
    <p:extLst>
      <p:ext uri="{BB962C8B-B14F-4D97-AF65-F5344CB8AC3E}">
        <p14:creationId xmlns:p14="http://schemas.microsoft.com/office/powerpoint/2010/main" val="3647516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562" y="285790"/>
            <a:ext cx="9144001" cy="838817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Значимость призывов </a:t>
            </a:r>
            <a:br>
              <a:rPr lang="ru-RU" sz="4000" dirty="0" smtClean="0"/>
            </a:br>
            <a:r>
              <a:rPr lang="ru-RU" sz="3600" i="1" dirty="0" smtClean="0"/>
              <a:t>(общие принципы)</a:t>
            </a:r>
            <a:endParaRPr lang="ru-RU" sz="36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327688" y="1418673"/>
            <a:ext cx="9184175" cy="125095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ru-RU" sz="4000" u="sng" dirty="0" smtClean="0"/>
              <a:t>Призыв</a:t>
            </a:r>
            <a:r>
              <a:rPr lang="ru-RU" sz="4000" dirty="0" smtClean="0"/>
              <a:t> – это приглашение человеку принять решение и выразить его в конкретных действиях.</a:t>
            </a:r>
            <a:endParaRPr lang="ru-RU" sz="4000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85038" y="3741682"/>
            <a:ext cx="9144001" cy="2238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77500" lnSpcReduction="20000"/>
          </a:bodyPr>
          <a:lstStyle>
            <a:lvl1pPr marL="0" marR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26924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31496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36068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40640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just"/>
            <a:r>
              <a:rPr lang="ru-RU" sz="2800" u="sng" kern="0" dirty="0" smtClean="0"/>
              <a:t>Действия могут быть разными: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kern="0" dirty="0" smtClean="0"/>
              <a:t>Поднять руку.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kern="0" dirty="0" smtClean="0"/>
              <a:t>Встать.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kern="0" dirty="0" smtClean="0"/>
              <a:t>Выйти вперед.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kern="0" dirty="0" smtClean="0"/>
              <a:t>Произнести свое решение.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kern="0" dirty="0" smtClean="0"/>
              <a:t>Вписать решение на листок.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4000" kern="0" dirty="0"/>
          </a:p>
        </p:txBody>
      </p:sp>
    </p:spTree>
    <p:extLst>
      <p:ext uri="{BB962C8B-B14F-4D97-AF65-F5344CB8AC3E}">
        <p14:creationId xmlns:p14="http://schemas.microsoft.com/office/powerpoint/2010/main" val="42301577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4"/>
          <p:cNvSpPr txBox="1">
            <a:spLocks/>
          </p:cNvSpPr>
          <p:nvPr/>
        </p:nvSpPr>
        <p:spPr>
          <a:xfrm>
            <a:off x="493085" y="743983"/>
            <a:ext cx="9596846" cy="4103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70000" lnSpcReduction="20000"/>
          </a:bodyPr>
          <a:lstStyle>
            <a:lvl1pPr marL="0" marR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26924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31496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36068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40640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l">
              <a:buFont typeface="Wingdings" pitchFamily="2" charset="2"/>
              <a:buChar char="Ø"/>
            </a:pPr>
            <a:r>
              <a:rPr lang="ru-RU" b="1" kern="0" dirty="0" smtClean="0">
                <a:latin typeface="Arial" pitchFamily="34" charset="0"/>
                <a:cs typeface="Arial" pitchFamily="34" charset="0"/>
              </a:rPr>
              <a:t> Работа евангелиста</a:t>
            </a:r>
            <a:r>
              <a:rPr lang="ru-RU" kern="0" dirty="0" smtClean="0">
                <a:latin typeface="Arial" pitchFamily="34" charset="0"/>
                <a:cs typeface="Arial" pitchFamily="34" charset="0"/>
              </a:rPr>
              <a:t> – проповедовать и призывать.</a:t>
            </a:r>
          </a:p>
          <a:p>
            <a:pPr algn="l">
              <a:buFont typeface="Wingdings" pitchFamily="2" charset="2"/>
              <a:buChar char="Ø"/>
            </a:pPr>
            <a:endParaRPr lang="ru-RU" kern="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b="1" kern="0" dirty="0" smtClean="0">
                <a:latin typeface="Arial" pitchFamily="34" charset="0"/>
                <a:cs typeface="Arial" pitchFamily="34" charset="0"/>
              </a:rPr>
              <a:t> Работа Святого Духа</a:t>
            </a:r>
            <a:r>
              <a:rPr lang="ru-RU" kern="0" dirty="0" smtClean="0">
                <a:latin typeface="Arial" pitchFamily="34" charset="0"/>
                <a:cs typeface="Arial" pitchFamily="34" charset="0"/>
              </a:rPr>
              <a:t>– убедить и указать человеку на его нужду во Христе и насадить в его уме желание следовать истине.</a:t>
            </a:r>
          </a:p>
          <a:p>
            <a:pPr algn="l">
              <a:buFont typeface="Wingdings" pitchFamily="2" charset="2"/>
              <a:buChar char="Ø"/>
            </a:pPr>
            <a:endParaRPr lang="ru-RU" b="1" kern="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b="1" kern="0" dirty="0" smtClean="0">
                <a:latin typeface="Arial" pitchFamily="34" charset="0"/>
                <a:cs typeface="Arial" pitchFamily="34" charset="0"/>
              </a:rPr>
              <a:t> Призывы дают </a:t>
            </a:r>
            <a:r>
              <a:rPr lang="ru-RU" kern="0" dirty="0" smtClean="0">
                <a:latin typeface="Arial" pitchFamily="34" charset="0"/>
                <a:cs typeface="Arial" pitchFamily="34" charset="0"/>
              </a:rPr>
              <a:t>посетителям необыкновенную возможность откликнуться на вашу проповедь. </a:t>
            </a:r>
          </a:p>
          <a:p>
            <a:pPr algn="l">
              <a:buFont typeface="Wingdings" pitchFamily="2" charset="2"/>
              <a:buChar char="Ø"/>
            </a:pPr>
            <a:endParaRPr lang="ru-RU" kern="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kern="0" dirty="0" smtClean="0">
                <a:latin typeface="Arial" pitchFamily="34" charset="0"/>
                <a:cs typeface="Arial" pitchFamily="34" charset="0"/>
              </a:rPr>
              <a:t>Призывы</a:t>
            </a:r>
            <a:r>
              <a:rPr lang="ru-RU" kern="0" dirty="0" smtClean="0">
                <a:latin typeface="Arial" pitchFamily="34" charset="0"/>
                <a:cs typeface="Arial" pitchFamily="34" charset="0"/>
              </a:rPr>
              <a:t> – каналы для работы Святого Духа. </a:t>
            </a:r>
          </a:p>
          <a:p>
            <a:pPr algn="l">
              <a:buFont typeface="Wingdings" pitchFamily="2" charset="2"/>
              <a:buChar char="Ø"/>
            </a:pPr>
            <a:endParaRPr lang="ru-RU" b="1" kern="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b="1" kern="0" dirty="0" smtClean="0">
                <a:latin typeface="Arial" pitchFamily="34" charset="0"/>
                <a:cs typeface="Arial" pitchFamily="34" charset="0"/>
              </a:rPr>
              <a:t> Не сделать призыв</a:t>
            </a:r>
            <a:r>
              <a:rPr lang="ru-RU" kern="0" dirty="0" smtClean="0">
                <a:latin typeface="Arial" pitchFamily="34" charset="0"/>
                <a:cs typeface="Arial" pitchFamily="34" charset="0"/>
              </a:rPr>
              <a:t>, значит не дать Богу возможность изменить жизнь.</a:t>
            </a:r>
            <a:endParaRPr lang="ru-RU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3083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430924" y="168165"/>
            <a:ext cx="9676639" cy="650590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«Никто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в состоянии точно сказать, сколько теряется душ, когда проповедник пытается проповедовать без помазания от Святого Духа. В любой общине есть колеблющиеся души, которые </a:t>
            </a:r>
            <a:r>
              <a:rPr lang="ru-RU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почти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убеждены в том, что нужно всецело посвятить себя Богу. Решение принимается не только для этой жизни, но и для вечности, однако слишком часто </a:t>
            </a:r>
            <a:r>
              <a:rPr lang="ru-RU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сердце проповедника нет того духа и той силы истины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которую он пытается донести до людей, поэтому проповедник </a:t>
            </a:r>
            <a:r>
              <a:rPr lang="ru-RU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обращается с прямым призывом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 душам, висящим на волоске. В результате в сердцах обличаемых не остается глубокого впечатления, и они покидают собрание с меньшим желанием принять служение Христа, чем оно было у них до прихода в собрание. Обличаемые решают дождаться более благоприятной возможности, которая </a:t>
            </a:r>
            <a:r>
              <a:rPr lang="ru-RU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никогда не наступает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В той безбожной проповеди, как и в жертве Каина, не было Спасителя. Золотая возможность упущена, и участь этих душ предрешена. Разве не слишком многое зависит от этой проповеди, чтобы говорить ее так безучастно, не чувствуя бремени за души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?» </a:t>
            </a:r>
          </a:p>
          <a:p>
            <a:pPr algn="just">
              <a:lnSpc>
                <a:spcPct val="120000"/>
              </a:lnSpc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(Свидетельства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Церкви, т. 4, с. 446,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447)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37614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692331" y="2011680"/>
            <a:ext cx="10158549" cy="2312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r>
              <a:rPr lang="ru-RU" sz="8000" kern="0" smtClean="0"/>
              <a:t>Почему нужно делать призывы?</a:t>
            </a:r>
            <a:endParaRPr lang="ru-RU" sz="8000" kern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" y="0"/>
            <a:ext cx="1355677" cy="13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4349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1"/>
          <p:cNvSpPr>
            <a:spLocks noGrp="1"/>
          </p:cNvSpPr>
          <p:nvPr>
            <p:ph type="title"/>
          </p:nvPr>
        </p:nvSpPr>
        <p:spPr>
          <a:xfrm>
            <a:off x="780682" y="488381"/>
            <a:ext cx="9509760" cy="78994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Во-первых, потому что это Библейский метод</a:t>
            </a:r>
            <a:endParaRPr lang="ru-RU" sz="4400" b="1" dirty="0"/>
          </a:p>
        </p:txBody>
      </p:sp>
      <p:sp>
        <p:nvSpPr>
          <p:cNvPr id="6" name="Содержимое 12"/>
          <p:cNvSpPr txBox="1">
            <a:spLocks/>
          </p:cNvSpPr>
          <p:nvPr/>
        </p:nvSpPr>
        <p:spPr>
          <a:xfrm>
            <a:off x="458251" y="1933483"/>
            <a:ext cx="8832894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26305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Иисус делал призывы;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26305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Моисей делал призывы;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26305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Илия делал призывы;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26305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Библия начинается и завершается призывом.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26305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89856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292" y="961346"/>
            <a:ext cx="9509760" cy="847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62500" lnSpcReduction="20000"/>
          </a:bodyPr>
          <a:lstStyle>
            <a:lvl1pPr marL="0" marR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r>
              <a:rPr lang="ru-RU" kern="0" dirty="0" smtClean="0"/>
              <a:t>Во-вторых, призывы изменяют жизнь.</a:t>
            </a:r>
            <a:endParaRPr lang="ru-RU" kern="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32127" y="3678620"/>
            <a:ext cx="9509760" cy="2203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305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Когда вы делаете призыв, вы даете аудитории возможность отреагировать на действие Святого Духа и принять решение, которое изменит их жизнь.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26305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18885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766599" y="3247276"/>
            <a:ext cx="850773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305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«Если людей, склонившихся к обращению, не привести как можно раньше к принятию необходимого решения, они рискуют постепенно утратить свою убежденность». </a:t>
            </a:r>
          </a:p>
          <a:p>
            <a:pPr marL="2834640" marR="0" lvl="8" indent="-2286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305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ЕВАНГЕЛИЗМ, СТР. 298.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26305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ct val="80000"/>
              <a:buFont typeface="Wingdings" pitchFamily="2" charset="2"/>
              <a:buChar char="§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6305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65584" y="719609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smtClean="0">
                <a:ln>
                  <a:noFill/>
                </a:ln>
                <a:solidFill>
                  <a:srgbClr val="263050">
                    <a:lumMod val="75000"/>
                  </a:srgb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В-третьих, без призыва люди слышат, но ничего не делают.</a:t>
            </a:r>
            <a:r>
              <a:rPr kumimoji="0" lang="ru-RU" sz="3400" b="0" i="0" u="none" strike="noStrike" kern="1200" cap="none" spc="0" normalizeH="0" baseline="0" noProof="0" smtClean="0">
                <a:ln>
                  <a:noFill/>
                </a:ln>
                <a:solidFill>
                  <a:srgbClr val="263050">
                    <a:lumMod val="75000"/>
                  </a:srgb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3400" b="0" i="0" u="none" strike="noStrike" kern="1200" cap="none" spc="0" normalizeH="0" baseline="0" noProof="0" smtClean="0">
                <a:ln>
                  <a:noFill/>
                </a:ln>
                <a:solidFill>
                  <a:srgbClr val="263050">
                    <a:lumMod val="75000"/>
                  </a:srgb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rgbClr val="263050">
                  <a:lumMod val="75000"/>
                </a:srgbClr>
              </a:solidFill>
              <a:effectLst/>
              <a:uLnTx/>
              <a:uFillTx/>
              <a:latin typeface="Corbe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400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Брендбук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Брендбук" id="{C1647FE6-2070-4F39-80E9-1297775308EE}" vid="{22652E44-0DC9-4C58-83CB-E50ED8D173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Брендбук</Template>
  <TotalTime>5387</TotalTime>
  <Words>872</Words>
  <Application>Microsoft Office PowerPoint</Application>
  <PresentationFormat>Широкоэкранный</PresentationFormat>
  <Paragraphs>63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Corbel</vt:lpstr>
      <vt:lpstr>Georgia</vt:lpstr>
      <vt:lpstr>Helvetica</vt:lpstr>
      <vt:lpstr>Tahoma</vt:lpstr>
      <vt:lpstr>Wingdings</vt:lpstr>
      <vt:lpstr>Wingdings 2</vt:lpstr>
      <vt:lpstr>Брендбук</vt:lpstr>
      <vt:lpstr>«Призывы во время преподавания уроков»</vt:lpstr>
      <vt:lpstr>Значимость призывов  (общие принципы)</vt:lpstr>
      <vt:lpstr>Значимость призывов  (общие принципы)</vt:lpstr>
      <vt:lpstr>Презентация PowerPoint</vt:lpstr>
      <vt:lpstr>Презентация PowerPoint</vt:lpstr>
      <vt:lpstr>Презентация PowerPoint</vt:lpstr>
      <vt:lpstr>Во-первых, потому что это Библейский метод</vt:lpstr>
      <vt:lpstr>Презентация PowerPoint</vt:lpstr>
      <vt:lpstr>Презентация PowerPoint</vt:lpstr>
      <vt:lpstr>Ключевые пункты призыва</vt:lpstr>
      <vt:lpstr>Ключевые пункты призыва</vt:lpstr>
      <vt:lpstr>Александр Буйон  интервью с корреспондентом ЕАД</vt:lpstr>
      <vt:lpstr>В конце каждого библейского урока есть призыв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 таранюк</dc:creator>
  <cp:lastModifiedBy>Жан</cp:lastModifiedBy>
  <cp:revision>74</cp:revision>
  <dcterms:created xsi:type="dcterms:W3CDTF">2022-04-26T13:08:03Z</dcterms:created>
  <dcterms:modified xsi:type="dcterms:W3CDTF">2022-09-03T07:43:42Z</dcterms:modified>
</cp:coreProperties>
</file>