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5"/>
  </p:notesMasterIdLst>
  <p:sldIdLst>
    <p:sldId id="481" r:id="rId3"/>
    <p:sldId id="459" r:id="rId4"/>
    <p:sldId id="460" r:id="rId5"/>
    <p:sldId id="527" r:id="rId6"/>
    <p:sldId id="528" r:id="rId7"/>
    <p:sldId id="529" r:id="rId8"/>
    <p:sldId id="530" r:id="rId9"/>
    <p:sldId id="531" r:id="rId10"/>
    <p:sldId id="532" r:id="rId11"/>
    <p:sldId id="533" r:id="rId12"/>
    <p:sldId id="534" r:id="rId13"/>
    <p:sldId id="4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1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63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Пригласите людей быть дерзновенными, обращаясь к людям.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Пригласите быть сосредоточенными особенно на важных призывах: принять Библию, принять Христа, принять Истину, принять крещение.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Подводите людей к принятию решения, донося до них голос Библии. Пусть они знают, что вы говорите им только то, что вам известно, и свидетельствуете о том, что есть истина, ибо ее изрек Бог. Ваша проповедь должна быть краткой и конкретной, и в нужный момент ее надо завершить призывом к принятию решения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Э.Уайт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Евангелизм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с. 296).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Тема 6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БИБЛИЯ – КНИГА ПРИЗЫВОВ (притча о хозяине и винограднике, Мф. 20:1-7)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0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Казалось бы, зачем нужны работники за час до окончания рабочего дня? Но искать и звать – это сущность Хозяина.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13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6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5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0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Призыв — это всегда возможность для Святого Духа</a:t>
            </a:r>
          </a:p>
          <a:p>
            <a:pPr marL="457200" lvl="1" indent="0">
              <a:buNone/>
            </a:pPr>
            <a:endParaRPr lang="ru-RU" sz="40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Когда звучит Слово, в сердце происходит сражение Великой борьбы. Призыв – это помощь одержать победу в сражении.</a:t>
            </a:r>
          </a:p>
          <a:p>
            <a:pPr marL="457200" lvl="1" indent="0">
              <a:buNone/>
            </a:pPr>
            <a:endParaRPr lang="ru-RU" sz="40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Каждый положительный ответ на призыв от Господа, расширяет Божье царство в сердце.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Почему нужно призывать?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1352550" lvl="1" indent="-895350">
              <a:buFont typeface="Wingdings" panose="05000000000000000000" pitchFamily="2" charset="2"/>
              <a:buChar char="Ø"/>
            </a:pPr>
            <a:r>
              <a:rPr lang="ru-RU" sz="4000" dirty="0">
                <a:latin typeface="Corbel" panose="020B0503020204020204" pitchFamily="34" charset="0"/>
              </a:rPr>
              <a:t>Это библейский метод</a:t>
            </a:r>
          </a:p>
          <a:p>
            <a:pPr marL="1352550" lvl="1" indent="-895350">
              <a:buFont typeface="Wingdings" panose="05000000000000000000" pitchFamily="2" charset="2"/>
              <a:buChar char="Ø"/>
            </a:pPr>
            <a:r>
              <a:rPr lang="ru-RU" sz="4000" dirty="0">
                <a:latin typeface="Corbel" panose="020B0503020204020204" pitchFamily="34" charset="0"/>
              </a:rPr>
              <a:t>С нашей стороны призыв — это духовная помощь человеку.</a:t>
            </a:r>
          </a:p>
          <a:p>
            <a:pPr marL="1352550" lvl="1" indent="-895350">
              <a:buFont typeface="Wingdings" panose="05000000000000000000" pitchFamily="2" charset="2"/>
              <a:buChar char="Ø"/>
            </a:pPr>
            <a:r>
              <a:rPr lang="ru-RU" sz="4000" dirty="0">
                <a:latin typeface="Corbel" panose="020B0503020204020204" pitchFamily="34" charset="0"/>
              </a:rPr>
              <a:t>Без призыва библейский урок – это холостой выстрел. Истина должна быть закреплена решением.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V</a:t>
            </a:r>
            <a:r>
              <a:rPr lang="ru-RU" sz="3600" kern="0" dirty="0">
                <a:latin typeface="Corbel" panose="020B0503020204020204" pitchFamily="34" charset="0"/>
              </a:rPr>
              <a:t>. Когда мы работаем с людьми, нужно делать призывы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8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6.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1928119"/>
            <a:ext cx="80253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Corbel" panose="020B0503020204020204" pitchFamily="34" charset="0"/>
              </a:rPr>
              <a:t>БИБЛИЯ – КНИГА ПРИЗЫВОВ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>Мф. 20:1-7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Царство Небесное подобно…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r>
              <a:rPr lang="ru-RU" dirty="0">
                <a:latin typeface="Corbel" panose="020B0503020204020204" pitchFamily="34" charset="0"/>
              </a:rPr>
              <a:t>(</a:t>
            </a:r>
            <a:r>
              <a:rPr lang="ru-RU" b="1" dirty="0">
                <a:latin typeface="Corbel" panose="020B0503020204020204" pitchFamily="34" charset="0"/>
              </a:rPr>
              <a:t>Мф.20:1</a:t>
            </a:r>
            <a:r>
              <a:rPr lang="ru-RU" dirty="0">
                <a:latin typeface="Corbel" panose="020B0503020204020204" pitchFamily="34" charset="0"/>
              </a:rPr>
              <a:t>)</a:t>
            </a:r>
            <a:r>
              <a:rPr lang="ru-RU" sz="3600" dirty="0">
                <a:latin typeface="Corbel" panose="020B0503020204020204" pitchFamily="34" charset="0"/>
              </a:rPr>
              <a:t>. Христос произнес много притчей о Царствии Божьем. Это одна из них. </a:t>
            </a:r>
          </a:p>
          <a:p>
            <a:pPr marL="457200" lvl="1" indent="0">
              <a:buNone/>
            </a:pPr>
            <a:endParaRPr lang="ru-RU" sz="3600" b="1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Каждая такая притча раскрывает какую-то грань Царства Бога.</a:t>
            </a:r>
            <a:r>
              <a:rPr lang="ru-RU" sz="3600" dirty="0">
                <a:latin typeface="Corbel" panose="020B0503020204020204" pitchFamily="34" charset="0"/>
              </a:rPr>
              <a:t> (сеятель. Горчичное зерно, невод, закваска и др.).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Притча о хозяине и работниках виноградника – это рассказ о Боге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Главный герой притчи – хозяин.</a:t>
            </a:r>
            <a:r>
              <a:rPr lang="ru-RU" sz="3600" dirty="0">
                <a:latin typeface="Corbel" panose="020B0503020204020204" pitchFamily="34" charset="0"/>
              </a:rPr>
              <a:t> Эта притча показывает удивительный характер Хозяина. «</a:t>
            </a:r>
            <a:r>
              <a:rPr lang="ru-RU" sz="3600" i="1" dirty="0">
                <a:latin typeface="Corbel" panose="020B0503020204020204" pitchFamily="34" charset="0"/>
              </a:rPr>
              <a:t>Царство Небесное подобно хозяину...</a:t>
            </a:r>
            <a:r>
              <a:rPr lang="ru-RU" sz="3600" dirty="0">
                <a:latin typeface="Corbel" panose="020B0503020204020204" pitchFamily="34" charset="0"/>
              </a:rPr>
              <a:t>» (</a:t>
            </a:r>
            <a:r>
              <a:rPr lang="ru-RU" b="1" dirty="0">
                <a:latin typeface="Corbel" panose="020B0503020204020204" pitchFamily="34" charset="0"/>
              </a:rPr>
              <a:t>Мф. 20:1</a:t>
            </a:r>
            <a:r>
              <a:rPr lang="ru-RU" sz="3600" dirty="0">
                <a:latin typeface="Corbel" panose="020B0503020204020204" pitchFamily="34" charset="0"/>
              </a:rPr>
              <a:t>).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Притча о хозяине и работниках виноградника – это рассказ о Боге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Первый выход – «рано поутру» (</a:t>
            </a:r>
            <a:r>
              <a:rPr lang="ru-RU" b="1" dirty="0">
                <a:latin typeface="Corbel" panose="020B0503020204020204" pitchFamily="34" charset="0"/>
              </a:rPr>
              <a:t>Мф. 20:1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Затем он еще трижды выходит на торжище и призывает.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Последний выход в самом конце рабочего дня.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Хозяин целый день </a:t>
            </a:r>
          </a:p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находится в поиске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54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Бог всегда зовет человека. 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Первая встреча человека и Бога после грехопадения – это призыв.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«Придите и рассудим» - </a:t>
            </a:r>
            <a:r>
              <a:rPr lang="ru-RU" sz="3600" b="1" dirty="0" err="1">
                <a:latin typeface="Corbel" panose="020B0503020204020204" pitchFamily="34" charset="0"/>
              </a:rPr>
              <a:t>Ис</a:t>
            </a:r>
            <a:r>
              <a:rPr lang="ru-RU" sz="3600" b="1" dirty="0">
                <a:latin typeface="Corbel" panose="020B0503020204020204" pitchFamily="34" charset="0"/>
              </a:rPr>
              <a:t>. 1:16-18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Омойтесь, очиститесь; удалите злые деяния ваши от очей Моих; перестаньте делать зло; научитесь делать добро, ищите правды, спасайте угнетенного, защищайте сироту, вступайтесь за вдову. Тогда придите - и рассудим, говорит Господь. Если будут грехи ваши, как багряное, - как снег убелю; если будут красны, как пурпур, - как волну убелю</a:t>
            </a:r>
            <a:r>
              <a:rPr lang="ru-RU" sz="3600" dirty="0">
                <a:latin typeface="Corbel" panose="020B0503020204020204" pitchFamily="34" charset="0"/>
              </a:rPr>
              <a:t>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Хозяин целый день </a:t>
            </a:r>
          </a:p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находится в поиске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5" y="3719546"/>
            <a:ext cx="9295575" cy="2302882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24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Бог всегда зовет человека. 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1200150" lvl="1" indent="-742950">
              <a:buFont typeface="+mj-lt"/>
              <a:buAutoNum type="arabicPeriod" startAt="3"/>
            </a:pPr>
            <a:r>
              <a:rPr lang="ru-RU" sz="3600" dirty="0">
                <a:latin typeface="Corbel" panose="020B0503020204020204" pitchFamily="34" charset="0"/>
              </a:rPr>
              <a:t>Призывы Господа: </a:t>
            </a:r>
            <a:r>
              <a:rPr lang="ru-RU" sz="3600" dirty="0" err="1">
                <a:latin typeface="Corbel" panose="020B0503020204020204" pitchFamily="34" charset="0"/>
              </a:rPr>
              <a:t>Ис</a:t>
            </a:r>
            <a:r>
              <a:rPr lang="ru-RU" sz="3600" dirty="0">
                <a:latin typeface="Corbel" panose="020B0503020204020204" pitchFamily="34" charset="0"/>
              </a:rPr>
              <a:t>. 45:20; </a:t>
            </a:r>
            <a:r>
              <a:rPr lang="ru-RU" sz="3600" dirty="0" err="1">
                <a:latin typeface="Corbel" panose="020B0503020204020204" pitchFamily="34" charset="0"/>
              </a:rPr>
              <a:t>Ис</a:t>
            </a:r>
            <a:r>
              <a:rPr lang="ru-RU" sz="3600" dirty="0">
                <a:latin typeface="Corbel" panose="020B0503020204020204" pitchFamily="34" charset="0"/>
              </a:rPr>
              <a:t>. 55:3; </a:t>
            </a:r>
            <a:r>
              <a:rPr lang="ru-RU" sz="3600" dirty="0" err="1">
                <a:latin typeface="Corbel" panose="020B0503020204020204" pitchFamily="34" charset="0"/>
              </a:rPr>
              <a:t>Иер</a:t>
            </a:r>
            <a:r>
              <a:rPr lang="ru-RU" sz="3600" dirty="0">
                <a:latin typeface="Corbel" panose="020B0503020204020204" pitchFamily="34" charset="0"/>
              </a:rPr>
              <a:t>. 18:11; </a:t>
            </a:r>
            <a:r>
              <a:rPr lang="ru-RU" sz="3600" dirty="0" err="1">
                <a:latin typeface="Corbel" panose="020B0503020204020204" pitchFamily="34" charset="0"/>
              </a:rPr>
              <a:t>Иез</a:t>
            </a:r>
            <a:r>
              <a:rPr lang="ru-RU" sz="3600" dirty="0">
                <a:latin typeface="Corbel" panose="020B0503020204020204" pitchFamily="34" charset="0"/>
              </a:rPr>
              <a:t>. 14:6; </a:t>
            </a:r>
            <a:r>
              <a:rPr lang="ru-RU" sz="3600" dirty="0" err="1">
                <a:latin typeface="Corbel" panose="020B0503020204020204" pitchFamily="34" charset="0"/>
              </a:rPr>
              <a:t>Иез</a:t>
            </a:r>
            <a:r>
              <a:rPr lang="ru-RU" sz="3600" dirty="0">
                <a:latin typeface="Corbel" panose="020B0503020204020204" pitchFamily="34" charset="0"/>
              </a:rPr>
              <a:t>. 33:11; </a:t>
            </a:r>
            <a:r>
              <a:rPr lang="ru-RU" sz="3600" dirty="0" err="1">
                <a:latin typeface="Corbel" panose="020B0503020204020204" pitchFamily="34" charset="0"/>
              </a:rPr>
              <a:t>Иоил</a:t>
            </a:r>
            <a:r>
              <a:rPr lang="ru-RU" sz="3600" dirty="0">
                <a:latin typeface="Corbel" panose="020B0503020204020204" pitchFamily="34" charset="0"/>
              </a:rPr>
              <a:t>. 2:12; Зах.1:3; Мал. 3:7; Евр. 1:1.</a:t>
            </a:r>
          </a:p>
          <a:p>
            <a:pPr marL="1200150" lvl="1" indent="-742950">
              <a:buFont typeface="+mj-lt"/>
              <a:buAutoNum type="arabicPeriod" startAt="3"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Соберитесь и придите, приблизьтесь все, уцелевшие из народов. Невежды те, которые носят деревянного своего идола и молятся богу, который не спасает</a:t>
            </a:r>
            <a:r>
              <a:rPr lang="ru-RU" sz="3600" dirty="0">
                <a:latin typeface="Corbel" panose="020B0503020204020204" pitchFamily="34" charset="0"/>
              </a:rPr>
              <a:t>». </a:t>
            </a:r>
            <a:r>
              <a:rPr lang="ru-RU" sz="3100" b="1" dirty="0" err="1">
                <a:latin typeface="Corbel" panose="020B0503020204020204" pitchFamily="34" charset="0"/>
              </a:rPr>
              <a:t>Ис</a:t>
            </a:r>
            <a:r>
              <a:rPr lang="ru-RU" sz="3100" b="1" dirty="0">
                <a:latin typeface="Corbel" panose="020B0503020204020204" pitchFamily="34" charset="0"/>
              </a:rPr>
              <a:t>. 45:20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...так говорит Господь </a:t>
            </a:r>
            <a:r>
              <a:rPr lang="ru-RU" sz="3600" i="1" dirty="0" err="1">
                <a:latin typeface="Corbel" panose="020B0503020204020204" pitchFamily="34" charset="0"/>
              </a:rPr>
              <a:t>Саваоф</a:t>
            </a:r>
            <a:r>
              <a:rPr lang="ru-RU" sz="3600" i="1" dirty="0">
                <a:latin typeface="Corbel" panose="020B0503020204020204" pitchFamily="34" charset="0"/>
              </a:rPr>
              <a:t>: обратитесь ко Мне, говорит Господь </a:t>
            </a:r>
            <a:r>
              <a:rPr lang="ru-RU" sz="3600" i="1" dirty="0" err="1">
                <a:latin typeface="Corbel" panose="020B0503020204020204" pitchFamily="34" charset="0"/>
              </a:rPr>
              <a:t>Саваоф</a:t>
            </a:r>
            <a:r>
              <a:rPr lang="ru-RU" sz="3600" i="1" dirty="0">
                <a:latin typeface="Corbel" panose="020B0503020204020204" pitchFamily="34" charset="0"/>
              </a:rPr>
              <a:t>, и Я обращусь к вам, говорит Господь </a:t>
            </a:r>
            <a:r>
              <a:rPr lang="ru-RU" sz="3600" i="1" dirty="0" err="1">
                <a:latin typeface="Corbel" panose="020B0503020204020204" pitchFamily="34" charset="0"/>
              </a:rPr>
              <a:t>Саваоф</a:t>
            </a:r>
            <a:r>
              <a:rPr lang="ru-RU" sz="3600" dirty="0">
                <a:latin typeface="Corbel" panose="020B0503020204020204" pitchFamily="34" charset="0"/>
              </a:rPr>
              <a:t>». </a:t>
            </a:r>
            <a:r>
              <a:rPr lang="ru-RU" sz="3100" b="1" dirty="0" err="1">
                <a:latin typeface="Corbel" panose="020B0503020204020204" pitchFamily="34" charset="0"/>
              </a:rPr>
              <a:t>Зах</a:t>
            </a:r>
            <a:r>
              <a:rPr lang="ru-RU" sz="3100" b="1" dirty="0">
                <a:latin typeface="Corbel" panose="020B0503020204020204" pitchFamily="34" charset="0"/>
              </a:rPr>
              <a:t>. 1:3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Хозяин целый день </a:t>
            </a:r>
          </a:p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находится в поиске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6" y="3719545"/>
            <a:ext cx="9295574" cy="1115213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824086" y="5142146"/>
            <a:ext cx="9295574" cy="1115213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46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Бог всегда зовет человека. </a:t>
            </a:r>
          </a:p>
          <a:p>
            <a:pPr marL="1200150" lvl="1" indent="-742950">
              <a:buFont typeface="+mj-lt"/>
              <a:buAutoNum type="arabicPeriod" startAt="4"/>
            </a:pPr>
            <a:r>
              <a:rPr lang="ru-RU" sz="3600" dirty="0">
                <a:latin typeface="Corbel" panose="020B0503020204020204" pitchFamily="34" charset="0"/>
              </a:rPr>
              <a:t>Библия завершается </a:t>
            </a:r>
            <a:r>
              <a:rPr lang="ru-RU" sz="3600">
                <a:latin typeface="Corbel" panose="020B0503020204020204" pitchFamily="34" charset="0"/>
              </a:rPr>
              <a:t>призывом </a:t>
            </a:r>
            <a:br>
              <a:rPr lang="ru-RU" sz="3600">
                <a:latin typeface="Corbel" panose="020B0503020204020204" pitchFamily="34" charset="0"/>
              </a:rPr>
            </a:br>
            <a:r>
              <a:rPr lang="ru-RU" sz="3600" b="1">
                <a:latin typeface="Corbel" panose="020B0503020204020204" pitchFamily="34" charset="0"/>
              </a:rPr>
              <a:t>Откр</a:t>
            </a:r>
            <a:r>
              <a:rPr lang="ru-RU" sz="3600" b="1" dirty="0">
                <a:latin typeface="Corbel" panose="020B0503020204020204" pitchFamily="34" charset="0"/>
              </a:rPr>
              <a:t>. 22:17</a:t>
            </a:r>
          </a:p>
          <a:p>
            <a:pPr marL="1200150" lvl="1" indent="-742950">
              <a:buFont typeface="+mj-lt"/>
              <a:buAutoNum type="arabicPeriod" startAt="4"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000" dirty="0">
                <a:latin typeface="Corbel" panose="020B0503020204020204" pitchFamily="34" charset="0"/>
              </a:rPr>
              <a:t>«</a:t>
            </a:r>
            <a:r>
              <a:rPr lang="ru-RU" sz="3000" i="1" dirty="0">
                <a:latin typeface="Corbel" panose="020B0503020204020204" pitchFamily="34" charset="0"/>
              </a:rPr>
              <a:t>И Дух и невеста говорят: </a:t>
            </a:r>
            <a:r>
              <a:rPr lang="ru-RU" sz="3000" i="1" dirty="0" err="1">
                <a:latin typeface="Corbel" panose="020B0503020204020204" pitchFamily="34" charset="0"/>
              </a:rPr>
              <a:t>прииди</a:t>
            </a:r>
            <a:r>
              <a:rPr lang="ru-RU" sz="3000" i="1" dirty="0">
                <a:latin typeface="Corbel" panose="020B0503020204020204" pitchFamily="34" charset="0"/>
              </a:rPr>
              <a:t>! И слышавший да скажет </a:t>
            </a:r>
            <a:r>
              <a:rPr lang="ru-RU" sz="3000" i="1" dirty="0" err="1">
                <a:latin typeface="Corbel" panose="020B0503020204020204" pitchFamily="34" charset="0"/>
              </a:rPr>
              <a:t>прииди</a:t>
            </a:r>
            <a:r>
              <a:rPr lang="ru-RU" sz="3000" i="1" dirty="0">
                <a:latin typeface="Corbel" panose="020B0503020204020204" pitchFamily="34" charset="0"/>
              </a:rPr>
              <a:t>! Жаждущий пусть приходит, и желающий пусть берет воду жизни даром</a:t>
            </a:r>
            <a:r>
              <a:rPr lang="ru-RU" sz="3000" dirty="0">
                <a:latin typeface="Corbel" panose="020B0503020204020204" pitchFamily="34" charset="0"/>
              </a:rPr>
              <a:t>». </a:t>
            </a:r>
            <a:endParaRPr lang="ru-RU" sz="3000" b="1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Хозяин целый день </a:t>
            </a:r>
          </a:p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находится в поиске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6" y="4118938"/>
            <a:ext cx="9295574" cy="1472565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136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Иисус призывал людей 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Следуй за Мной</a:t>
            </a:r>
            <a:r>
              <a:rPr lang="ru-RU" sz="3600" dirty="0">
                <a:latin typeface="Corbel" panose="020B0503020204020204" pitchFamily="34" charset="0"/>
              </a:rPr>
              <a:t>»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Иди и впредь не греши</a:t>
            </a:r>
            <a:r>
              <a:rPr lang="ru-RU" sz="3600" dirty="0">
                <a:latin typeface="Corbel" panose="020B0503020204020204" pitchFamily="34" charset="0"/>
              </a:rPr>
              <a:t>»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Иди, и ты поступай так же</a:t>
            </a:r>
            <a:r>
              <a:rPr lang="ru-RU" sz="3600" dirty="0">
                <a:latin typeface="Corbel" panose="020B0503020204020204" pitchFamily="34" charset="0"/>
              </a:rPr>
              <a:t>»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Продай имение твое и следуй за мной</a:t>
            </a:r>
            <a:r>
              <a:rPr lang="ru-RU" sz="3600" dirty="0">
                <a:latin typeface="Corbel" panose="020B0503020204020204" pitchFamily="34" charset="0"/>
              </a:rPr>
              <a:t>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Хозяин целый день </a:t>
            </a:r>
          </a:p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находится в поиске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2247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6026</TotalTime>
  <Words>653</Words>
  <Application>Microsoft Office PowerPoint</Application>
  <PresentationFormat>Widescreen</PresentationFormat>
  <Paragraphs>72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52</cp:revision>
  <dcterms:created xsi:type="dcterms:W3CDTF">2022-04-26T13:08:03Z</dcterms:created>
  <dcterms:modified xsi:type="dcterms:W3CDTF">2022-08-30T05:07:40Z</dcterms:modified>
</cp:coreProperties>
</file>