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3"/>
  </p:notesMasterIdLst>
  <p:sldIdLst>
    <p:sldId id="481" r:id="rId3"/>
    <p:sldId id="459" r:id="rId4"/>
    <p:sldId id="460" r:id="rId5"/>
    <p:sldId id="537" r:id="rId6"/>
    <p:sldId id="543" r:id="rId7"/>
    <p:sldId id="539" r:id="rId8"/>
    <p:sldId id="544" r:id="rId9"/>
    <p:sldId id="545" r:id="rId10"/>
    <p:sldId id="540" r:id="rId11"/>
    <p:sldId id="4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Пригласить все собрание к посвящению на миссию преподавания библейских уроков.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Пригласить на сцену библейских учителей.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Пригласить тех, кто хочет стать библейским учителем.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Пригласить написать и посвятить имена тех, кого братья и сестры хотели бы привести к изучению библейских уроков.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7.</a:t>
            </a:r>
          </a:p>
          <a:p>
            <a:r>
              <a:rPr lang="ru-RU" dirty="0"/>
              <a:t>Исследование Библии приводит к завету с Богом (евнух </a:t>
            </a:r>
            <a:r>
              <a:rPr lang="ru-RU" dirty="0" err="1"/>
              <a:t>эфиоплянин</a:t>
            </a:r>
            <a:r>
              <a:rPr lang="ru-RU" dirty="0"/>
              <a:t>; </a:t>
            </a:r>
            <a:r>
              <a:rPr lang="ru-RU" dirty="0" err="1"/>
              <a:t>Осн</a:t>
            </a:r>
            <a:r>
              <a:rPr lang="ru-RU" dirty="0"/>
              <a:t>. текст </a:t>
            </a:r>
            <a:r>
              <a:rPr lang="ru-RU" dirty="0" err="1"/>
              <a:t>Деян</a:t>
            </a:r>
            <a:r>
              <a:rPr lang="ru-RU" dirty="0"/>
              <a:t>. 8:26-38).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 «Филиппу Ангел Господень сказал». </a:t>
            </a:r>
          </a:p>
          <a:p>
            <a:r>
              <a:rPr lang="ru-RU" dirty="0"/>
              <a:t>Все произошедшее в этой истории – это не случай, но план Бога. </a:t>
            </a:r>
          </a:p>
          <a:p>
            <a:r>
              <a:rPr lang="ru-RU" dirty="0"/>
              <a:t>- «иди … на дорогу, … которая пуста». Зачем идти на пустую дорогу? У Бога есть план, которые пока не виден.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8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8.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2116646"/>
            <a:ext cx="80253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Corbel" panose="020B0503020204020204" pitchFamily="34" charset="0"/>
              </a:rPr>
              <a:t>НАУЧИТЕ ВСЕ НАРОДЫ</a:t>
            </a:r>
            <a:br>
              <a:rPr lang="ru-RU" sz="6600" b="1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2 Тим. 2:2</a:t>
            </a:r>
            <a:endParaRPr lang="ru-RU" sz="4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92500" lnSpcReduction="20000"/>
          </a:bodyPr>
          <a:lstStyle/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Бог говорит через Библию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Библия – это пророческое Слово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Христос – главная весть Библия.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Библия – изменяет жизнь людей (преобразующее Слово).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Нужно преподавать Библию «не искажая Слово Божье». Применять правильные принципы толкования.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Библия – книга призывов.</a:t>
            </a:r>
          </a:p>
          <a:p>
            <a:pPr marL="1200150" lvl="1" indent="-742950">
              <a:buFont typeface="+mj-lt"/>
              <a:buAutoNum type="arabicPeriod"/>
            </a:pPr>
            <a:r>
              <a:rPr lang="ru-RU" sz="3600" dirty="0">
                <a:latin typeface="Corbel" panose="020B0503020204020204" pitchFamily="34" charset="0"/>
              </a:rPr>
              <a:t>Библия ведет к завету с Богом.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Библия и ее весть. 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600" kern="0" dirty="0">
                <a:latin typeface="Corbel" panose="020B0503020204020204" pitchFamily="34" charset="0"/>
              </a:rPr>
              <a:t>Обзор тем недели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Донести Слово до ВСЕХ: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В каждую страну, каждый город, каждое селение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Каждому твоему знакомому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Каждому человеку, кто записан в списке твоих контактов.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Миссия Церкви – проповедовать Слово Божье -</a:t>
            </a:r>
            <a:r>
              <a:rPr lang="ru-RU" sz="3500" kern="0" dirty="0">
                <a:latin typeface="Corbel" panose="020B0503020204020204" pitchFamily="34" charset="0"/>
              </a:rPr>
              <a:t>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Helvetica"/>
              </a:rPr>
              <a:t>Мф. 28:19,20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«НАУЧИТЕ» всех истинам Библии</a:t>
            </a:r>
          </a:p>
          <a:p>
            <a:pPr marL="1200150" lvl="1" indent="-742950">
              <a:buAutoNum type="alphaLcPeriod" startAt="2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Христос поставил задачу нести Евангелие через обучение.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Церковь – это школа изучения Библии.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Как это достичь? Метод Божий – непрерывное обучение.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Миссия Церкви – проповедовать Слово Божье -</a:t>
            </a:r>
            <a:r>
              <a:rPr lang="ru-RU" sz="3500" kern="0" dirty="0">
                <a:latin typeface="Corbel" panose="020B0503020204020204" pitchFamily="34" charset="0"/>
              </a:rPr>
              <a:t>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Helvetica"/>
              </a:rPr>
              <a:t>Мф. 28:19,20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Апостол Павел наставлял Тимофея.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При этом присутствовали и другие ученики («при многих свидетелях»)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Итак укрепляйся, сын мой, в благодати Христом Иисусом,...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>
                <a:latin typeface="Corbel" panose="020B0503020204020204" pitchFamily="34" charset="0"/>
              </a:rPr>
              <a:t>2 Тим. 2:1,2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200" kern="0" dirty="0">
                <a:latin typeface="Corbel" panose="020B0503020204020204" pitchFamily="34" charset="0"/>
              </a:rPr>
              <a:t>I</a:t>
            </a:r>
            <a:r>
              <a:rPr lang="en-US" sz="3200" kern="0" dirty="0">
                <a:latin typeface="Corbel" panose="020B0503020204020204" pitchFamily="34" charset="0"/>
              </a:rPr>
              <a:t>II</a:t>
            </a:r>
            <a:r>
              <a:rPr lang="ru-RU" sz="3200" kern="0" dirty="0">
                <a:latin typeface="Corbel" panose="020B0503020204020204" pitchFamily="34" charset="0"/>
              </a:rPr>
              <a:t>. Секрет от Павла: библейские уроки обеспечивают непрерывный процесс роста церкви и выполнения миссии – </a:t>
            </a:r>
            <a:r>
              <a:rPr lang="ru-RU" sz="3200" b="0" kern="0" dirty="0">
                <a:latin typeface="Corbel" panose="020B0503020204020204" pitchFamily="34" charset="0"/>
              </a:rPr>
              <a:t>2 Тим. 2:2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6" y="4001549"/>
            <a:ext cx="9295574" cy="1027651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146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При этом присутствовали и другие ученики («</a:t>
            </a:r>
            <a:r>
              <a:rPr lang="ru-RU" sz="3600" i="1" dirty="0">
                <a:latin typeface="Corbel" panose="020B0503020204020204" pitchFamily="34" charset="0"/>
              </a:rPr>
              <a:t>при многих свидетелях</a:t>
            </a:r>
            <a:r>
              <a:rPr lang="ru-RU" sz="3600" dirty="0">
                <a:latin typeface="Corbel" panose="020B0503020204020204" pitchFamily="34" charset="0"/>
              </a:rPr>
              <a:t>»).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Павел наставляет Тимофея обучать других («</a:t>
            </a:r>
            <a:r>
              <a:rPr lang="ru-RU" sz="3600" i="1" dirty="0">
                <a:latin typeface="Corbel" panose="020B0503020204020204" pitchFamily="34" charset="0"/>
              </a:rPr>
              <a:t>передай верным людям</a:t>
            </a:r>
            <a:r>
              <a:rPr lang="ru-RU" sz="3600" dirty="0">
                <a:latin typeface="Corbel" panose="020B0503020204020204" pitchFamily="34" charset="0"/>
              </a:rPr>
              <a:t>»).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...и что слышал от меня при многих свидетелях, то передай верным людям, которые были бы способны и других научить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>
                <a:latin typeface="Corbel" panose="020B0503020204020204" pitchFamily="34" charset="0"/>
              </a:rPr>
              <a:t>2 Тим. 2:1,2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200" kern="0" dirty="0">
                <a:latin typeface="Corbel" panose="020B0503020204020204" pitchFamily="34" charset="0"/>
              </a:rPr>
              <a:t>I</a:t>
            </a:r>
            <a:r>
              <a:rPr lang="en-US" sz="3200" kern="0" dirty="0">
                <a:latin typeface="Corbel" panose="020B0503020204020204" pitchFamily="34" charset="0"/>
              </a:rPr>
              <a:t>II</a:t>
            </a:r>
            <a:r>
              <a:rPr lang="ru-RU" sz="3200" kern="0" dirty="0">
                <a:latin typeface="Corbel" panose="020B0503020204020204" pitchFamily="34" charset="0"/>
              </a:rPr>
              <a:t>. Секрет от Павла: библейские уроки обеспечивают непрерывный процесс роста церкви и выполнения миссии – </a:t>
            </a:r>
            <a:r>
              <a:rPr lang="ru-RU" sz="3200" b="0" kern="0" dirty="0">
                <a:latin typeface="Corbel" panose="020B0503020204020204" pitchFamily="34" charset="0"/>
              </a:rPr>
              <a:t>2 Тим. 2:2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6" y="4468757"/>
            <a:ext cx="9295574" cy="1417693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59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9"/>
            <a:ext cx="9532991" cy="21785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 свою очередь, эти «</a:t>
            </a:r>
            <a:r>
              <a:rPr lang="ru-RU" sz="3600" i="1" dirty="0">
                <a:latin typeface="Corbel" panose="020B0503020204020204" pitchFamily="34" charset="0"/>
              </a:rPr>
              <a:t>верные люди</a:t>
            </a:r>
            <a:r>
              <a:rPr lang="ru-RU" sz="3600" dirty="0">
                <a:latin typeface="Corbel" panose="020B0503020204020204" pitchFamily="34" charset="0"/>
              </a:rPr>
              <a:t>» должны готовить новых библейских учеников и учителей («</a:t>
            </a:r>
            <a:r>
              <a:rPr lang="ru-RU" sz="3600" i="1" dirty="0">
                <a:latin typeface="Corbel" panose="020B0503020204020204" pitchFamily="34" charset="0"/>
              </a:rPr>
              <a:t>которые были бы способны и других научить</a:t>
            </a:r>
            <a:r>
              <a:rPr lang="ru-RU" sz="3600" dirty="0">
                <a:latin typeface="Corbel" panose="020B0503020204020204" pitchFamily="34" charset="0"/>
              </a:rPr>
              <a:t>»).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200" kern="0" dirty="0">
                <a:latin typeface="Corbel" panose="020B0503020204020204" pitchFamily="34" charset="0"/>
              </a:rPr>
              <a:t>I</a:t>
            </a:r>
            <a:r>
              <a:rPr lang="en-US" sz="3200" kern="0" dirty="0">
                <a:latin typeface="Corbel" panose="020B0503020204020204" pitchFamily="34" charset="0"/>
              </a:rPr>
              <a:t>II</a:t>
            </a:r>
            <a:r>
              <a:rPr lang="ru-RU" sz="3200" kern="0" dirty="0">
                <a:latin typeface="Corbel" panose="020B0503020204020204" pitchFamily="34" charset="0"/>
              </a:rPr>
              <a:t>. Секрет от Павла: библейские уроки обеспечивают непрерывный процесс роста церкви и выполнения миссии – </a:t>
            </a:r>
            <a:r>
              <a:rPr lang="ru-RU" sz="3200" b="0" kern="0" dirty="0">
                <a:latin typeface="Corbel" panose="020B0503020204020204" pitchFamily="34" charset="0"/>
              </a:rPr>
              <a:t>2 Тим. 2:2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698" y="4572657"/>
            <a:ext cx="106798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Павел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8075" y="4572657"/>
            <a:ext cx="154593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Тимофей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7505" y="4572657"/>
            <a:ext cx="225516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Верные люди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66168" y="4572657"/>
            <a:ext cx="22070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Другие люди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4147" y="5482622"/>
            <a:ext cx="303179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Многие свидетели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1651468" y="4657272"/>
            <a:ext cx="921902" cy="353987"/>
          </a:xfrm>
          <a:prstGeom prst="rightArrow">
            <a:avLst/>
          </a:prstGeom>
          <a:solidFill>
            <a:srgbClr val="B2606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124009" y="4657272"/>
            <a:ext cx="921902" cy="353987"/>
          </a:xfrm>
          <a:prstGeom prst="rightArrow">
            <a:avLst/>
          </a:prstGeom>
          <a:solidFill>
            <a:srgbClr val="B2606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7272672" y="4657272"/>
            <a:ext cx="921902" cy="353987"/>
          </a:xfrm>
          <a:prstGeom prst="rightArrow">
            <a:avLst/>
          </a:prstGeom>
          <a:solidFill>
            <a:srgbClr val="B2606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1047743">
            <a:off x="1158648" y="5302816"/>
            <a:ext cx="921902" cy="353987"/>
          </a:xfrm>
          <a:prstGeom prst="rightArrow">
            <a:avLst/>
          </a:prstGeom>
          <a:solidFill>
            <a:srgbClr val="B2606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407665" y="5567237"/>
            <a:ext cx="921902" cy="353987"/>
          </a:xfrm>
          <a:prstGeom prst="rightArrow">
            <a:avLst/>
          </a:prstGeom>
          <a:solidFill>
            <a:srgbClr val="B2606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81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Бог совершает миссию спасения и План спасения через Свое Слово.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- Бог призвал меня нести Слово. Бог призвал меня преподавать библейские уроки.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I</a:t>
            </a:r>
            <a:r>
              <a:rPr lang="en-US" sz="4000" kern="0" dirty="0">
                <a:latin typeface="Corbel" panose="020B0503020204020204" pitchFamily="34" charset="0"/>
              </a:rPr>
              <a:t>V</a:t>
            </a:r>
            <a:r>
              <a:rPr lang="ru-RU" sz="4000" kern="0" dirty="0">
                <a:latin typeface="Corbel" panose="020B0503020204020204" pitchFamily="34" charset="0"/>
              </a:rPr>
              <a:t>. Миссия Церкви. Моя миссия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50023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6140</TotalTime>
  <Words>494</Words>
  <Application>Microsoft Office PowerPoint</Application>
  <PresentationFormat>Widescreen</PresentationFormat>
  <Paragraphs>63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58</cp:revision>
  <dcterms:created xsi:type="dcterms:W3CDTF">2022-04-26T13:08:03Z</dcterms:created>
  <dcterms:modified xsi:type="dcterms:W3CDTF">2022-08-30T05:08:28Z</dcterms:modified>
</cp:coreProperties>
</file>