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  <p:sldMasterId id="2147483746" r:id="rId3"/>
    <p:sldMasterId id="2147483794" r:id="rId4"/>
  </p:sldMasterIdLst>
  <p:notesMasterIdLst>
    <p:notesMasterId r:id="rId22"/>
  </p:notesMasterIdLst>
  <p:handoutMasterIdLst>
    <p:handoutMasterId r:id="rId23"/>
  </p:handoutMasterIdLst>
  <p:sldIdLst>
    <p:sldId id="292" r:id="rId5"/>
    <p:sldId id="311" r:id="rId6"/>
    <p:sldId id="305" r:id="rId7"/>
    <p:sldId id="293" r:id="rId8"/>
    <p:sldId id="310" r:id="rId9"/>
    <p:sldId id="294" r:id="rId10"/>
    <p:sldId id="306" r:id="rId11"/>
    <p:sldId id="307" r:id="rId12"/>
    <p:sldId id="313" r:id="rId13"/>
    <p:sldId id="308" r:id="rId14"/>
    <p:sldId id="295" r:id="rId15"/>
    <p:sldId id="296" r:id="rId16"/>
    <p:sldId id="297" r:id="rId17"/>
    <p:sldId id="298" r:id="rId18"/>
    <p:sldId id="299" r:id="rId19"/>
    <p:sldId id="300" r:id="rId20"/>
    <p:sldId id="312" r:id="rId21"/>
  </p:sldIdLst>
  <p:sldSz cx="12192000" cy="6858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00"/>
  </p:normalViewPr>
  <p:slideViewPr>
    <p:cSldViewPr>
      <p:cViewPr varScale="1">
        <p:scale>
          <a:sx n="89" d="100"/>
          <a:sy n="89" d="100"/>
        </p:scale>
        <p:origin x="1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CA2CDD77-7F2B-4412-BF84-68F56F32400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595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4813" y="696913"/>
            <a:ext cx="618807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charset="0"/>
              </a:defRPr>
            </a:lvl1pPr>
          </a:lstStyle>
          <a:p>
            <a:endParaRPr lang="ru-RU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fld id="{F37BAF75-4E80-4FCF-AAA0-52893550E64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01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284819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400710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3020785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20638" y="466725"/>
            <a:ext cx="4256087" cy="2395538"/>
          </a:xfrm>
        </p:spPr>
      </p:sp>
    </p:spTree>
    <p:extLst>
      <p:ext uri="{BB962C8B-B14F-4D97-AF65-F5344CB8AC3E}">
        <p14:creationId xmlns:p14="http://schemas.microsoft.com/office/powerpoint/2010/main" val="296029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2135188"/>
            <a:ext cx="6908800" cy="1827212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78400" y="4038600"/>
            <a:ext cx="6902451" cy="10668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2540000" cy="45720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49600" y="6248400"/>
            <a:ext cx="5791200" cy="457200"/>
          </a:xfrm>
        </p:spPr>
        <p:txBody>
          <a:bodyPr/>
          <a:lstStyle>
            <a:lvl1pPr>
              <a:defRPr sz="800"/>
            </a:lvl1pPr>
          </a:lstStyle>
          <a:p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47200" y="6248400"/>
            <a:ext cx="2540000" cy="457200"/>
          </a:xfrm>
        </p:spPr>
        <p:txBody>
          <a:bodyPr/>
          <a:lstStyle>
            <a:lvl1pPr>
              <a:defRPr sz="800"/>
            </a:lvl1pPr>
          </a:lstStyle>
          <a:p>
            <a:fld id="{5BD10AC9-6396-4340-9F8E-7C16EC332F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0B0A3-48A5-4348-8941-1AC2F4E6C9A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544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5038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99029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43328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1264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397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6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74200" y="228600"/>
            <a:ext cx="23114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228600"/>
            <a:ext cx="67310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FBB99-14B5-499C-BCFB-9535C4C485E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842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3992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4" y="285791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4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342900" algn="ctr">
              <a:buSzTx/>
              <a:buNone/>
            </a:lvl2pPr>
            <a:lvl3pPr marL="0" indent="685800" algn="ctr">
              <a:buSzTx/>
              <a:buNone/>
            </a:lvl3pPr>
            <a:lvl4pPr marL="0" indent="1028700" algn="ctr">
              <a:buSzTx/>
              <a:buNone/>
            </a:lvl4pPr>
            <a:lvl5pPr marL="0" indent="13716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9979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7"/>
            <a:ext cx="680936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3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727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3" y="365127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5477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3" y="365127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3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159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7"/>
            <a:ext cx="390947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6"/>
            <a:ext cx="3909475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51339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3" y="365127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3" y="1825626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3" y="5043515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9233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50" y="365127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50" y="1825627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2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957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3E7ED-5278-45E8-BCFD-319F4C5360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398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5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5" y="2142086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6"/>
            <a:ext cx="1449283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3153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7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5714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3245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7"/>
            <a:ext cx="463450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7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4653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4532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7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6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6181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7" y="365127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7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9024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3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30989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7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5956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7"/>
            <a:ext cx="5917475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5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4932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F6931-E2E8-4448-AF3E-32CE22D2CB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37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1" y="540224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9806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5672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7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2215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9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8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5109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8" y="258527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7590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7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7776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1" y="365127"/>
            <a:ext cx="961349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1" y="1825625"/>
            <a:ext cx="961349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7583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6" y="365127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6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9045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3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15969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70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27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70" y="2322506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9661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64400" y="1447800"/>
            <a:ext cx="4521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75CF3-B8AA-47BB-9B72-30CD7C96C9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69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1" y="365127"/>
            <a:ext cx="6264615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1" y="1825626"/>
            <a:ext cx="6264615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9383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400" y="365127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400" y="1825626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6106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7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14350" indent="-171450">
              <a:defRPr sz="2100">
                <a:solidFill>
                  <a:srgbClr val="FFFFFF"/>
                </a:solidFill>
              </a:defRPr>
            </a:lvl2pPr>
            <a:lvl3pPr marL="870438" indent="-184638">
              <a:defRPr sz="2100">
                <a:solidFill>
                  <a:srgbClr val="FFFFFF"/>
                </a:solidFill>
              </a:defRPr>
            </a:lvl3pPr>
            <a:lvl4pPr marL="1228725" indent="-200025">
              <a:defRPr sz="2100">
                <a:solidFill>
                  <a:srgbClr val="FFFFFF"/>
                </a:solidFill>
              </a:defRPr>
            </a:lvl4pPr>
            <a:lvl5pPr marL="1589809" indent="-218209">
              <a:defRPr sz="21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55153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2" y="365127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2" y="1825626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6445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4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  <a:lvl2pPr marL="0" indent="342900" algn="ctr">
              <a:buSzTx/>
              <a:buNone/>
              <a:defRPr sz="1800"/>
            </a:lvl2pPr>
            <a:lvl3pPr marL="0" indent="685800" algn="ctr">
              <a:buSzTx/>
              <a:buNone/>
              <a:defRPr sz="1800"/>
            </a:lvl3pPr>
            <a:lvl4pPr marL="0" indent="1028700" algn="ctr">
              <a:buSzTx/>
              <a:buNone/>
              <a:defRPr sz="1800"/>
            </a:lvl4pPr>
            <a:lvl5pPr marL="0" indent="1371600" algn="ctr">
              <a:buSzTx/>
              <a:buNone/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21356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2094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137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7855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88888"/>
                </a:solidFill>
              </a:defRPr>
            </a:lvl1pPr>
            <a:lvl2pPr marL="0" indent="342900">
              <a:buSzTx/>
              <a:buNone/>
              <a:defRPr sz="1800">
                <a:solidFill>
                  <a:srgbClr val="888888"/>
                </a:solidFill>
              </a:defRPr>
            </a:lvl2pPr>
            <a:lvl3pPr marL="0" indent="685800">
              <a:buSzTx/>
              <a:buNone/>
              <a:defRPr sz="1800">
                <a:solidFill>
                  <a:srgbClr val="888888"/>
                </a:solidFill>
              </a:defRPr>
            </a:lvl3pPr>
            <a:lvl4pPr marL="0" indent="1028700">
              <a:buSzTx/>
              <a:buNone/>
              <a:defRPr sz="1800">
                <a:solidFill>
                  <a:srgbClr val="888888"/>
                </a:solidFill>
              </a:defRPr>
            </a:lvl4pPr>
            <a:lvl5pPr marL="0" indent="1371600">
              <a:buSzTx/>
              <a:buNone/>
              <a:defRPr sz="18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4555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4402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B669-1B69-4B69-BE46-0B03245FF3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0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  <a:lvl2pPr marL="0" indent="342900">
              <a:buSzTx/>
              <a:buNone/>
              <a:defRPr sz="1800" b="1"/>
            </a:lvl2pPr>
            <a:lvl3pPr marL="0" indent="685800">
              <a:buSzTx/>
              <a:buNone/>
              <a:defRPr sz="1800" b="1"/>
            </a:lvl3pPr>
            <a:lvl4pPr marL="0" indent="1028700">
              <a:buSzTx/>
              <a:buNone/>
              <a:defRPr sz="1800" b="1"/>
            </a:lvl4pPr>
            <a:lvl5pPr marL="0" indent="1371600">
              <a:buSzTx/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7663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5347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096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3pPr marL="914400" indent="-228600"/>
            <a:lvl4pPr marL="1303020" indent="-274320"/>
            <a:lvl5pPr marL="1645920" indent="-274320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 smtClean="0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7248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 smtClean="0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 marL="0" indent="342900">
              <a:buSzTx/>
              <a:buNone/>
              <a:defRPr sz="1200"/>
            </a:lvl2pPr>
            <a:lvl3pPr marL="0" indent="685800">
              <a:buSzTx/>
              <a:buNone/>
              <a:defRPr sz="1200"/>
            </a:lvl3pPr>
            <a:lvl4pPr marL="0" indent="1028700">
              <a:buSzTx/>
              <a:buNone/>
              <a:defRPr sz="1200"/>
            </a:lvl4pPr>
            <a:lvl5pPr marL="0" indent="1371600">
              <a:buSzTx/>
              <a:buNone/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16287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4553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1" y="6356350"/>
            <a:ext cx="303927" cy="300082"/>
          </a:xfrm>
          <a:prstGeom prst="rect">
            <a:avLst/>
          </a:prstGeom>
        </p:spPr>
        <p:txBody>
          <a:bodyPr anchor="t"/>
          <a:lstStyle>
            <a:lvl1pPr algn="l">
              <a:defRPr sz="135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15199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19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590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4830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ED261-9B59-45B8-9CE5-2274097C717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1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06495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7041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1684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51055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7379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200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5964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073444" y="681584"/>
            <a:ext cx="5254604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073444" y="2142084"/>
            <a:ext cx="5254604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96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3367" y="5248634"/>
            <a:ext cx="1449282" cy="144928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2262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5324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6915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E9A0-5025-40EE-8DD7-D9C656EADA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275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7415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4101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6315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8197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6387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540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85279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2046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9747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711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C92DC-F855-4E9E-B399-69EB3B9003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6397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 smtClean="0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3298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5099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664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1051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1064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1433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75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2593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9521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9905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A4B58-C26E-4E90-B236-9AF1F75C0BB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8040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3243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2366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9213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3734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8890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0659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9541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 smtClean="0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570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5595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520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00" y="228600"/>
            <a:ext cx="9245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0" y="1447800"/>
            <a:ext cx="9245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944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058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fld id="{13A95E66-AAE4-4F83-84BC-554D72929571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ts val="2400"/>
        </a:lnSpc>
        <a:spcBef>
          <a:spcPts val="16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8" y="5188376"/>
            <a:ext cx="1628679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504206" y="6240935"/>
            <a:ext cx="233395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2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  <p:sldLayoutId id="2147483783" r:id="rId37"/>
    <p:sldLayoutId id="2147483784" r:id="rId38"/>
    <p:sldLayoutId id="2147483785" r:id="rId39"/>
    <p:sldLayoutId id="2147483786" r:id="rId40"/>
    <p:sldLayoutId id="2147483787" r:id="rId41"/>
    <p:sldLayoutId id="2147483788" r:id="rId42"/>
    <p:sldLayoutId id="2147483789" r:id="rId43"/>
    <p:sldLayoutId id="2147483790" r:id="rId44"/>
    <p:sldLayoutId id="2147483791" r:id="rId45"/>
    <p:sldLayoutId id="2147483792" r:id="rId46"/>
    <p:sldLayoutId id="2147483793" r:id="rId47"/>
  </p:sldLayoutIdLst>
  <p:transition spd="med"/>
  <p:txStyles>
    <p:titleStyle>
      <a:lvl1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538843" marR="0" indent="-195943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896815" marR="0" indent="-211015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257300" marR="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1620982" marR="0" indent="-249382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0193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3622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27051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048000" marR="0" indent="-304800" algn="l" defTabSz="685800" rtl="0" eaLnBrk="1" latinLnBrk="0" hangingPunct="1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50">
            <a:extLst/>
          </a:blip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13A95E66-AAE4-4F83-84BC-554D729295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7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3429000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-3060810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23792" y="332656"/>
            <a:ext cx="502775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Миссионерские</a:t>
            </a:r>
          </a:p>
          <a:p>
            <a:r>
              <a:rPr lang="ru-RU" sz="2400" b="1" dirty="0"/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037367" y="3429000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i="1" dirty="0"/>
              <a:t>КУРС:</a:t>
            </a:r>
          </a:p>
          <a:p>
            <a:r>
              <a:rPr lang="ru-RU" sz="4100" b="1" dirty="0"/>
              <a:t>«</a:t>
            </a:r>
            <a:r>
              <a:rPr lang="ru-RU" sz="4100" b="1"/>
              <a:t>Правила </a:t>
            </a:r>
            <a:r>
              <a:rPr lang="ru-RU" sz="4100" b="1" smtClean="0"/>
              <a:t>миссионерских </a:t>
            </a:r>
            <a:r>
              <a:rPr lang="ru-RU" sz="4100" b="1" dirty="0"/>
              <a:t>вестей».</a:t>
            </a:r>
          </a:p>
        </p:txBody>
      </p:sp>
    </p:spTree>
    <p:extLst>
      <p:ext uri="{BB962C8B-B14F-4D97-AF65-F5344CB8AC3E}">
        <p14:creationId xmlns:p14="http://schemas.microsoft.com/office/powerpoint/2010/main" val="4084244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365127"/>
            <a:ext cx="9937104" cy="1325563"/>
          </a:xfrm>
        </p:spPr>
        <p:txBody>
          <a:bodyPr/>
          <a:lstStyle/>
          <a:p>
            <a:r>
              <a:rPr lang="ru-RU" dirty="0" smtClean="0"/>
              <a:t>Таким образом, миссионерские вести имеют две цели: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7448" y="1916832"/>
            <a:ext cx="7255718" cy="435133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 smtClean="0"/>
              <a:t>Это своего рода </a:t>
            </a:r>
            <a:r>
              <a:rPr lang="ru-RU" b="1" dirty="0" smtClean="0"/>
              <a:t>отчет</a:t>
            </a:r>
            <a:r>
              <a:rPr lang="ru-RU" dirty="0" smtClean="0"/>
              <a:t> о работе миссионеров и об использовании средств, которые пожертвованы на субботней школе по всему миру.</a:t>
            </a:r>
          </a:p>
          <a:p>
            <a:pPr marL="457200" indent="-457200">
              <a:buAutoNum type="arabicPeriod"/>
            </a:pPr>
            <a:endParaRPr lang="ru-RU" dirty="0"/>
          </a:p>
          <a:p>
            <a:pPr marL="457200" indent="-457200">
              <a:buAutoNum type="arabicPeriod"/>
            </a:pPr>
            <a:r>
              <a:rPr lang="ru-RU" dirty="0" smtClean="0"/>
              <a:t>Это </a:t>
            </a:r>
            <a:r>
              <a:rPr lang="ru-RU" b="1" dirty="0" smtClean="0"/>
              <a:t>информирование</a:t>
            </a:r>
            <a:r>
              <a:rPr lang="ru-RU" dirty="0" smtClean="0"/>
              <a:t> о новых евангельских проектах. Призыв поддерживать эти проекты молитвами и пожертвованиями.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625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3265040" y="-19544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59796" y="265810"/>
            <a:ext cx="69127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Миссионерские</a:t>
            </a:r>
          </a:p>
          <a:p>
            <a:r>
              <a:rPr lang="ru-RU" sz="2400" b="1" dirty="0"/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15880" y="2636913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ТЕМА 1.2</a:t>
            </a:r>
          </a:p>
          <a:p>
            <a:pPr algn="l"/>
            <a:endParaRPr lang="ru-RU" sz="2800" dirty="0"/>
          </a:p>
          <a:p>
            <a:r>
              <a:rPr lang="ru-RU" sz="4100" b="1" dirty="0"/>
              <a:t>«Основные </a:t>
            </a:r>
            <a:r>
              <a:rPr lang="ru-RU" sz="4100" b="1" dirty="0" smtClean="0"/>
              <a:t>характеристики </a:t>
            </a:r>
            <a:r>
              <a:rPr lang="ru-RU" sz="4100" b="1" dirty="0"/>
              <a:t>миссионерских вестей».</a:t>
            </a:r>
          </a:p>
        </p:txBody>
      </p:sp>
    </p:spTree>
    <p:extLst>
      <p:ext uri="{BB962C8B-B14F-4D97-AF65-F5344CB8AC3E}">
        <p14:creationId xmlns:p14="http://schemas.microsoft.com/office/powerpoint/2010/main" val="2220577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9734872" cy="103267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вестей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79376" y="2060848"/>
            <a:ext cx="8712968" cy="4464496"/>
          </a:xfrm>
          <a:solidFill>
            <a:schemeClr val="bg1">
              <a:lumMod val="8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Во-первых, это краткий рассказ о жизни!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Миссионерская весть должна нести сообщение;</a:t>
            </a:r>
          </a:p>
          <a:p>
            <a:pPr marL="914400" lvl="1" indent="-514350">
              <a:buFont typeface="+mj-lt"/>
              <a:buAutoNum type="arabicPeriod"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Во-вторых, миссионерская весть это рассказ о жизни людей, но она должна нести особое сообщение – это весть 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Боге.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Иисус – главный герой каждой мисс. вести;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332656"/>
            <a:ext cx="8229600" cy="72008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4000" b="1" dirty="0"/>
              <a:t>Задачи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lang="ru-RU" sz="4000" b="1" dirty="0" smtClean="0"/>
              <a:t> вестей</a:t>
            </a:r>
            <a:endParaRPr lang="ru-RU" sz="40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09700" y="1628800"/>
            <a:ext cx="8712968" cy="4896544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ru-RU" dirty="0" smtClean="0"/>
              <a:t>В-третьих, весть должна быть яркой, живой, жизненной, радостной, воодушевляющей.</a:t>
            </a:r>
          </a:p>
          <a:p>
            <a:pPr marL="514350" indent="-514350">
              <a:buFont typeface="+mj-lt"/>
              <a:buAutoNum type="arabicPeriod" startAt="3"/>
            </a:pPr>
            <a:endParaRPr lang="ru-RU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ru-RU" dirty="0" smtClean="0"/>
              <a:t>В четвертых, весть должна завершаться призывом к более глубоким отношениям с Богом.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ru-RU" i="1" dirty="0" smtClean="0"/>
              <a:t>Результатом миссионерской вести должно стать действие слушателей.</a:t>
            </a:r>
          </a:p>
        </p:txBody>
      </p:sp>
    </p:spTree>
    <p:extLst>
      <p:ext uri="{BB962C8B-B14F-4D97-AF65-F5344CB8AC3E}">
        <p14:creationId xmlns:p14="http://schemas.microsoft.com/office/powerpoint/2010/main" val="19258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188640"/>
            <a:ext cx="9518848" cy="114808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4000" b="1" dirty="0"/>
              <a:t>Задачи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lang="ru-RU" sz="4000" b="1" dirty="0" smtClean="0"/>
              <a:t> вестей</a:t>
            </a:r>
            <a:endParaRPr lang="ru-RU" sz="40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91344" y="1628800"/>
            <a:ext cx="9036496" cy="489654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ru-RU" dirty="0" smtClean="0"/>
              <a:t>В пятых, </a:t>
            </a:r>
            <a:r>
              <a:rPr lang="ru-RU" dirty="0"/>
              <a:t>весть должна вызвать желание присоединиться к евангельскому </a:t>
            </a:r>
            <a:r>
              <a:rPr lang="ru-RU" dirty="0" smtClean="0"/>
              <a:t>служению.</a:t>
            </a:r>
          </a:p>
          <a:p>
            <a:pPr marL="514350" indent="-514350">
              <a:buFont typeface="+mj-lt"/>
              <a:buAutoNum type="arabicPeriod" startAt="5"/>
            </a:pPr>
            <a:endParaRPr lang="ru-RU" dirty="0"/>
          </a:p>
          <a:p>
            <a:pPr marL="514350" indent="-514350">
              <a:buFont typeface="+mj-lt"/>
              <a:buAutoNum type="arabicPeriod" startAt="5"/>
            </a:pPr>
            <a:r>
              <a:rPr lang="ru-RU" dirty="0" smtClean="0"/>
              <a:t>В шестых, миссионерская весть должна рассказать о единой всемирной Церкви. </a:t>
            </a:r>
          </a:p>
          <a:p>
            <a:pPr marL="1314450" lvl="2" indent="-514350">
              <a:buFont typeface="Wingdings" panose="05000000000000000000" pitchFamily="2" charset="2"/>
              <a:buChar char="Ø"/>
            </a:pPr>
            <a:r>
              <a:rPr lang="ru-RU" sz="2800" i="1" dirty="0">
                <a:solidFill>
                  <a:prstClr val="black"/>
                </a:solidFill>
              </a:rPr>
              <a:t>Как Церковь исполняет свою миссию.</a:t>
            </a:r>
          </a:p>
          <a:p>
            <a:pPr marL="1314450" lvl="2" indent="-514350">
              <a:buFont typeface="Wingdings" panose="05000000000000000000" pitchFamily="2" charset="2"/>
              <a:buChar char="Ø"/>
            </a:pPr>
            <a:r>
              <a:rPr lang="ru-RU" sz="2800" i="1" dirty="0">
                <a:solidFill>
                  <a:prstClr val="black"/>
                </a:solidFill>
              </a:rPr>
              <a:t>Как появляются новые миссионерские центры.</a:t>
            </a:r>
          </a:p>
          <a:p>
            <a:pPr marL="1314450" lvl="2" indent="-514350">
              <a:buFont typeface="Wingdings" panose="05000000000000000000" pitchFamily="2" charset="2"/>
              <a:buChar char="Ø"/>
            </a:pPr>
            <a:r>
              <a:rPr lang="ru-RU" sz="2800" i="1" dirty="0"/>
              <a:t>Какие новые планы и проекты у церкви на данной территории.</a:t>
            </a:r>
            <a:endParaRPr lang="ru-RU" sz="2800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4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332656"/>
            <a:ext cx="8726760" cy="907504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ru-RU" sz="4000" b="1" dirty="0"/>
              <a:t>Задачи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характеристики</a:t>
            </a:r>
            <a:r>
              <a:rPr lang="ru-RU" sz="4000" b="1" dirty="0" smtClean="0"/>
              <a:t> вестей</a:t>
            </a:r>
            <a:endParaRPr lang="ru-RU" sz="40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13656" y="1556792"/>
            <a:ext cx="9036496" cy="374441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endParaRPr lang="ru-RU" dirty="0" smtClean="0"/>
          </a:p>
          <a:p>
            <a:pPr marL="514350" indent="-514350">
              <a:buFont typeface="+mj-lt"/>
              <a:buAutoNum type="arabicPeriod" startAt="7"/>
            </a:pPr>
            <a:r>
              <a:rPr lang="ru-RU" dirty="0" smtClean="0"/>
              <a:t>В седьмых, </a:t>
            </a:r>
            <a:r>
              <a:rPr lang="ru-RU" dirty="0"/>
              <a:t>весть должна вызвать </a:t>
            </a:r>
            <a:r>
              <a:rPr lang="ru-RU" dirty="0" smtClean="0"/>
              <a:t>желание жертвенности для поддержки всемирной миссии церкви.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3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31904" y="2060848"/>
            <a:ext cx="5518720" cy="1253480"/>
          </a:xfrm>
        </p:spPr>
        <p:txBody>
          <a:bodyPr/>
          <a:lstStyle/>
          <a:p>
            <a:r>
              <a:rPr lang="ru-RU" b="1" cap="all" dirty="0" smtClean="0">
                <a:solidFill>
                  <a:schemeClr val="tx2">
                    <a:lumMod val="50000"/>
                  </a:schemeClr>
                </a:solidFill>
              </a:rPr>
              <a:t>ПРОДОЛЖЕНИЕ следует…</a:t>
            </a:r>
            <a:endParaRPr lang="ru-RU" b="1" cap="al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960096" y="3789040"/>
            <a:ext cx="3402273" cy="576064"/>
          </a:xfrm>
        </p:spPr>
        <p:txBody>
          <a:bodyPr/>
          <a:lstStyle/>
          <a:p>
            <a:r>
              <a:rPr lang="ru-RU" dirty="0"/>
              <a:t>Упражнения</a:t>
            </a:r>
          </a:p>
        </p:txBody>
      </p:sp>
    </p:spTree>
    <p:extLst>
      <p:ext uri="{BB962C8B-B14F-4D97-AF65-F5344CB8AC3E}">
        <p14:creationId xmlns:p14="http://schemas.microsoft.com/office/powerpoint/2010/main" val="119389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Перечислите две главные цели служения Миссионерских вестей.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Перечислите 7 характеристик </a:t>
            </a:r>
            <a:r>
              <a:rPr lang="ru-RU" sz="2400" dirty="0" err="1" smtClean="0"/>
              <a:t>мисисонерских</a:t>
            </a:r>
            <a:r>
              <a:rPr lang="ru-RU" sz="2400" dirty="0" smtClean="0"/>
              <a:t> вестей.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Проанализируйте служение миссионерских вестей в вашей общине. Какие из 7 характеристик можно применить к служению мисс. Вестей в вашей общине?</a:t>
            </a:r>
            <a:endParaRPr lang="ru-RU" sz="2400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Упражнения: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33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3512" y="404665"/>
            <a:ext cx="7560840" cy="86652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Почему нужен этот обучающий курс?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5360" y="1628800"/>
            <a:ext cx="9793088" cy="4010000"/>
          </a:xfrm>
        </p:spPr>
        <p:txBody>
          <a:bodyPr>
            <a:normAutofit/>
          </a:bodyPr>
          <a:lstStyle/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Миссионерские вести являются частью торжественного субботнего богослужения. Следовательно они должны проводиться качественно и вдохновенно.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В реальности служение миссионерских вестей в общинах сегодня далеко не на высоком уровне.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/>
              <a:t> Улучшение качества служения миссионерских вестей будет способствовать развитию навыков личного свидетельства</a:t>
            </a:r>
            <a:r>
              <a:rPr lang="ru-RU" i="1" dirty="0" smtClean="0"/>
              <a:t> </a:t>
            </a:r>
            <a:r>
              <a:rPr lang="ru-RU" sz="2000" i="1" dirty="0" smtClean="0"/>
              <a:t>(в первую очередь у проводящих, а также у слушающих)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753678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4624"/>
            <a:ext cx="4657385" cy="656996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879976" y="332656"/>
            <a:ext cx="3794860" cy="1584176"/>
          </a:xfrm>
        </p:spPr>
        <p:txBody>
          <a:bodyPr/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цели СШ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964854" y="3773521"/>
            <a:ext cx="4104456" cy="219127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служение миссионерских вестей реализуется одна из 4-х целей СШ – поддержка глобальной миссии.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3575720" y="1268760"/>
            <a:ext cx="2534550" cy="22322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3420752" y="1344846"/>
            <a:ext cx="2963280" cy="25882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3420752" y="1344846"/>
            <a:ext cx="3189821" cy="29482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387915" y="1381974"/>
            <a:ext cx="3528391" cy="32713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696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1905000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-3060810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3038639" y="-110362"/>
            <a:ext cx="9125278" cy="6274672"/>
          </a:xfrm>
          <a:prstGeom prst="arc">
            <a:avLst>
              <a:gd name="adj1" fmla="val 16200000"/>
              <a:gd name="adj2" fmla="val 5392005"/>
            </a:avLst>
          </a:prstGeom>
          <a:noFill/>
          <a:ln w="539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23000"/>
                  </a:schemeClr>
                </a:gs>
                <a:gs pos="100000">
                  <a:srgbClr val="D0D7DE">
                    <a:alpha val="1000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59796" y="265810"/>
            <a:ext cx="69127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Миссионерские</a:t>
            </a:r>
          </a:p>
          <a:p>
            <a:r>
              <a:rPr lang="ru-RU" sz="2400" b="1" dirty="0"/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15880" y="2636913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ТЕМА 1. Обзорная</a:t>
            </a:r>
          </a:p>
          <a:p>
            <a:pPr algn="l"/>
            <a:endParaRPr lang="ru-RU" sz="2800" dirty="0"/>
          </a:p>
          <a:p>
            <a:r>
              <a:rPr lang="ru-RU" sz="4100" b="1" dirty="0"/>
              <a:t>«Философия миссионерских вестей».</a:t>
            </a:r>
          </a:p>
        </p:txBody>
      </p:sp>
    </p:spTree>
    <p:extLst>
      <p:ext uri="{BB962C8B-B14F-4D97-AF65-F5344CB8AC3E}">
        <p14:creationId xmlns:p14="http://schemas.microsoft.com/office/powerpoint/2010/main" val="1715946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916832"/>
            <a:ext cx="5518720" cy="2045568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Правило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#1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 smtClean="0"/>
              <a:t>Помните для чего существуют миссионерские вести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619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/>
          <p:cNvSpPr/>
          <p:nvPr/>
        </p:nvSpPr>
        <p:spPr>
          <a:xfrm>
            <a:off x="-1905000" y="0"/>
            <a:ext cx="6858000" cy="6858000"/>
          </a:xfrm>
          <a:prstGeom prst="arc">
            <a:avLst>
              <a:gd name="adj1" fmla="val 16200000"/>
              <a:gd name="adj2" fmla="val 5392005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254000" dist="254000" dir="18900000">
              <a:prstClr val="black">
                <a:alpha val="3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-3060810" y="441434"/>
            <a:ext cx="9169620" cy="6211614"/>
          </a:xfrm>
          <a:prstGeom prst="arc">
            <a:avLst>
              <a:gd name="adj1" fmla="val 16200000"/>
              <a:gd name="adj2" fmla="val 5392005"/>
            </a:avLst>
          </a:prstGeom>
          <a:noFill/>
          <a:ln w="1905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3038639" y="-110362"/>
            <a:ext cx="9125278" cy="6274672"/>
          </a:xfrm>
          <a:prstGeom prst="arc">
            <a:avLst>
              <a:gd name="adj1" fmla="val 16200000"/>
              <a:gd name="adj2" fmla="val 5392005"/>
            </a:avLst>
          </a:prstGeom>
          <a:noFill/>
          <a:ln w="53975">
            <a:gradFill flip="none" rotWithShape="1">
              <a:gsLst>
                <a:gs pos="0">
                  <a:schemeClr val="accent1">
                    <a:lumMod val="60000"/>
                    <a:lumOff val="40000"/>
                    <a:alpha val="23000"/>
                  </a:schemeClr>
                </a:gs>
                <a:gs pos="100000">
                  <a:srgbClr val="D0D7DE">
                    <a:alpha val="10000"/>
                  </a:srgb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59796" y="265810"/>
            <a:ext cx="691276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Миссионерские</a:t>
            </a:r>
          </a:p>
          <a:p>
            <a:r>
              <a:rPr lang="ru-RU" sz="2400" b="1" dirty="0"/>
              <a:t>вести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15880" y="2636913"/>
            <a:ext cx="5400600" cy="30280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/>
              <a:t>ТЕМА 1.1</a:t>
            </a:r>
          </a:p>
          <a:p>
            <a:pPr algn="l"/>
            <a:endParaRPr lang="ru-RU" sz="2800" dirty="0"/>
          </a:p>
          <a:p>
            <a:r>
              <a:rPr lang="ru-RU" sz="4100" b="1" dirty="0"/>
              <a:t>«История происхождения миссионерских вестей».</a:t>
            </a:r>
          </a:p>
        </p:txBody>
      </p:sp>
    </p:spTree>
    <p:extLst>
      <p:ext uri="{BB962C8B-B14F-4D97-AF65-F5344CB8AC3E}">
        <p14:creationId xmlns:p14="http://schemas.microsoft.com/office/powerpoint/2010/main" val="2167212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260648"/>
            <a:ext cx="7344816" cy="132556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Адвентисткая</a:t>
            </a:r>
            <a:r>
              <a:rPr lang="ru-RU" dirty="0" smtClean="0"/>
              <a:t> церковь всегда имела широкое евангельское видение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631504" y="1412776"/>
            <a:ext cx="7848872" cy="525658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Субботняя школа с первых дней возникновения была сфокусирована на евангельском служении.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скоро Бог открыл пионерам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адвентизма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нужно совершать евангельское служение на неохваченных территориях.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пожертвование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всемирной миссии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Субботней школы было собрано Конференцией Верхней Колумбии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(США)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1885 году, и вырученные средства помогли отправить миссионеров в Австралию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1886 году, Генеральная конференция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осуществила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миссионерский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Субботней школы по строительству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миссионерского парусника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Питкерн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отплытию на остров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Питкерн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южной части Тихого океана.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286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416" y="764704"/>
            <a:ext cx="9073008" cy="54122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 1912 году были собраны первые пожертвования 13 субботы.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Пожертвования 13 субботы призваны </a:t>
            </a:r>
            <a:r>
              <a:rPr lang="ru-RU" dirty="0"/>
              <a:t>привлечь внимание к конкретным регионам мира и миссионерским проектам. </a:t>
            </a:r>
            <a:endParaRPr lang="ru-R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Для того чтобы иметь обратную связь с территориями, куда направляются миссионеры и пожертвования Субботней школы, было введено служение Миссионерских вестей.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2051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752" y="2060848"/>
            <a:ext cx="6480720" cy="2448272"/>
          </a:xfrm>
        </p:spPr>
        <p:txBody>
          <a:bodyPr>
            <a:normAutofit/>
          </a:bodyPr>
          <a:lstStyle/>
          <a:p>
            <a:r>
              <a:rPr lang="ru-RU" dirty="0" smtClean="0"/>
              <a:t>Первая брошюра миссионерских вестей, 1912 г.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027908"/>
            <a:ext cx="3114675" cy="559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9978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s_pptbusplan_tp01017510">
  <a:themeElements>
    <a:clrScheme name="ms_pptbusplan_tp01017510 11">
      <a:dk1>
        <a:srgbClr val="005A58"/>
      </a:dk1>
      <a:lt1>
        <a:srgbClr val="FFFFFF"/>
      </a:lt1>
      <a:dk2>
        <a:srgbClr val="4BB7B7"/>
      </a:dk2>
      <a:lt2>
        <a:srgbClr val="99CCFF"/>
      </a:lt2>
      <a:accent1>
        <a:srgbClr val="586F9E"/>
      </a:accent1>
      <a:accent2>
        <a:srgbClr val="4A24A8"/>
      </a:accent2>
      <a:accent3>
        <a:srgbClr val="B1D8D8"/>
      </a:accent3>
      <a:accent4>
        <a:srgbClr val="DADADA"/>
      </a:accent4>
      <a:accent5>
        <a:srgbClr val="B4BBCC"/>
      </a:accent5>
      <a:accent6>
        <a:srgbClr val="422098"/>
      </a:accent6>
      <a:hlink>
        <a:srgbClr val="CCECFF"/>
      </a:hlink>
      <a:folHlink>
        <a:srgbClr val="B2B2B2"/>
      </a:folHlink>
    </a:clrScheme>
    <a:fontScheme name="ms_pptbusplan_tp0101751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busplan_tp01017510 1">
        <a:dk1>
          <a:srgbClr val="5C1F00"/>
        </a:dk1>
        <a:lt1>
          <a:srgbClr val="FFFFFF"/>
        </a:lt1>
        <a:dk2>
          <a:srgbClr val="E55555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0B4B4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2">
        <a:dk1>
          <a:srgbClr val="2D2015"/>
        </a:dk1>
        <a:lt1>
          <a:srgbClr val="FFFFFF"/>
        </a:lt1>
        <a:dk2>
          <a:srgbClr val="9C8D6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CBC5B8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ADBA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3">
        <a:dk1>
          <a:srgbClr val="C0C0C0"/>
        </a:dk1>
        <a:lt1>
          <a:srgbClr val="FFFFFF"/>
        </a:lt1>
        <a:dk2>
          <a:srgbClr val="000000"/>
        </a:dk2>
        <a:lt2>
          <a:srgbClr val="333333"/>
        </a:lt2>
        <a:accent1>
          <a:srgbClr val="5F5F5F"/>
        </a:accent1>
        <a:accent2>
          <a:srgbClr val="DDDDDD"/>
        </a:accent2>
        <a:accent3>
          <a:srgbClr val="FFFFFF"/>
        </a:accent3>
        <a:accent4>
          <a:srgbClr val="A4A4A4"/>
        </a:accent4>
        <a:accent5>
          <a:srgbClr val="B6B6B6"/>
        </a:accent5>
        <a:accent6>
          <a:srgbClr val="C8C8C8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4">
        <a:dk1>
          <a:srgbClr val="003366"/>
        </a:dk1>
        <a:lt1>
          <a:srgbClr val="FFFFFF"/>
        </a:lt1>
        <a:dk2>
          <a:srgbClr val="42A5F0"/>
        </a:dk2>
        <a:lt2>
          <a:srgbClr val="3399FF"/>
        </a:lt2>
        <a:accent1>
          <a:srgbClr val="4880B8"/>
        </a:accent1>
        <a:accent2>
          <a:srgbClr val="00B000"/>
        </a:accent2>
        <a:accent3>
          <a:srgbClr val="B0CFF6"/>
        </a:accent3>
        <a:accent4>
          <a:srgbClr val="DADADA"/>
        </a:accent4>
        <a:accent5>
          <a:srgbClr val="B1C0D8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5">
        <a:dk1>
          <a:srgbClr val="336699"/>
        </a:dk1>
        <a:lt1>
          <a:srgbClr val="FFFFFF"/>
        </a:lt1>
        <a:dk2>
          <a:srgbClr val="DDDDDD"/>
        </a:dk2>
        <a:lt2>
          <a:srgbClr val="B2C8D8"/>
        </a:lt2>
        <a:accent1>
          <a:srgbClr val="1F62C5"/>
        </a:accent1>
        <a:accent2>
          <a:srgbClr val="468A4B"/>
        </a:accent2>
        <a:accent3>
          <a:srgbClr val="EBEBEB"/>
        </a:accent3>
        <a:accent4>
          <a:srgbClr val="DADADA"/>
        </a:accent4>
        <a:accent5>
          <a:srgbClr val="ABB7DF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6">
        <a:dk1>
          <a:srgbClr val="777777"/>
        </a:dk1>
        <a:lt1>
          <a:srgbClr val="FFFFFF"/>
        </a:lt1>
        <a:dk2>
          <a:srgbClr val="ABADA1"/>
        </a:dk2>
        <a:lt2>
          <a:srgbClr val="C2C2BA"/>
        </a:lt2>
        <a:accent1>
          <a:srgbClr val="909082"/>
        </a:accent1>
        <a:accent2>
          <a:srgbClr val="809EA8"/>
        </a:accent2>
        <a:accent3>
          <a:srgbClr val="D2D3CD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7">
        <a:dk1>
          <a:srgbClr val="3E3E5C"/>
        </a:dk1>
        <a:lt1>
          <a:srgbClr val="FFFFFF"/>
        </a:lt1>
        <a:dk2>
          <a:srgbClr val="BABBD2"/>
        </a:dk2>
        <a:lt2>
          <a:srgbClr val="B2B2B2"/>
        </a:lt2>
        <a:accent1>
          <a:srgbClr val="787682"/>
        </a:accent1>
        <a:accent2>
          <a:srgbClr val="6699FF"/>
        </a:accent2>
        <a:accent3>
          <a:srgbClr val="D9DAE5"/>
        </a:accent3>
        <a:accent4>
          <a:srgbClr val="DADADA"/>
        </a:accent4>
        <a:accent5>
          <a:srgbClr val="BEBDC1"/>
        </a:accent5>
        <a:accent6>
          <a:srgbClr val="5C8A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8">
        <a:dk1>
          <a:srgbClr val="777777"/>
        </a:dk1>
        <a:lt1>
          <a:srgbClr val="FFFFDF"/>
        </a:lt1>
        <a:dk2>
          <a:srgbClr val="FFFFD9"/>
        </a:dk2>
        <a:lt2>
          <a:srgbClr val="AA8322"/>
        </a:lt2>
        <a:accent1>
          <a:srgbClr val="D6B778"/>
        </a:accent1>
        <a:accent2>
          <a:srgbClr val="33CCCC"/>
        </a:accent2>
        <a:accent3>
          <a:srgbClr val="FFFFE9"/>
        </a:accent3>
        <a:accent4>
          <a:srgbClr val="DADABE"/>
        </a:accent4>
        <a:accent5>
          <a:srgbClr val="E8D8BE"/>
        </a:accent5>
        <a:accent6>
          <a:srgbClr val="2DB9B9"/>
        </a:accent6>
        <a:hlink>
          <a:srgbClr val="FF505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9">
        <a:dk1>
          <a:srgbClr val="EACD64"/>
        </a:dk1>
        <a:lt1>
          <a:srgbClr val="FEDA9A"/>
        </a:lt1>
        <a:dk2>
          <a:srgbClr val="AD7625"/>
        </a:dk2>
        <a:lt2>
          <a:srgbClr val="969696"/>
        </a:lt2>
        <a:accent1>
          <a:srgbClr val="8F6F59"/>
        </a:accent1>
        <a:accent2>
          <a:srgbClr val="FFC891"/>
        </a:accent2>
        <a:accent3>
          <a:srgbClr val="FEEACA"/>
        </a:accent3>
        <a:accent4>
          <a:srgbClr val="C8AF54"/>
        </a:accent4>
        <a:accent5>
          <a:srgbClr val="C6BBB5"/>
        </a:accent5>
        <a:accent6>
          <a:srgbClr val="E7B583"/>
        </a:accent6>
        <a:hlink>
          <a:srgbClr val="FF8A3B"/>
        </a:hlink>
        <a:folHlink>
          <a:srgbClr val="EEC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busplan_tp01017510 10">
        <a:dk1>
          <a:srgbClr val="808080"/>
        </a:dk1>
        <a:lt1>
          <a:srgbClr val="FFFFFF"/>
        </a:lt1>
        <a:dk2>
          <a:srgbClr val="F8F8F8"/>
        </a:dk2>
        <a:lt2>
          <a:srgbClr val="0099CC"/>
        </a:lt2>
        <a:accent1>
          <a:srgbClr val="66A0CC"/>
        </a:accent1>
        <a:accent2>
          <a:srgbClr val="CCCCFF"/>
        </a:accent2>
        <a:accent3>
          <a:srgbClr val="FBFBFB"/>
        </a:accent3>
        <a:accent4>
          <a:srgbClr val="DADADA"/>
        </a:accent4>
        <a:accent5>
          <a:srgbClr val="B8CDE2"/>
        </a:accent5>
        <a:accent6>
          <a:srgbClr val="B9B9E7"/>
        </a:accent6>
        <a:hlink>
          <a:srgbClr val="3333CC"/>
        </a:hlink>
        <a:folHlink>
          <a:srgbClr val="4D4D4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busplan_tp01017510 11">
        <a:dk1>
          <a:srgbClr val="005A58"/>
        </a:dk1>
        <a:lt1>
          <a:srgbClr val="FFFFFF"/>
        </a:lt1>
        <a:dk2>
          <a:srgbClr val="4BB7B7"/>
        </a:dk2>
        <a:lt2>
          <a:srgbClr val="99CCFF"/>
        </a:lt2>
        <a:accent1>
          <a:srgbClr val="586F9E"/>
        </a:accent1>
        <a:accent2>
          <a:srgbClr val="4A24A8"/>
        </a:accent2>
        <a:accent3>
          <a:srgbClr val="B1D8D8"/>
        </a:accent3>
        <a:accent4>
          <a:srgbClr val="DADADA"/>
        </a:accent4>
        <a:accent5>
          <a:srgbClr val="B4BBCC"/>
        </a:accent5>
        <a:accent6>
          <a:srgbClr val="422098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3.xml><?xml version="1.0" encoding="utf-8"?>
<a:theme xmlns:a="http://schemas.openxmlformats.org/drawingml/2006/main" name="Брендбук 1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 1" id="{567FFC49-2D28-4F27-8FE1-72873580CCDC}" vid="{EF6D793D-1F97-40B7-B36B-EA07A58E6AB7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EEC0CE6-B991-4E7C-9408-67337D8E5E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бизнес-плана</Template>
  <TotalTime>3985</TotalTime>
  <Words>517</Words>
  <Application>Microsoft Office PowerPoint</Application>
  <PresentationFormat>Широкоэкранный</PresentationFormat>
  <Paragraphs>76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Helvetica</vt:lpstr>
      <vt:lpstr>Tahoma</vt:lpstr>
      <vt:lpstr>Times New Roman</vt:lpstr>
      <vt:lpstr>Wingdings</vt:lpstr>
      <vt:lpstr>ms_pptbusplan_tp01017510</vt:lpstr>
      <vt:lpstr>Брендбук</vt:lpstr>
      <vt:lpstr>Брендбук 1</vt:lpstr>
      <vt:lpstr>Презентация PowerPoint</vt:lpstr>
      <vt:lpstr>Почему нужен этот обучающий курс?</vt:lpstr>
      <vt:lpstr>Презентация PowerPoint</vt:lpstr>
      <vt:lpstr>Презентация PowerPoint</vt:lpstr>
      <vt:lpstr>Правило #1</vt:lpstr>
      <vt:lpstr>Презентация PowerPoint</vt:lpstr>
      <vt:lpstr>Адвентисткая церковь всегда имела широкое евангельское видение</vt:lpstr>
      <vt:lpstr>Презентация PowerPoint</vt:lpstr>
      <vt:lpstr>Первая брошюра миссионерских вестей, 1912 г.</vt:lpstr>
      <vt:lpstr>Таким образом, миссионерские вести имеют две цели:</vt:lpstr>
      <vt:lpstr>Презентация PowerPoint</vt:lpstr>
      <vt:lpstr>Задачи характеристики вестей</vt:lpstr>
      <vt:lpstr>Задачи характеристики вестей</vt:lpstr>
      <vt:lpstr>Задачи характеристики вестей</vt:lpstr>
      <vt:lpstr>Задачи характеристики вестей</vt:lpstr>
      <vt:lpstr>ПРОДОЛЖЕНИЕ следует…</vt:lpstr>
      <vt:lpstr>Упражнения: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проведения Миссионерских вестей:</dc:title>
  <dc:subject/>
  <dc:creator>Jan</dc:creator>
  <cp:keywords/>
  <dc:description/>
  <cp:lastModifiedBy>Жан</cp:lastModifiedBy>
  <cp:revision>56</cp:revision>
  <dcterms:created xsi:type="dcterms:W3CDTF">2017-05-02T01:57:43Z</dcterms:created>
  <dcterms:modified xsi:type="dcterms:W3CDTF">2023-02-24T06:23:36Z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TC010175101049</vt:lpwstr>
  </property>
</Properties>
</file>