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2"/>
    <p:sldMasterId id="2147483746" r:id="rId3"/>
    <p:sldMasterId id="2147483760" r:id="rId4"/>
    <p:sldMasterId id="2147483772" r:id="rId5"/>
    <p:sldMasterId id="2147483820" r:id="rId6"/>
  </p:sldMasterIdLst>
  <p:notesMasterIdLst>
    <p:notesMasterId r:id="rId26"/>
  </p:notesMasterIdLst>
  <p:handoutMasterIdLst>
    <p:handoutMasterId r:id="rId27"/>
  </p:handoutMasterIdLst>
  <p:sldIdLst>
    <p:sldId id="307" r:id="rId7"/>
    <p:sldId id="308" r:id="rId8"/>
    <p:sldId id="287" r:id="rId9"/>
    <p:sldId id="288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4" r:id="rId22"/>
    <p:sldId id="305" r:id="rId23"/>
    <p:sldId id="303" r:id="rId24"/>
    <p:sldId id="306" r:id="rId25"/>
  </p:sldIdLst>
  <p:sldSz cx="12192000" cy="6858000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00"/>
  </p:normalViewPr>
  <p:slideViewPr>
    <p:cSldViewPr>
      <p:cViewPr varScale="1">
        <p:scale>
          <a:sx n="89" d="100"/>
          <a:sy n="89" d="100"/>
        </p:scale>
        <p:origin x="12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fld id="{CA2CDD77-7F2B-4412-BF84-68F56F32400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595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4813" y="696913"/>
            <a:ext cx="6188075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fld id="{F37BAF75-4E80-4FCF-AAA0-52893550E64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5010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20638" y="466725"/>
            <a:ext cx="4256087" cy="2395538"/>
          </a:xfrm>
        </p:spPr>
      </p:sp>
    </p:spTree>
    <p:extLst>
      <p:ext uri="{BB962C8B-B14F-4D97-AF65-F5344CB8AC3E}">
        <p14:creationId xmlns:p14="http://schemas.microsoft.com/office/powerpoint/2010/main" val="39590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78400" y="2135188"/>
            <a:ext cx="6908800" cy="1827212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78400" y="4038600"/>
            <a:ext cx="6902451" cy="10668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248400"/>
            <a:ext cx="2540000" cy="457200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48400"/>
            <a:ext cx="5791200" cy="457200"/>
          </a:xfrm>
        </p:spPr>
        <p:txBody>
          <a:bodyPr/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47200" y="6248400"/>
            <a:ext cx="2540000" cy="457200"/>
          </a:xfrm>
        </p:spPr>
        <p:txBody>
          <a:bodyPr/>
          <a:lstStyle>
            <a:lvl1pPr>
              <a:defRPr sz="800"/>
            </a:lvl1pPr>
          </a:lstStyle>
          <a:p>
            <a:fld id="{5BD10AC9-6396-4340-9F8E-7C16EC332FA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0B0A3-48A5-4348-8941-1AC2F4E6C9A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544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7"/>
            <a:ext cx="5917475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5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016575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1" y="540224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6636944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762582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7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6522448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9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8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4067048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8" y="2585279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2721720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7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4599700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1" y="365127"/>
            <a:ext cx="9613491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1" y="1825625"/>
            <a:ext cx="961349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357173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6" y="365127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6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6103378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3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660436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74200" y="228600"/>
            <a:ext cx="2311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228600"/>
            <a:ext cx="67310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FBB99-14B5-499C-BCFB-9535C4C485E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8429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70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384C6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70" y="2322506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0104716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1" y="365127"/>
            <a:ext cx="6264615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1" y="1825626"/>
            <a:ext cx="6264615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6908623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400" y="365127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400" y="1825626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2694108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7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FFFFFF"/>
                </a:solidFill>
              </a:defRPr>
            </a:lvl1pPr>
            <a:lvl2pPr marL="514350" indent="-171450">
              <a:defRPr sz="2100">
                <a:solidFill>
                  <a:srgbClr val="FFFFFF"/>
                </a:solidFill>
              </a:defRPr>
            </a:lvl2pPr>
            <a:lvl3pPr marL="870438" indent="-184638">
              <a:defRPr sz="2100">
                <a:solidFill>
                  <a:srgbClr val="FFFFFF"/>
                </a:solidFill>
              </a:defRPr>
            </a:lvl3pPr>
            <a:lvl4pPr marL="1228725" indent="-200025">
              <a:defRPr sz="2100">
                <a:solidFill>
                  <a:srgbClr val="FFFFFF"/>
                </a:solidFill>
              </a:defRPr>
            </a:lvl4pPr>
            <a:lvl5pPr marL="1589809" indent="-218209">
              <a:defRPr sz="21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1700548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2" y="365127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2" y="1825626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7610413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  <a:lvl2pPr marL="0" indent="342900" algn="ctr">
              <a:buSzTx/>
              <a:buNone/>
              <a:defRPr sz="1800"/>
            </a:lvl2pPr>
            <a:lvl3pPr marL="0" indent="685800" algn="ctr">
              <a:buSzTx/>
              <a:buNone/>
              <a:defRPr sz="1800"/>
            </a:lvl3pPr>
            <a:lvl4pPr marL="0" indent="1028700" algn="ctr">
              <a:buSzTx/>
              <a:buNone/>
              <a:defRPr sz="1800"/>
            </a:lvl4pPr>
            <a:lvl5pPr marL="0" indent="1371600" algn="ctr">
              <a:buSzTx/>
              <a:buNone/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2559462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063464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1068784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3815635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008102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" y="0"/>
            <a:ext cx="12188699" cy="47993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ltGray">
          <a:xfrm>
            <a:off x="-3" y="4754880"/>
            <a:ext cx="12192003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 bwMode="white">
          <a:xfrm>
            <a:off x="-128" y="4724400"/>
            <a:ext cx="12188827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3" cy="114300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3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500" cap="none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70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5554365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1800" b="1"/>
            </a:lvl1pPr>
            <a:lvl2pPr marL="0" indent="342900">
              <a:buSzTx/>
              <a:buNone/>
              <a:defRPr sz="1800" b="1"/>
            </a:lvl2pPr>
            <a:lvl3pPr marL="0" indent="685800">
              <a:buSzTx/>
              <a:buNone/>
              <a:defRPr sz="1800" b="1"/>
            </a:lvl3pPr>
            <a:lvl4pPr marL="0" indent="1028700">
              <a:buSzTx/>
              <a:buNone/>
              <a:defRPr sz="1800" b="1"/>
            </a:lvl4pPr>
            <a:lvl5pPr marL="0" indent="1371600">
              <a:buSzTx/>
              <a:buNone/>
              <a:defRPr sz="1800" b="1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 smtClean="0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9839013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6512748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0859549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3pPr marL="914400" indent="-228600"/>
            <a:lvl4pPr marL="1303020" indent="-274320"/>
            <a:lvl5pPr marL="1645920" indent="-274320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 smtClean="0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1753511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 marL="0" indent="342900">
              <a:buSzTx/>
              <a:buNone/>
              <a:defRPr sz="1200"/>
            </a:lvl2pPr>
            <a:lvl3pPr marL="0" indent="685800">
              <a:buSzTx/>
              <a:buNone/>
              <a:defRPr sz="1200"/>
            </a:lvl3pPr>
            <a:lvl4pPr marL="0" indent="1028700">
              <a:buSzTx/>
              <a:buNone/>
              <a:defRPr sz="1200"/>
            </a:lvl4pPr>
            <a:lvl5pPr marL="0" indent="1371600">
              <a:buSzTx/>
              <a:buNone/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29526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33015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9914304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83E7ED-5278-45E8-BCFD-319F4C536056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23415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CD5785-8A43-4CC4-A705-D4AA7E8DB57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2/24/2023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75B4CE-5129-41CA-A75E-F2AE589D1F4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5209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87994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0" y="0"/>
            <a:ext cx="12188827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2" y="411480"/>
            <a:ext cx="12188827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39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720759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альтернативного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39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none" baseline="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87935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DD7D43D-6574-4C7B-808D-C6C12215A4D4}" type="datetimeFigureOut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A0ECE5F2-81AA-4605-B028-6FBA391056AF}" type="slidenum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64474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50" b="0" cap="none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4"/>
            <a:ext cx="4572000" cy="3288847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50" b="0" cap="none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4"/>
            <a:ext cx="4572000" cy="3288847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9097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102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263050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solidFill>
                <a:srgbClr val="263050"/>
              </a:solidFill>
              <a:latin typeface="Corbel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263050"/>
              </a:solidFill>
              <a:latin typeface="Corbe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263050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263050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321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3E7ED-5278-45E8-BCFD-319F4C53605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398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412" y="2362202"/>
            <a:ext cx="3200400" cy="1990725"/>
          </a:xfrm>
        </p:spPr>
        <p:txBody>
          <a:bodyPr anchor="b">
            <a:normAutofit/>
          </a:bodyPr>
          <a:lstStyle>
            <a:lvl1pPr>
              <a:defRPr sz="255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4213" y="685800"/>
            <a:ext cx="7239001" cy="54864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9418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Альтернативное содержа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412" y="2362202"/>
            <a:ext cx="3200400" cy="1990725"/>
          </a:xfrm>
        </p:spPr>
        <p:txBody>
          <a:bodyPr anchor="b">
            <a:normAutofit/>
          </a:bodyPr>
          <a:lstStyle>
            <a:lvl1pPr>
              <a:defRPr sz="255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263050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solidFill>
                <a:srgbClr val="263050"/>
              </a:solidFill>
              <a:latin typeface="Corbe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263050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263050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61780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3215" y="2362200"/>
            <a:ext cx="3200400" cy="1993392"/>
          </a:xfrm>
        </p:spPr>
        <p:txBody>
          <a:bodyPr anchor="b">
            <a:normAutofit/>
          </a:bodyPr>
          <a:lstStyle>
            <a:lvl1pPr>
              <a:defRPr sz="255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3215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87293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6430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35559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95072" y="6391659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200" b="1" cap="all" spc="188" baseline="0"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D21D778-B565-4D7E-94D7-64010A445B68}" type="datetimeFigureOut">
              <a:rPr lang="en-US" smtClean="0"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2/24/2023</a:t>
            </a:fld>
            <a:endParaRPr lang="en-US">
              <a:latin typeface="Georgia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latin typeface="Georgia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5791200" y="2199453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C6B1FF6-39B9-40F5-8B67-33C6354A3D4F}" type="slidenum">
              <a:rPr lang="en-US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315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50667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latin typeface="Georgi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latin typeface="Georgi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815584" y="1026374"/>
            <a:ext cx="609600" cy="4413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4259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200" b="1" cap="all" spc="188" baseline="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95072" y="6391659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latin typeface="Georgia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latin typeface="Georgia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791200" y="2199453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315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30282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DD7D43D-6574-4C7B-808D-C6C12215A4D4}" type="datetimeFigureOut">
              <a:rPr lang="ru-RU" smtClean="0"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latin typeface="Georgia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latin typeface="Georgia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0ECE5F2-81AA-4605-B028-6FBA391056AF}" type="slidenum">
              <a:rPr lang="ru-RU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6084109" y="1575654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1875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1875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40357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1650" b="1" dirty="0" smtClean="0">
                <a:solidFill>
                  <a:srgbClr val="FFFFFF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388442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1650" b="1"/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latin typeface="Georgia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latin typeface="Georgia"/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5791200" y="1042419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14460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F6931-E2E8-4448-AF3E-32CE22D2CB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137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latin typeface="Georgia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latin typeface="Georgia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791200" y="1036023"/>
            <a:ext cx="609600" cy="4413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33349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95072" y="6391659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latin typeface="Georgia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latin typeface="Georgia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563605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165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08000" y="1981203"/>
            <a:ext cx="3149600" cy="4144963"/>
          </a:xfrm>
        </p:spPr>
        <p:txBody>
          <a:bodyPr/>
          <a:lstStyle>
            <a:lvl1pPr marL="0" indent="0">
              <a:spcAft>
                <a:spcPts val="750"/>
              </a:spcAft>
              <a:buNone/>
              <a:defRPr sz="1200">
                <a:solidFill>
                  <a:srgbClr val="FFFFFF"/>
                </a:solidFill>
              </a:defRPr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828800" y="31274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99136" y="638838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latin typeface="Georgia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92456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828800" y="312741"/>
            <a:ext cx="609600" cy="4413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750"/>
              </a:spcAft>
              <a:buFontTx/>
              <a:buNone/>
              <a:defRPr sz="1200">
                <a:solidFill>
                  <a:srgbClr val="FFFFFF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99136" y="638838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latin typeface="Georgia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402320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latin typeface="Georgi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latin typeface="Georgia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47527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95072" y="6391659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21216" y="3009904"/>
            <a:ext cx="609600" cy="441325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latin typeface="Georgia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latin typeface="Georgia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55200" y="304803"/>
            <a:ext cx="1930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46557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872640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562" y="285789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562" y="4905542"/>
            <a:ext cx="9144001" cy="717046"/>
          </a:xfrm>
          <a:prstGeom prst="rect">
            <a:avLst/>
          </a:prstGeom>
        </p:spPr>
        <p:txBody>
          <a:bodyPr anchor="ctr"/>
          <a:lstStyle>
            <a:lvl1pPr algn="ctr"/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516204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12345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844598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447800"/>
            <a:ext cx="4521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64400" y="1447800"/>
            <a:ext cx="4521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75CF3-B8AA-47BB-9B72-30CD7C96C90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694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599526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77150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8865774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323567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073444" y="681584"/>
            <a:ext cx="5254604" cy="13255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073444" y="2142084"/>
            <a:ext cx="5254604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96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3367" y="5248634"/>
            <a:ext cx="1449282" cy="1449283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3673086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53979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215323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778451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278721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92933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2B669-1B69-4B69-BE46-0B03245FF37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0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994299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2467889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25722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671298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6654897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8356811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5350340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804800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7897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762361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ED261-9B59-45B8-9CE5-2274097C717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813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820016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93592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219845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463063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645244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3600457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408955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127532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200347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622591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4E9A0-5025-40EE-8DD7-D9C656EADAC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2275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687715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3914606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86031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354191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 smtClean="0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2225743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5295963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1754510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 smtClean="0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2485806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2784647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797947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C92DC-F855-4E9E-B399-69EB3B9003C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6397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6353302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78400" y="2135188"/>
            <a:ext cx="6908800" cy="1827212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78400" y="4038600"/>
            <a:ext cx="6902451" cy="10668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248400"/>
            <a:ext cx="2540000" cy="457200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48400"/>
            <a:ext cx="5791200" cy="457200"/>
          </a:xfrm>
        </p:spPr>
        <p:txBody>
          <a:bodyPr/>
          <a:lstStyle>
            <a:lvl1pPr>
              <a:defRPr sz="8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47200" y="6248400"/>
            <a:ext cx="2540000" cy="457200"/>
          </a:xfrm>
        </p:spPr>
        <p:txBody>
          <a:bodyPr/>
          <a:lstStyle>
            <a:lvl1pPr>
              <a:defRPr sz="8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10AC9-6396-4340-9F8E-7C16EC332FA2}" type="slidenum"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66265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83E7ED-5278-45E8-BCFD-319F4C536056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81200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701912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564" y="285791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564" y="4905542"/>
            <a:ext cx="9144001" cy="717046"/>
          </a:xfrm>
          <a:prstGeom prst="rect">
            <a:avLst/>
          </a:prstGeom>
        </p:spPr>
        <p:txBody>
          <a:bodyPr anchor="ctr"/>
          <a:lstStyle>
            <a:lvl1pPr algn="ctr"/>
            <a:lvl2pPr marL="0" indent="342900" algn="ctr">
              <a:buSzTx/>
              <a:buNone/>
            </a:lvl2pPr>
            <a:lvl3pPr marL="0" indent="685800" algn="ctr">
              <a:buSzTx/>
              <a:buNone/>
            </a:lvl3pPr>
            <a:lvl4pPr marL="0" indent="1028700" algn="ctr">
              <a:buSzTx/>
              <a:buNone/>
            </a:lvl4pPr>
            <a:lvl5pPr marL="0" indent="1371600" algn="ctr">
              <a:buSzTx/>
              <a:buNone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9765633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7"/>
            <a:ext cx="680936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3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4543078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3" y="365127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3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997310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3" y="365127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3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8472411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7"/>
            <a:ext cx="390947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6"/>
            <a:ext cx="3909475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58314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3" y="365127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3" y="1825626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04813" y="5043515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172954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2A4B58-C26E-4E90-B236-9AF1F75C0BB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8040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50" y="365127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50" y="1825627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77342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7488754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073445" y="681584"/>
            <a:ext cx="5254604" cy="13255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073445" y="2142086"/>
            <a:ext cx="5254604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96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3367" y="5248636"/>
            <a:ext cx="1449283" cy="1449283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7465331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7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5903083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6370438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7"/>
            <a:ext cx="463450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7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0284397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572484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7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6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5201349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7" y="365127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7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6954875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3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3515494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7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590172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50" Type="http://schemas.openxmlformats.org/officeDocument/2006/relationships/image" Target="../media/image7.png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41" Type="http://schemas.openxmlformats.org/officeDocument/2006/relationships/slideLayout" Target="../slideLayouts/slideLayout76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49" Type="http://schemas.openxmlformats.org/officeDocument/2006/relationships/image" Target="../media/image6.png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theme" Target="../theme/theme4.xml"/><Relationship Id="rId8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9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34" Type="http://schemas.openxmlformats.org/officeDocument/2006/relationships/slideLayout" Target="../slideLayouts/slideLayout116.xml"/><Relationship Id="rId42" Type="http://schemas.openxmlformats.org/officeDocument/2006/relationships/slideLayout" Target="../slideLayouts/slideLayout124.xml"/><Relationship Id="rId47" Type="http://schemas.openxmlformats.org/officeDocument/2006/relationships/slideLayout" Target="../slideLayouts/slideLayout129.xml"/><Relationship Id="rId50" Type="http://schemas.openxmlformats.org/officeDocument/2006/relationships/image" Target="../media/image7.png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33" Type="http://schemas.openxmlformats.org/officeDocument/2006/relationships/slideLayout" Target="../slideLayouts/slideLayout115.xml"/><Relationship Id="rId38" Type="http://schemas.openxmlformats.org/officeDocument/2006/relationships/slideLayout" Target="../slideLayouts/slideLayout120.xml"/><Relationship Id="rId46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11.xml"/><Relationship Id="rId41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32" Type="http://schemas.openxmlformats.org/officeDocument/2006/relationships/slideLayout" Target="../slideLayouts/slideLayout114.xml"/><Relationship Id="rId37" Type="http://schemas.openxmlformats.org/officeDocument/2006/relationships/slideLayout" Target="../slideLayouts/slideLayout119.xml"/><Relationship Id="rId40" Type="http://schemas.openxmlformats.org/officeDocument/2006/relationships/slideLayout" Target="../slideLayouts/slideLayout122.xml"/><Relationship Id="rId45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36" Type="http://schemas.openxmlformats.org/officeDocument/2006/relationships/slideLayout" Target="../slideLayouts/slideLayout118.xml"/><Relationship Id="rId49" Type="http://schemas.openxmlformats.org/officeDocument/2006/relationships/image" Target="../media/image6.png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31" Type="http://schemas.openxmlformats.org/officeDocument/2006/relationships/slideLayout" Target="../slideLayouts/slideLayout113.xml"/><Relationship Id="rId44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Relationship Id="rId35" Type="http://schemas.openxmlformats.org/officeDocument/2006/relationships/slideLayout" Target="../slideLayouts/slideLayout117.xml"/><Relationship Id="rId43" Type="http://schemas.openxmlformats.org/officeDocument/2006/relationships/slideLayout" Target="../slideLayouts/slideLayout125.xml"/><Relationship Id="rId48" Type="http://schemas.openxmlformats.org/officeDocument/2006/relationships/theme" Target="../theme/theme5.xml"/><Relationship Id="rId8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228600"/>
            <a:ext cx="9245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447800"/>
            <a:ext cx="9245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0" y="6248400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944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058400" y="6248400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</a:defRPr>
            </a:lvl1pPr>
          </a:lstStyle>
          <a:p>
            <a:fld id="{13A95E66-AAE4-4F83-84BC-554D72929571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1587" y="6583680"/>
            <a:ext cx="12188827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587" y="6583680"/>
            <a:ext cx="12188827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4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Шестая</a:t>
            </a:r>
          </a:p>
          <a:p>
            <a:pPr lvl="6"/>
            <a:r>
              <a:rPr lang="ru-RU" dirty="0" smtClean="0"/>
              <a:t>Седьмая</a:t>
            </a:r>
          </a:p>
          <a:p>
            <a:pPr lvl="7"/>
            <a:r>
              <a:rPr lang="ru-RU" dirty="0" smtClean="0"/>
              <a:t>Восьмая</a:t>
            </a:r>
          </a:p>
          <a:p>
            <a:pPr lvl="8"/>
            <a:r>
              <a:rPr lang="ru-RU" dirty="0" smtClean="0"/>
              <a:t>Девятая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cap="all" baseline="0">
                <a:solidFill>
                  <a:schemeClr val="bg2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/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E5E8E8"/>
                </a:solidFill>
                <a:latin typeface="Corbe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83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255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Clr>
          <a:schemeClr val="tx2"/>
        </a:buClr>
        <a:buSzPct val="80000"/>
        <a:buFont typeface="Wingdings" pitchFamily="2" charset="2"/>
        <a:buChar char="§"/>
        <a:defRPr sz="1500" kern="1200">
          <a:solidFill>
            <a:schemeClr val="tx2"/>
          </a:solidFill>
          <a:latin typeface="+mn-lt"/>
          <a:ea typeface="+mn-ea"/>
          <a:cs typeface="+mn-cs"/>
        </a:defRPr>
      </a:lvl1pPr>
      <a:lvl2pPr marL="44577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tx2"/>
        </a:buClr>
        <a:buSzPct val="80000"/>
        <a:buFont typeface="Wingdings" pitchFamily="2" charset="2"/>
        <a:buChar char="§"/>
        <a:defRPr sz="135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92583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" pitchFamily="2" charset="2"/>
        <a:buChar char="§"/>
        <a:defRPr sz="1050" kern="1200">
          <a:solidFill>
            <a:schemeClr val="tx2"/>
          </a:solidFill>
          <a:latin typeface="+mn-lt"/>
          <a:ea typeface="+mn-ea"/>
          <a:cs typeface="+mn-cs"/>
        </a:defRPr>
      </a:lvl4pPr>
      <a:lvl5pPr marL="116586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" pitchFamily="2" charset="2"/>
        <a:buChar char="§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050" kern="1200">
          <a:solidFill>
            <a:schemeClr val="tx2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 userDrawn="1">
          <p15:clr>
            <a:srgbClr val="F26B43"/>
          </p15:clr>
        </p15:guide>
        <p15:guide id="2" pos="538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3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99136" y="638838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050">
                <a:solidFill>
                  <a:srgbClr val="FFFFFF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ru-RU" smtClean="0"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24.02.2023</a:t>
            </a:fld>
            <a:endParaRPr lang="ru-RU" dirty="0">
              <a:latin typeface="Georgia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900">
                <a:solidFill>
                  <a:srgbClr val="FFFFFF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latin typeface="Georgia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5791200" y="1040176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2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ru-RU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4202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2475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20574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1650" kern="1200">
          <a:solidFill>
            <a:schemeClr val="tx2"/>
          </a:solidFill>
          <a:latin typeface="+mn-lt"/>
          <a:ea typeface="+mn-ea"/>
          <a:cs typeface="+mn-cs"/>
        </a:defRPr>
      </a:lvl2pPr>
      <a:lvl3pPr marL="617220" indent="-17145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17145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028700" indent="-17145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371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77340" indent="-13716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3716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05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50">
            <a:extLst/>
          </a:blip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874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814" r:id="rId42"/>
    <p:sldLayoutId id="2147483815" r:id="rId43"/>
    <p:sldLayoutId id="2147483816" r:id="rId44"/>
    <p:sldLayoutId id="2147483817" r:id="rId45"/>
    <p:sldLayoutId id="2147483818" r:id="rId46"/>
    <p:sldLayoutId id="2147483819" r:id="rId47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50">
            <a:extLst/>
          </a:blip>
          <a:stretch>
            <a:fillRect/>
          </a:stretch>
        </p:blipFill>
        <p:spPr>
          <a:xfrm>
            <a:off x="10536058" y="5188376"/>
            <a:ext cx="1628679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504206" y="6240935"/>
            <a:ext cx="233395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95E66-AAE4-4F83-84BC-554D72929571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057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  <p:sldLayoutId id="2147483843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</p:sldLayoutIdLst>
  <p:transition spd="med"/>
  <p:txStyles>
    <p:titleStyle>
      <a:lvl1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538843" marR="0" indent="-195943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896815" marR="0" indent="-211015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257300" marR="0" indent="-2286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1620982" marR="0" indent="-249382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0193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23622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27051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30480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0D7DE"/>
            </a:gs>
            <a:gs pos="30000">
              <a:schemeClr val="bg1"/>
            </a:gs>
            <a:gs pos="70000">
              <a:schemeClr val="bg1"/>
            </a:gs>
            <a:gs pos="100000">
              <a:srgbClr val="A7B9C5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/>
          <p:cNvSpPr/>
          <p:nvPr/>
        </p:nvSpPr>
        <p:spPr>
          <a:xfrm>
            <a:off x="-2905000" y="0"/>
            <a:ext cx="6858000" cy="6858000"/>
          </a:xfrm>
          <a:prstGeom prst="arc">
            <a:avLst>
              <a:gd name="adj1" fmla="val 16200000"/>
              <a:gd name="adj2" fmla="val 5392005"/>
            </a:avLst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254000" dist="254000" dir="18900000">
              <a:prstClr val="black">
                <a:alpha val="3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248128" y="476672"/>
            <a:ext cx="299186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Миссионерские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вести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293521" y="2780928"/>
            <a:ext cx="5400600" cy="30280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Курс.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«Правила миссионерских вестей».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00328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43249" y="2366011"/>
            <a:ext cx="7618912" cy="17340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/>
              <a:t>Почему нужно делать призывы?</a:t>
            </a:r>
          </a:p>
        </p:txBody>
      </p:sp>
    </p:spTree>
    <p:extLst>
      <p:ext uri="{BB962C8B-B14F-4D97-AF65-F5344CB8AC3E}">
        <p14:creationId xmlns:p14="http://schemas.microsoft.com/office/powerpoint/2010/main" val="149690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529840" y="1207771"/>
            <a:ext cx="7132320" cy="592455"/>
          </a:xfrm>
        </p:spPr>
        <p:txBody>
          <a:bodyPr/>
          <a:lstStyle/>
          <a:p>
            <a:r>
              <a:rPr lang="ru-RU" b="1" dirty="0" smtClean="0"/>
              <a:t>Во-первых, потому что это Библейский метод</a:t>
            </a:r>
            <a:endParaRPr lang="ru-RU" b="1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Иисус делал призывы;</a:t>
            </a:r>
          </a:p>
          <a:p>
            <a:r>
              <a:rPr lang="ru-RU" sz="2400" dirty="0"/>
              <a:t>Моисей делал призывы;</a:t>
            </a:r>
          </a:p>
          <a:p>
            <a:r>
              <a:rPr lang="ru-RU" sz="2400" dirty="0"/>
              <a:t>Илия делал призывы;</a:t>
            </a:r>
          </a:p>
          <a:p>
            <a:r>
              <a:rPr lang="ru-RU" sz="2400" dirty="0"/>
              <a:t>Библия начинается и завершается призывом.</a:t>
            </a:r>
          </a:p>
        </p:txBody>
      </p:sp>
    </p:spTree>
    <p:extLst>
      <p:ext uri="{BB962C8B-B14F-4D97-AF65-F5344CB8AC3E}">
        <p14:creationId xmlns:p14="http://schemas.microsoft.com/office/powerpoint/2010/main" val="176093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840" y="1207770"/>
            <a:ext cx="7132320" cy="635318"/>
          </a:xfrm>
        </p:spPr>
        <p:txBody>
          <a:bodyPr/>
          <a:lstStyle/>
          <a:p>
            <a:r>
              <a:rPr lang="ru-RU" b="1" dirty="0" smtClean="0"/>
              <a:t>Во-вторых, призывы изменяют жизнь.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29840" y="2646761"/>
            <a:ext cx="7132320" cy="2732675"/>
          </a:xfrm>
        </p:spPr>
        <p:txBody>
          <a:bodyPr>
            <a:normAutofit/>
          </a:bodyPr>
          <a:lstStyle/>
          <a:p>
            <a:pPr marL="34290" indent="0" algn="r">
              <a:buNone/>
            </a:pPr>
            <a:r>
              <a:rPr lang="ru-RU" sz="2400" dirty="0"/>
              <a:t>Когда вы делаете призыв, вы даете аудитории возможность отреагировать на действие Святого Духа и принять решение, которое изменит их жизнь.</a:t>
            </a:r>
          </a:p>
        </p:txBody>
      </p:sp>
    </p:spTree>
    <p:extLst>
      <p:ext uri="{BB962C8B-B14F-4D97-AF65-F5344CB8AC3E}">
        <p14:creationId xmlns:p14="http://schemas.microsoft.com/office/powerpoint/2010/main" val="159911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В-третьих, без призыва люди слышат, но ничего не делают.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1362" y="2283715"/>
            <a:ext cx="6380798" cy="3095720"/>
          </a:xfrm>
        </p:spPr>
        <p:txBody>
          <a:bodyPr/>
          <a:lstStyle/>
          <a:p>
            <a:r>
              <a:rPr lang="ru-RU" sz="2400" dirty="0"/>
              <a:t>«Если людей, склонившихся к обращению, не привести как можно раньше к принятию необходимого решения, они рискуют постепенно утратить свою убежденность». </a:t>
            </a:r>
          </a:p>
          <a:p>
            <a:pPr lvl="8"/>
            <a:r>
              <a:rPr lang="ru-RU" sz="1950" b="1" dirty="0"/>
              <a:t>ЕВАНГЕЛИЗМ, СТР. 298.</a:t>
            </a:r>
            <a:endParaRPr lang="ru-RU" sz="195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160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3491" y="1021625"/>
            <a:ext cx="7132320" cy="925068"/>
          </a:xfrm>
        </p:spPr>
        <p:txBody>
          <a:bodyPr>
            <a:normAutofit/>
          </a:bodyPr>
          <a:lstStyle/>
          <a:p>
            <a:r>
              <a:rPr lang="ru-RU" sz="2700" b="1" dirty="0"/>
              <a:t>В-четвертых, действие усиливает внутренние убеждения.</a:t>
            </a: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49217" y="2587426"/>
            <a:ext cx="7092212" cy="3095720"/>
          </a:xfrm>
        </p:spPr>
        <p:txBody>
          <a:bodyPr>
            <a:normAutofit/>
          </a:bodyPr>
          <a:lstStyle/>
          <a:p>
            <a:pPr lvl="0"/>
            <a:r>
              <a:rPr lang="ru-RU" sz="3000" dirty="0"/>
              <a:t>мысли ведут к действиям.</a:t>
            </a:r>
          </a:p>
          <a:p>
            <a:pPr lvl="0"/>
            <a:r>
              <a:rPr lang="ru-RU" sz="3000" dirty="0"/>
              <a:t>действия усиливают и расширяют мышление.</a:t>
            </a:r>
          </a:p>
          <a:p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15334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/>
              <a:t>Ключевые пункты </a:t>
            </a:r>
            <a:r>
              <a:rPr lang="ru-RU" sz="3000" b="1" dirty="0"/>
              <a:t>любого призыва</a:t>
            </a:r>
            <a:endParaRPr lang="ru-RU" sz="3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b="1" dirty="0" smtClean="0"/>
              <a:t>Молитесь о призыве</a:t>
            </a:r>
            <a:r>
              <a:rPr lang="ru-RU" dirty="0" smtClean="0"/>
              <a:t>. Попросите Святого Духа дать вам правильные слова.</a:t>
            </a:r>
          </a:p>
          <a:p>
            <a:pPr lvl="0"/>
            <a:r>
              <a:rPr lang="ru-RU" b="1" dirty="0" smtClean="0"/>
              <a:t>Делайте призыв от искреннего сердца</a:t>
            </a:r>
            <a:r>
              <a:rPr lang="ru-RU" dirty="0" smtClean="0"/>
              <a:t>. Пусть </a:t>
            </a:r>
            <a:r>
              <a:rPr lang="ru-RU" b="1" dirty="0" smtClean="0"/>
              <a:t>ваша обеспокоенность</a:t>
            </a:r>
            <a:r>
              <a:rPr lang="ru-RU" dirty="0" smtClean="0"/>
              <a:t> о вечной участи ваших слушателей течет из вашего сердца. </a:t>
            </a:r>
          </a:p>
          <a:p>
            <a:pPr lvl="0"/>
            <a:r>
              <a:rPr lang="ru-RU" b="1" dirty="0" smtClean="0"/>
              <a:t>Сделайте конкретный призыв, </a:t>
            </a:r>
            <a:r>
              <a:rPr lang="ru-RU" dirty="0" smtClean="0"/>
              <a:t>чтобы слушатели могли четко понимать, к чему их призывают. Общие призывы не меняют жизнь, а плохо сформулированные запутанные обращения оставляют аудиторию в недоумении.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527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44000" cy="648072"/>
          </a:xfrm>
        </p:spPr>
        <p:txBody>
          <a:bodyPr>
            <a:noAutofit/>
          </a:bodyPr>
          <a:lstStyle/>
          <a:p>
            <a:r>
              <a:rPr lang="ru-RU" sz="2400" b="1" dirty="0"/>
              <a:t>Каким должен быть призыв во время миссионерских вестей?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1052736"/>
            <a:ext cx="10225136" cy="5400600"/>
          </a:xfrm>
        </p:spPr>
        <p:txBody>
          <a:bodyPr>
            <a:normAutofit/>
          </a:bodyPr>
          <a:lstStyle/>
          <a:p>
            <a:pPr marL="548640" indent="-514350">
              <a:buFont typeface="+mj-lt"/>
              <a:buAutoNum type="arabicPeriod"/>
            </a:pPr>
            <a:r>
              <a:rPr lang="ru-RU" sz="3000" b="1" dirty="0"/>
              <a:t>Пережить такие же опыты как герои рассказываемой вести.</a:t>
            </a:r>
          </a:p>
          <a:p>
            <a:pPr lvl="2"/>
            <a:r>
              <a:rPr lang="ru-RU" sz="2000" i="1" dirty="0"/>
              <a:t>В вестях мы рассказываем как Бог проявил Себя в жизни человека</a:t>
            </a:r>
            <a:r>
              <a:rPr lang="ru-RU" sz="2000" dirty="0"/>
              <a:t>. </a:t>
            </a:r>
          </a:p>
          <a:p>
            <a:pPr lvl="2"/>
            <a:r>
              <a:rPr lang="ru-RU" sz="2000" dirty="0"/>
              <a:t>ПРИЗЫВ: В вашей жизни могут быть такие же опыты! </a:t>
            </a:r>
          </a:p>
          <a:p>
            <a:pPr lvl="2"/>
            <a:r>
              <a:rPr lang="ru-RU" sz="2000" dirty="0"/>
              <a:t>Стремитесь к Богу! </a:t>
            </a:r>
          </a:p>
          <a:p>
            <a:pPr lvl="2"/>
            <a:r>
              <a:rPr lang="ru-RU" sz="2000" dirty="0"/>
              <a:t>Изучайте Библию! </a:t>
            </a:r>
            <a:endParaRPr lang="ru-RU" sz="2000" dirty="0"/>
          </a:p>
          <a:p>
            <a:pPr marL="548640" indent="-514350">
              <a:buFont typeface="+mj-lt"/>
              <a:buAutoNum type="arabicPeriod"/>
            </a:pPr>
            <a:r>
              <a:rPr lang="ru-RU" sz="3000" b="1" dirty="0"/>
              <a:t>Приводить других к изменению их жизни, подобно героям </a:t>
            </a:r>
            <a:r>
              <a:rPr lang="ru-RU" sz="3000" b="1" dirty="0" smtClean="0"/>
              <a:t>мисс. </a:t>
            </a:r>
            <a:r>
              <a:rPr lang="ru-RU" sz="3000" b="1" dirty="0"/>
              <a:t>истории.</a:t>
            </a:r>
          </a:p>
          <a:p>
            <a:pPr lvl="2"/>
            <a:r>
              <a:rPr lang="ru-RU" sz="2000" dirty="0"/>
              <a:t>Рядом снами много таких же как …</a:t>
            </a:r>
          </a:p>
          <a:p>
            <a:pPr lvl="2"/>
            <a:r>
              <a:rPr lang="ru-RU" sz="2000" dirty="0"/>
              <a:t>Расскажите им об Иисусе.</a:t>
            </a:r>
          </a:p>
          <a:p>
            <a:pPr lvl="2"/>
            <a:r>
              <a:rPr lang="ru-RU" sz="2000" dirty="0"/>
              <a:t>Приглашайте их в школу Библии.</a:t>
            </a:r>
          </a:p>
          <a:p>
            <a:pPr lvl="2"/>
            <a:r>
              <a:rPr lang="ru-RU" sz="2000" dirty="0"/>
              <a:t>Помогите им обрести такое же счастье как…</a:t>
            </a:r>
          </a:p>
          <a:p>
            <a:pPr marL="514350" lvl="2" indent="0">
              <a:buNone/>
            </a:pPr>
            <a:endParaRPr lang="ru-RU" sz="2000" dirty="0"/>
          </a:p>
          <a:p>
            <a:pPr lvl="2"/>
            <a:endParaRPr lang="ru-RU" sz="2000" dirty="0"/>
          </a:p>
          <a:p>
            <a:pPr marL="548640" indent="-514350">
              <a:buFont typeface="+mj-lt"/>
              <a:buAutoNum type="arabicPeriod"/>
            </a:pP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356217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504" y="116632"/>
            <a:ext cx="7132320" cy="441360"/>
          </a:xfrm>
        </p:spPr>
        <p:txBody>
          <a:bodyPr/>
          <a:lstStyle/>
          <a:p>
            <a:r>
              <a:rPr lang="ru-RU" u="sng" dirty="0" smtClean="0"/>
              <a:t>Примеры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384" y="764704"/>
            <a:ext cx="10585176" cy="5472607"/>
          </a:xfrm>
        </p:spPr>
        <p:txBody>
          <a:bodyPr>
            <a:normAutofit fontScale="92500" lnSpcReduction="10000"/>
          </a:bodyPr>
          <a:lstStyle/>
          <a:p>
            <a:pPr marL="34290" indent="0">
              <a:buNone/>
            </a:pPr>
            <a:r>
              <a:rPr lang="ru-RU" sz="2400" i="1" dirty="0"/>
              <a:t>История как Бог изменил жизнь молодого человека Луиса, после того как его друг предложил вместе изучать библейские уроки.</a:t>
            </a:r>
          </a:p>
          <a:p>
            <a:r>
              <a:rPr lang="ru-RU" sz="2400" dirty="0"/>
              <a:t>ПРИЗЫВ (1): Рядом с нами живут люди, которые подобно Луису испытывают отчаяние. Я призываю вас молиться о них и приглашать изучать библейские уроки. Жизнь Луиса изменилась благодаря изучению Библии. Давайте каждый из нас поставит цель привести одного человека в школу Библии!</a:t>
            </a:r>
          </a:p>
          <a:p>
            <a:endParaRPr lang="ru-RU" sz="2400" dirty="0"/>
          </a:p>
          <a:p>
            <a:r>
              <a:rPr lang="ru-RU" sz="2400" dirty="0"/>
              <a:t>ПРИЗЫВ (2). Братья и сестры! В той общине, к которой присоединился Луис есть замечательное служение – школа Библии. Я призываю вас молиться, чтобы у нас тоже была школа Библии. Это очень важное служение. </a:t>
            </a:r>
            <a:r>
              <a:rPr lang="ru-RU" sz="2400" dirty="0"/>
              <a:t>Посвятим же себя тому, чтобы приглашать людей изучать Библию и проводить с ними библейские уроки. 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ПРИЗЫВ (3). Возможно сегодня ты так же как Луис не находишь счастье в этой жизни. Я приглашаю тебя принять мир Иисуса. Начни изучать Библию как это сделал Луис и Бог наполнит твою жизнь счастьем.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7283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09" y="1170759"/>
            <a:ext cx="4136608" cy="4663440"/>
          </a:xfrm>
        </p:spPr>
        <p:txBody>
          <a:bodyPr>
            <a:normAutofit/>
          </a:bodyPr>
          <a:lstStyle/>
          <a:p>
            <a:r>
              <a:rPr lang="ru-RU" b="1" dirty="0" smtClean="0"/>
              <a:t>Когда вы начнете делать призывы, Дух Святой будет могущественно работать в сердцах ваших посетителей, и вы увидите чудеса божественной благодати.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24" y="1307307"/>
            <a:ext cx="5465976" cy="4221956"/>
          </a:xfrm>
        </p:spPr>
      </p:pic>
    </p:spTree>
    <p:extLst>
      <p:ext uri="{BB962C8B-B14F-4D97-AF65-F5344CB8AC3E}">
        <p14:creationId xmlns:p14="http://schemas.microsoft.com/office/powerpoint/2010/main" val="198903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0214" y="3573016"/>
            <a:ext cx="6902451" cy="1066800"/>
          </a:xfrm>
        </p:spPr>
        <p:txBody>
          <a:bodyPr/>
          <a:lstStyle/>
          <a:p>
            <a:r>
              <a:rPr lang="ru-RU" i="1" dirty="0" smtClean="0"/>
              <a:t>Продолжение следует…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14666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15880" y="620688"/>
            <a:ext cx="724297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99CC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Правило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CC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#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CC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	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Помнить цель мисс вестей</a:t>
            </a: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99CCFF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CC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Правило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CC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#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CC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	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Сделать хорошее Вступление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CC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Правило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99CC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#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CC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	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Бог – главный герой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99CC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Правило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CC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#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CC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	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Краткость вести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200" b="1" dirty="0">
                <a:solidFill>
                  <a:srgbClr val="99CCFF">
                    <a:lumMod val="50000"/>
                  </a:srgbClr>
                </a:solidFill>
              </a:rPr>
              <a:t>Правило </a:t>
            </a:r>
            <a:r>
              <a:rPr lang="en-US" sz="2200" b="1" dirty="0" smtClean="0">
                <a:solidFill>
                  <a:srgbClr val="99CCFF">
                    <a:lumMod val="50000"/>
                  </a:srgbClr>
                </a:solidFill>
              </a:rPr>
              <a:t>#</a:t>
            </a:r>
            <a:r>
              <a:rPr lang="ru-RU" sz="2200" b="1" dirty="0" smtClean="0">
                <a:solidFill>
                  <a:srgbClr val="99CCFF">
                    <a:lumMod val="50000"/>
                  </a:srgbClr>
                </a:solidFill>
              </a:rPr>
              <a:t>5</a:t>
            </a:r>
            <a:r>
              <a:rPr lang="ru-RU" sz="2200" b="1" dirty="0">
                <a:solidFill>
                  <a:srgbClr val="99CCFF">
                    <a:lumMod val="50000"/>
                  </a:srgbClr>
                </a:solidFill>
              </a:rPr>
              <a:t>	</a:t>
            </a:r>
            <a:r>
              <a:rPr lang="ru-RU" sz="2200" b="1" dirty="0" smtClean="0">
                <a:solidFill>
                  <a:srgbClr val="DADADA">
                    <a:lumMod val="10000"/>
                  </a:srgbClr>
                </a:solidFill>
              </a:rPr>
              <a:t>Яркость вести</a:t>
            </a:r>
            <a:endParaRPr lang="ru-RU" sz="2200" b="1" dirty="0">
              <a:solidFill>
                <a:srgbClr val="DADADA">
                  <a:lumMod val="10000"/>
                </a:srgbClr>
              </a:solidFill>
            </a:endParaRPr>
          </a:p>
          <a:p>
            <a:pPr lvl="0">
              <a:lnSpc>
                <a:spcPct val="150000"/>
              </a:lnSpc>
              <a:defRPr/>
            </a:pPr>
            <a:endParaRPr lang="ru-RU" sz="2200" dirty="0">
              <a:solidFill>
                <a:srgbClr val="DADADA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18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57800" y="1916832"/>
            <a:ext cx="5518720" cy="2045568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Правило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#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6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i="1" dirty="0" smtClean="0"/>
              <a:t>Сделайте призыв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94988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063552" y="1052736"/>
            <a:ext cx="8477629" cy="2895701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 smtClean="0"/>
              <a:t>Призыв – это приглашение человеку принять решение и воплотить его в действиях</a:t>
            </a:r>
            <a:endParaRPr lang="ru-RU" sz="4500" b="1" dirty="0"/>
          </a:p>
        </p:txBody>
      </p:sp>
    </p:spTree>
    <p:extLst>
      <p:ext uri="{BB962C8B-B14F-4D97-AF65-F5344CB8AC3E}">
        <p14:creationId xmlns:p14="http://schemas.microsoft.com/office/powerpoint/2010/main" val="133520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P_20140311_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33005" y="857250"/>
            <a:ext cx="8699864" cy="4898572"/>
          </a:xfrm>
        </p:spPr>
      </p:pic>
    </p:spTree>
    <p:extLst>
      <p:ext uri="{BB962C8B-B14F-4D97-AF65-F5344CB8AC3E}">
        <p14:creationId xmlns:p14="http://schemas.microsoft.com/office/powerpoint/2010/main" val="2619265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448" y="188641"/>
            <a:ext cx="8212440" cy="5760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Четыре важнейших решения в духовном росте человека.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43248" y="980729"/>
            <a:ext cx="8202514" cy="4685191"/>
          </a:xfrm>
        </p:spPr>
        <p:txBody>
          <a:bodyPr>
            <a:normAutofit fontScale="85000" lnSpcReduction="20000"/>
          </a:bodyPr>
          <a:lstStyle/>
          <a:p>
            <a:pPr marL="491490" indent="-457200">
              <a:buAutoNum type="arabicPeriod"/>
            </a:pPr>
            <a:r>
              <a:rPr lang="ru-RU" sz="2400" b="1" dirty="0"/>
              <a:t>Привести</a:t>
            </a:r>
            <a:r>
              <a:rPr lang="ru-RU" sz="2400" dirty="0"/>
              <a:t> </a:t>
            </a:r>
            <a:r>
              <a:rPr lang="ru-RU" sz="2400" dirty="0"/>
              <a:t>человека к </a:t>
            </a:r>
            <a:r>
              <a:rPr lang="ru-RU" sz="2400" dirty="0"/>
              <a:t>решению изучать Библию </a:t>
            </a:r>
          </a:p>
          <a:p>
            <a:pPr marL="34290" indent="0">
              <a:buClr>
                <a:srgbClr val="263050"/>
              </a:buClr>
              <a:buNone/>
            </a:pPr>
            <a:r>
              <a:rPr lang="ru-RU" sz="2400" i="1" dirty="0">
                <a:solidFill>
                  <a:srgbClr val="263050"/>
                </a:solidFill>
              </a:rPr>
              <a:t>		(</a:t>
            </a:r>
            <a:r>
              <a:rPr lang="ru-RU" sz="2400" b="1" i="1" dirty="0">
                <a:solidFill>
                  <a:srgbClr val="263050"/>
                </a:solidFill>
              </a:rPr>
              <a:t>Призыв</a:t>
            </a:r>
            <a:r>
              <a:rPr lang="ru-RU" sz="2400" i="1" dirty="0">
                <a:solidFill>
                  <a:srgbClr val="263050"/>
                </a:solidFill>
              </a:rPr>
              <a:t>: </a:t>
            </a:r>
            <a:r>
              <a:rPr lang="ru-RU" sz="2400" i="1" dirty="0">
                <a:solidFill>
                  <a:srgbClr val="263050"/>
                </a:solidFill>
              </a:rPr>
              <a:t>исследовать Библию)</a:t>
            </a:r>
            <a:endParaRPr lang="ru-RU" sz="2400" i="1" dirty="0">
              <a:solidFill>
                <a:srgbClr val="263050"/>
              </a:solidFill>
            </a:endParaRPr>
          </a:p>
          <a:p>
            <a:pPr marL="491490" indent="-457200">
              <a:buAutoNum type="arabicPeriod"/>
            </a:pPr>
            <a:endParaRPr lang="ru-RU" sz="2250" i="1" dirty="0"/>
          </a:p>
          <a:p>
            <a:pPr marL="34290" indent="0">
              <a:buNone/>
            </a:pPr>
            <a:r>
              <a:rPr lang="ru-RU" sz="2400" b="1" dirty="0"/>
              <a:t>2</a:t>
            </a:r>
            <a:r>
              <a:rPr lang="ru-RU" sz="2400" b="1" dirty="0"/>
              <a:t>. </a:t>
            </a:r>
            <a:r>
              <a:rPr lang="ru-RU" sz="2400" b="1" dirty="0"/>
              <a:t>Привести</a:t>
            </a:r>
            <a:r>
              <a:rPr lang="ru-RU" sz="2400" dirty="0"/>
              <a:t> человека к </a:t>
            </a:r>
            <a:r>
              <a:rPr lang="ru-RU" sz="2400" dirty="0"/>
              <a:t>решению </a:t>
            </a:r>
            <a:r>
              <a:rPr lang="ru-RU" sz="2400" dirty="0" smtClean="0"/>
              <a:t>принять Иисуса Христа как личного Господа и Спасителя.</a:t>
            </a:r>
            <a:endParaRPr lang="ru-RU" sz="2400" dirty="0"/>
          </a:p>
          <a:p>
            <a:pPr marL="34290" indent="0">
              <a:buNone/>
            </a:pPr>
            <a:r>
              <a:rPr lang="ru-RU" sz="2400" i="1" dirty="0"/>
              <a:t>		(</a:t>
            </a:r>
            <a:r>
              <a:rPr lang="ru-RU" sz="2400" b="1" i="1" dirty="0"/>
              <a:t>Призыв</a:t>
            </a:r>
            <a:r>
              <a:rPr lang="ru-RU" sz="2400" i="1" dirty="0"/>
              <a:t>: принять Христа)</a:t>
            </a:r>
          </a:p>
          <a:p>
            <a:pPr marL="34290" indent="0">
              <a:buNone/>
            </a:pPr>
            <a:endParaRPr lang="ru-RU" sz="2400" dirty="0"/>
          </a:p>
          <a:p>
            <a:pPr marL="34290" indent="0">
              <a:buNone/>
            </a:pPr>
            <a:r>
              <a:rPr lang="ru-RU" sz="2400" b="1" dirty="0"/>
              <a:t>3</a:t>
            </a:r>
            <a:r>
              <a:rPr lang="ru-RU" sz="2400" b="1" dirty="0"/>
              <a:t>. Привести</a:t>
            </a:r>
            <a:r>
              <a:rPr lang="ru-RU" sz="2400" dirty="0"/>
              <a:t> человека к решению стать частью Церкви Иисуса последнего времени.</a:t>
            </a:r>
          </a:p>
          <a:p>
            <a:pPr marL="34290" indent="0">
              <a:buNone/>
            </a:pPr>
            <a:r>
              <a:rPr lang="ru-RU" sz="2400" i="1" dirty="0"/>
              <a:t>				(</a:t>
            </a:r>
            <a:r>
              <a:rPr lang="ru-RU" sz="2400" b="1" i="1" dirty="0"/>
              <a:t>Призыв</a:t>
            </a:r>
            <a:r>
              <a:rPr lang="ru-RU" sz="2400" i="1" dirty="0"/>
              <a:t>: принять крещение</a:t>
            </a:r>
            <a:r>
              <a:rPr lang="ru-RU" sz="2400" i="1" dirty="0"/>
              <a:t>)</a:t>
            </a:r>
          </a:p>
          <a:p>
            <a:pPr marL="34290" indent="0">
              <a:buNone/>
            </a:pPr>
            <a:endParaRPr lang="ru-RU" sz="2400" i="1" dirty="0"/>
          </a:p>
          <a:p>
            <a:pPr marL="34290" indent="0">
              <a:buNone/>
            </a:pPr>
            <a:r>
              <a:rPr lang="ru-RU" sz="2400" b="1" dirty="0"/>
              <a:t>4. </a:t>
            </a:r>
            <a:r>
              <a:rPr lang="ru-RU" sz="2400" b="1" dirty="0"/>
              <a:t>Привести</a:t>
            </a:r>
            <a:r>
              <a:rPr lang="ru-RU" sz="2400" dirty="0"/>
              <a:t> человека к решению </a:t>
            </a:r>
            <a:r>
              <a:rPr lang="ru-RU" sz="2400" dirty="0"/>
              <a:t>стать миссионером.</a:t>
            </a:r>
            <a:endParaRPr lang="ru-RU" sz="2400" dirty="0"/>
          </a:p>
          <a:p>
            <a:pPr marL="34290" indent="0">
              <a:buNone/>
            </a:pPr>
            <a:r>
              <a:rPr lang="ru-RU" sz="2400" i="1" dirty="0"/>
              <a:t>		(</a:t>
            </a:r>
            <a:r>
              <a:rPr lang="ru-RU" sz="2400" b="1" i="1" dirty="0"/>
              <a:t>Призыв</a:t>
            </a:r>
            <a:r>
              <a:rPr lang="ru-RU" sz="2400" i="1" dirty="0"/>
              <a:t>: </a:t>
            </a:r>
            <a:r>
              <a:rPr lang="ru-RU" sz="2400" i="1" dirty="0"/>
              <a:t>приводить людей к Иисусу)</a:t>
            </a:r>
            <a:endParaRPr lang="ru-RU" sz="2400" i="1" dirty="0"/>
          </a:p>
          <a:p>
            <a:pPr marL="34290" indent="0">
              <a:buNone/>
            </a:pP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15443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67408" y="1494065"/>
            <a:ext cx="8757593" cy="3077936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Работа евангелиста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– проповедовать и призывать.</a:t>
            </a:r>
          </a:p>
          <a:p>
            <a:pPr algn="l">
              <a:buFont typeface="Wingdings" pitchFamily="2" charset="2"/>
              <a:buChar char="Ø"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Работа Святого Духа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убедить и указать человеку на его нужду во Христе и насадить в его уме желание следовать истине.</a:t>
            </a:r>
          </a:p>
          <a:p>
            <a:pPr algn="l">
              <a:buFont typeface="Wingdings" pitchFamily="2" charset="2"/>
              <a:buChar char="Ø"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Призывы дают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посетителям необыкновенную возможность откликнуться на вашу проповедь. </a:t>
            </a:r>
          </a:p>
          <a:p>
            <a:pPr algn="l">
              <a:buFont typeface="Wingdings" pitchFamily="2" charset="2"/>
              <a:buChar char="Ø"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Призывы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– каналы для работы Святого Духа. </a:t>
            </a:r>
          </a:p>
          <a:p>
            <a:pPr algn="l">
              <a:buFont typeface="Wingdings" pitchFamily="2" charset="2"/>
              <a:buChar char="Ø"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Не сделать призыв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значит не дать Богу возможность изменить жизнь.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5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ПРИЗЫВ – это кульминация синергии Святого Духа и евангелиста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20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6089" y="836713"/>
            <a:ext cx="7935686" cy="443905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700" dirty="0"/>
              <a:t>«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не произойдет решительного взаимодействия их сердец с истиной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если они своевременно не услышат нужных слов,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побуждающих к принятию решения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 влиянием свидетельств, уже обретенных ими, то осознавшие свою вину пройдут стороной, не связав свою жизнь со Христом. Золотая возможность будет упущена, они не смирятся и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будут все более удаляться от истины, от Иисуса, так и не встав на сторону Господа</a:t>
            </a:r>
            <a:r>
              <a:rPr lang="ru-RU" sz="2700" dirty="0"/>
              <a:t>». </a:t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b="1" dirty="0"/>
              <a:t>ЕВАНГЕЛИЗМ, СТР.283</a:t>
            </a:r>
            <a:r>
              <a:rPr lang="ru-RU" b="1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461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ms_pptbusplan_tp01017510">
  <a:themeElements>
    <a:clrScheme name="ms_pptbusplan_tp01017510 11">
      <a:dk1>
        <a:srgbClr val="005A58"/>
      </a:dk1>
      <a:lt1>
        <a:srgbClr val="FFFFFF"/>
      </a:lt1>
      <a:dk2>
        <a:srgbClr val="4BB7B7"/>
      </a:dk2>
      <a:lt2>
        <a:srgbClr val="99CCFF"/>
      </a:lt2>
      <a:accent1>
        <a:srgbClr val="586F9E"/>
      </a:accent1>
      <a:accent2>
        <a:srgbClr val="4A24A8"/>
      </a:accent2>
      <a:accent3>
        <a:srgbClr val="B1D8D8"/>
      </a:accent3>
      <a:accent4>
        <a:srgbClr val="DADADA"/>
      </a:accent4>
      <a:accent5>
        <a:srgbClr val="B4BBCC"/>
      </a:accent5>
      <a:accent6>
        <a:srgbClr val="422098"/>
      </a:accent6>
      <a:hlink>
        <a:srgbClr val="CCECFF"/>
      </a:hlink>
      <a:folHlink>
        <a:srgbClr val="B2B2B2"/>
      </a:folHlink>
    </a:clrScheme>
    <a:fontScheme name="ms_pptbusplan_tp01017510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s_pptbusplan_tp01017510 1">
        <a:dk1>
          <a:srgbClr val="5C1F00"/>
        </a:dk1>
        <a:lt1>
          <a:srgbClr val="FFFFFF"/>
        </a:lt1>
        <a:dk2>
          <a:srgbClr val="E55555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F0B4B4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2">
        <a:dk1>
          <a:srgbClr val="2D2015"/>
        </a:dk1>
        <a:lt1>
          <a:srgbClr val="FFFFFF"/>
        </a:lt1>
        <a:dk2>
          <a:srgbClr val="9C8D6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CBC5B8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ADBA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3">
        <a:dk1>
          <a:srgbClr val="C0C0C0"/>
        </a:dk1>
        <a:lt1>
          <a:srgbClr val="FFFFFF"/>
        </a:lt1>
        <a:dk2>
          <a:srgbClr val="000000"/>
        </a:dk2>
        <a:lt2>
          <a:srgbClr val="333333"/>
        </a:lt2>
        <a:accent1>
          <a:srgbClr val="5F5F5F"/>
        </a:accent1>
        <a:accent2>
          <a:srgbClr val="DDDDDD"/>
        </a:accent2>
        <a:accent3>
          <a:srgbClr val="FFFFFF"/>
        </a:accent3>
        <a:accent4>
          <a:srgbClr val="A4A4A4"/>
        </a:accent4>
        <a:accent5>
          <a:srgbClr val="B6B6B6"/>
        </a:accent5>
        <a:accent6>
          <a:srgbClr val="C8C8C8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busplan_tp01017510 4">
        <a:dk1>
          <a:srgbClr val="003366"/>
        </a:dk1>
        <a:lt1>
          <a:srgbClr val="FFFFFF"/>
        </a:lt1>
        <a:dk2>
          <a:srgbClr val="42A5F0"/>
        </a:dk2>
        <a:lt2>
          <a:srgbClr val="3399FF"/>
        </a:lt2>
        <a:accent1>
          <a:srgbClr val="4880B8"/>
        </a:accent1>
        <a:accent2>
          <a:srgbClr val="00B000"/>
        </a:accent2>
        <a:accent3>
          <a:srgbClr val="B0CFF6"/>
        </a:accent3>
        <a:accent4>
          <a:srgbClr val="DADADA"/>
        </a:accent4>
        <a:accent5>
          <a:srgbClr val="B1C0D8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5">
        <a:dk1>
          <a:srgbClr val="336699"/>
        </a:dk1>
        <a:lt1>
          <a:srgbClr val="FFFFFF"/>
        </a:lt1>
        <a:dk2>
          <a:srgbClr val="DDDDDD"/>
        </a:dk2>
        <a:lt2>
          <a:srgbClr val="B2C8D8"/>
        </a:lt2>
        <a:accent1>
          <a:srgbClr val="1F62C5"/>
        </a:accent1>
        <a:accent2>
          <a:srgbClr val="468A4B"/>
        </a:accent2>
        <a:accent3>
          <a:srgbClr val="EBEBEB"/>
        </a:accent3>
        <a:accent4>
          <a:srgbClr val="DADADA"/>
        </a:accent4>
        <a:accent5>
          <a:srgbClr val="ABB7DF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6">
        <a:dk1>
          <a:srgbClr val="777777"/>
        </a:dk1>
        <a:lt1>
          <a:srgbClr val="FFFFFF"/>
        </a:lt1>
        <a:dk2>
          <a:srgbClr val="ABADA1"/>
        </a:dk2>
        <a:lt2>
          <a:srgbClr val="C2C2BA"/>
        </a:lt2>
        <a:accent1>
          <a:srgbClr val="909082"/>
        </a:accent1>
        <a:accent2>
          <a:srgbClr val="809EA8"/>
        </a:accent2>
        <a:accent3>
          <a:srgbClr val="D2D3CD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7">
        <a:dk1>
          <a:srgbClr val="3E3E5C"/>
        </a:dk1>
        <a:lt1>
          <a:srgbClr val="FFFFFF"/>
        </a:lt1>
        <a:dk2>
          <a:srgbClr val="BABBD2"/>
        </a:dk2>
        <a:lt2>
          <a:srgbClr val="B2B2B2"/>
        </a:lt2>
        <a:accent1>
          <a:srgbClr val="787682"/>
        </a:accent1>
        <a:accent2>
          <a:srgbClr val="6699FF"/>
        </a:accent2>
        <a:accent3>
          <a:srgbClr val="D9DAE5"/>
        </a:accent3>
        <a:accent4>
          <a:srgbClr val="DADADA"/>
        </a:accent4>
        <a:accent5>
          <a:srgbClr val="BEBDC1"/>
        </a:accent5>
        <a:accent6>
          <a:srgbClr val="5C8A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8">
        <a:dk1>
          <a:srgbClr val="777777"/>
        </a:dk1>
        <a:lt1>
          <a:srgbClr val="FFFFDF"/>
        </a:lt1>
        <a:dk2>
          <a:srgbClr val="FFFFD9"/>
        </a:dk2>
        <a:lt2>
          <a:srgbClr val="AA8322"/>
        </a:lt2>
        <a:accent1>
          <a:srgbClr val="D6B778"/>
        </a:accent1>
        <a:accent2>
          <a:srgbClr val="33CCCC"/>
        </a:accent2>
        <a:accent3>
          <a:srgbClr val="FFFFE9"/>
        </a:accent3>
        <a:accent4>
          <a:srgbClr val="DADABE"/>
        </a:accent4>
        <a:accent5>
          <a:srgbClr val="E8D8BE"/>
        </a:accent5>
        <a:accent6>
          <a:srgbClr val="2DB9B9"/>
        </a:accent6>
        <a:hlink>
          <a:srgbClr val="FF505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9">
        <a:dk1>
          <a:srgbClr val="EACD64"/>
        </a:dk1>
        <a:lt1>
          <a:srgbClr val="FEDA9A"/>
        </a:lt1>
        <a:dk2>
          <a:srgbClr val="AD7625"/>
        </a:dk2>
        <a:lt2>
          <a:srgbClr val="969696"/>
        </a:lt2>
        <a:accent1>
          <a:srgbClr val="8F6F59"/>
        </a:accent1>
        <a:accent2>
          <a:srgbClr val="FFC891"/>
        </a:accent2>
        <a:accent3>
          <a:srgbClr val="FEEACA"/>
        </a:accent3>
        <a:accent4>
          <a:srgbClr val="C8AF54"/>
        </a:accent4>
        <a:accent5>
          <a:srgbClr val="C6BBB5"/>
        </a:accent5>
        <a:accent6>
          <a:srgbClr val="E7B583"/>
        </a:accent6>
        <a:hlink>
          <a:srgbClr val="FF8A3B"/>
        </a:hlink>
        <a:folHlink>
          <a:srgbClr val="EEC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busplan_tp01017510 10">
        <a:dk1>
          <a:srgbClr val="808080"/>
        </a:dk1>
        <a:lt1>
          <a:srgbClr val="FFFFFF"/>
        </a:lt1>
        <a:dk2>
          <a:srgbClr val="F8F8F8"/>
        </a:dk2>
        <a:lt2>
          <a:srgbClr val="0099CC"/>
        </a:lt2>
        <a:accent1>
          <a:srgbClr val="66A0CC"/>
        </a:accent1>
        <a:accent2>
          <a:srgbClr val="CCCCFF"/>
        </a:accent2>
        <a:accent3>
          <a:srgbClr val="FBFBFB"/>
        </a:accent3>
        <a:accent4>
          <a:srgbClr val="DADADA"/>
        </a:accent4>
        <a:accent5>
          <a:srgbClr val="B8CDE2"/>
        </a:accent5>
        <a:accent6>
          <a:srgbClr val="B9B9E7"/>
        </a:accent6>
        <a:hlink>
          <a:srgbClr val="3333CC"/>
        </a:hlink>
        <a:folHlink>
          <a:srgbClr val="4D4D4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11">
        <a:dk1>
          <a:srgbClr val="005A58"/>
        </a:dk1>
        <a:lt1>
          <a:srgbClr val="FFFFFF"/>
        </a:lt1>
        <a:dk2>
          <a:srgbClr val="4BB7B7"/>
        </a:dk2>
        <a:lt2>
          <a:srgbClr val="99CCFF"/>
        </a:lt2>
        <a:accent1>
          <a:srgbClr val="586F9E"/>
        </a:accent1>
        <a:accent2>
          <a:srgbClr val="4A24A8"/>
        </a:accent2>
        <a:accent3>
          <a:srgbClr val="B1D8D8"/>
        </a:accent3>
        <a:accent4>
          <a:srgbClr val="DADADA"/>
        </a:accent4>
        <a:accent5>
          <a:srgbClr val="B4BBCC"/>
        </a:accent5>
        <a:accent6>
          <a:srgbClr val="422098"/>
        </a:accent6>
        <a:hlink>
          <a:srgbClr val="CCE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anded Design Blue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Брендбук 1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 1" id="{567FFC49-2D28-4F27-8FE1-72873580CCDC}" vid="{EF6D793D-1F97-40B7-B36B-EA07A58E6AB7}"/>
    </a:ext>
  </a:extLst>
</a:theme>
</file>

<file path=ppt/theme/theme5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EEC0CE6-B991-4E7C-9408-67337D8E5E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бизнес-плана</Template>
  <TotalTime>2943</TotalTime>
  <Words>654</Words>
  <Application>Microsoft Office PowerPoint</Application>
  <PresentationFormat>Широкоэкранный</PresentationFormat>
  <Paragraphs>75</Paragraphs>
  <Slides>19</Slides>
  <Notes>1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19</vt:i4>
      </vt:variant>
    </vt:vector>
  </HeadingPairs>
  <TitlesOfParts>
    <vt:vector size="34" baseType="lpstr">
      <vt:lpstr>Arial</vt:lpstr>
      <vt:lpstr>Calibri</vt:lpstr>
      <vt:lpstr>Corbel</vt:lpstr>
      <vt:lpstr>Euphemia</vt:lpstr>
      <vt:lpstr>Georgia</vt:lpstr>
      <vt:lpstr>Helvetica</vt:lpstr>
      <vt:lpstr>Tahoma</vt:lpstr>
      <vt:lpstr>Times New Roman</vt:lpstr>
      <vt:lpstr>Wingdings</vt:lpstr>
      <vt:lpstr>Wingdings 2</vt:lpstr>
      <vt:lpstr>ms_pptbusplan_tp01017510</vt:lpstr>
      <vt:lpstr>Banded Design Blue 16x9</vt:lpstr>
      <vt:lpstr>Официальная</vt:lpstr>
      <vt:lpstr>Брендбук 1</vt:lpstr>
      <vt:lpstr>Брендбук</vt:lpstr>
      <vt:lpstr>Презентация PowerPoint</vt:lpstr>
      <vt:lpstr>Презентация PowerPoint</vt:lpstr>
      <vt:lpstr>Правило #6</vt:lpstr>
      <vt:lpstr>Призыв – это приглашение человеку принять решение и воплотить его в действиях</vt:lpstr>
      <vt:lpstr>Презентация PowerPoint</vt:lpstr>
      <vt:lpstr>Четыре важнейших решения в духовном росте человека.</vt:lpstr>
      <vt:lpstr>Презентация PowerPoint</vt:lpstr>
      <vt:lpstr>ПРИЗЫВ – это кульминация синергии Святого Духа и евангелиста</vt:lpstr>
      <vt:lpstr>«если не произойдет решительного взаимодействия их сердец с истиной, если они своевременно не услышат нужных слов, побуждающих к принятию решения под влиянием свидетельств, уже обретенных ими, то осознавшие свою вину пройдут стороной, не связав свою жизнь со Христом. Золотая возможность будет упущена, они не смирятся и будут все более удаляться от истины, от Иисуса, так и не встав на сторону Господа».   ЕВАНГЕЛИЗМ, СТР.283.</vt:lpstr>
      <vt:lpstr>Почему нужно делать призывы?</vt:lpstr>
      <vt:lpstr>Во-первых, потому что это Библейский метод</vt:lpstr>
      <vt:lpstr>Во-вторых, призывы изменяют жизнь.</vt:lpstr>
      <vt:lpstr>В-третьих, без призыва люди слышат, но ничего не делают. </vt:lpstr>
      <vt:lpstr>В-четвертых, действие усиливает внутренние убеждения.</vt:lpstr>
      <vt:lpstr>Ключевые пункты любого призыва</vt:lpstr>
      <vt:lpstr>Каким должен быть призыв во время миссионерских вестей?</vt:lpstr>
      <vt:lpstr>Примеры:</vt:lpstr>
      <vt:lpstr>Когда вы начнете делать призывы, Дух Святой будет могущественно работать в сердцах ваших посетителей, и вы увидите чудеса божественной благодати. 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проведения Миссионерских вестей:</dc:title>
  <dc:subject/>
  <dc:creator>Jan</dc:creator>
  <cp:keywords/>
  <dc:description/>
  <cp:lastModifiedBy>Жан</cp:lastModifiedBy>
  <cp:revision>44</cp:revision>
  <dcterms:created xsi:type="dcterms:W3CDTF">2017-05-02T01:57:43Z</dcterms:created>
  <dcterms:modified xsi:type="dcterms:W3CDTF">2023-02-24T09:12:00Z</dcterms:modified>
  <cp:category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TC010175101049</vt:lpwstr>
  </property>
</Properties>
</file>