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7" r:id="rId2"/>
    <p:sldId id="256" r:id="rId3"/>
    <p:sldId id="269" r:id="rId4"/>
    <p:sldId id="270" r:id="rId5"/>
    <p:sldId id="272" r:id="rId6"/>
    <p:sldId id="299" r:id="rId7"/>
    <p:sldId id="271" r:id="rId8"/>
    <p:sldId id="278" r:id="rId9"/>
    <p:sldId id="273" r:id="rId10"/>
    <p:sldId id="285" r:id="rId11"/>
    <p:sldId id="286" r:id="rId12"/>
    <p:sldId id="274" r:id="rId13"/>
    <p:sldId id="283" r:id="rId14"/>
    <p:sldId id="284" r:id="rId15"/>
    <p:sldId id="275" r:id="rId16"/>
    <p:sldId id="287" r:id="rId17"/>
    <p:sldId id="288" r:id="rId18"/>
    <p:sldId id="276" r:id="rId19"/>
    <p:sldId id="282" r:id="rId20"/>
    <p:sldId id="281" r:id="rId21"/>
    <p:sldId id="277" r:id="rId22"/>
    <p:sldId id="279" r:id="rId23"/>
    <p:sldId id="280" r:id="rId24"/>
    <p:sldId id="295" r:id="rId25"/>
    <p:sldId id="290" r:id="rId26"/>
    <p:sldId id="292" r:id="rId27"/>
    <p:sldId id="296" r:id="rId28"/>
    <p:sldId id="293" r:id="rId29"/>
    <p:sldId id="29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07284BB-7B77-42E4-A592-768122AD7729}" type="datetimeFigureOut">
              <a:rPr lang="ru-RU" smtClean="0"/>
              <a:t>27.09.2013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B2F5AA-215C-41B8-9F25-B0B4A8835D8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689" y="0"/>
            <a:ext cx="1050144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 descr="C:\Users\vkotov\Desktop\7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06" y="116631"/>
            <a:ext cx="1439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3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2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dirty="0"/>
              <a:t>Треть сказала что «церковь скучна» (31%). Четверть из этих молодых людей сказала, что «вера не имеет отношения к моей карьере или интересам» (24%) или что «Библии не учат достаточно ясно или часто» (23</a:t>
            </a:r>
            <a:r>
              <a:rPr lang="ru-RU" sz="2800" dirty="0" smtClean="0"/>
              <a:t>%).</a:t>
            </a:r>
            <a:endParaRPr lang="ru-RU" sz="2400" dirty="0" smtClean="0"/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Pictures\b2d22507-5533-41d3-b5c4-e2766662c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2542"/>
            <a:ext cx="1162819" cy="5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2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dirty="0"/>
              <a:t>К сожалению, пятая часть этих молодых людей, посещавших церковь подростками, сказали: «Кажется, что Бог не присутствовал в моём церковном опыте» (20%).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Pictures\b2d22507-5533-41d3-b5c4-e2766662c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2542"/>
            <a:ext cx="1162819" cy="5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0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3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b="1" i="1" dirty="0"/>
              <a:t>Церковь показывает себя как противник </a:t>
            </a:r>
            <a:r>
              <a:rPr lang="ru-RU" sz="2800" b="1" i="1" dirty="0" smtClean="0"/>
              <a:t>науки.</a:t>
            </a:r>
          </a:p>
          <a:p>
            <a:pPr marL="457200" lvl="2" indent="0" algn="just">
              <a:buNone/>
            </a:pPr>
            <a:r>
              <a:rPr lang="ru-RU" sz="2800" dirty="0"/>
              <a:t>Одна из причин, почему молодые люди чувствуют себя отдалёнными от церкви или веры, это напряжённость между христианством и наукой, которую они испытывают. </a:t>
            </a:r>
            <a:endParaRPr lang="ru-RU" sz="2800" dirty="0" smtClean="0"/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Pictures\b2d22507-5533-41d3-b5c4-e2766662c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2542"/>
            <a:ext cx="1162819" cy="5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1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3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dirty="0"/>
              <a:t>Самое частое наблюдение в этой области </a:t>
            </a:r>
            <a:r>
              <a:rPr lang="ru-RU" sz="2800" dirty="0" smtClean="0"/>
              <a:t>– «Христиане </a:t>
            </a:r>
            <a:r>
              <a:rPr lang="ru-RU" sz="2800" dirty="0"/>
              <a:t>слишком уверены в том, что знают все ответы» (35%). Три из десяти молодых людей с христианским опытом за плечами думают, что «не идут в ногу с научным миром, в котором мы живём» (29</a:t>
            </a:r>
            <a:r>
              <a:rPr lang="ru-RU" sz="2800" dirty="0" smtClean="0"/>
              <a:t>%).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Pictures\b2d22507-5533-41d3-b5c4-e2766662c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2542"/>
            <a:ext cx="1162819" cy="5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3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dirty="0"/>
              <a:t>Другая четверть уверена в том, что «христианство </a:t>
            </a:r>
            <a:r>
              <a:rPr lang="ru-RU" sz="2800" dirty="0" smtClean="0"/>
              <a:t>– это анти-наука</a:t>
            </a:r>
            <a:r>
              <a:rPr lang="ru-RU" sz="2800" dirty="0"/>
              <a:t>» (25%). Почти столько же (23%) сказали что «их оттолкнули дебаты Творение против </a:t>
            </a:r>
            <a:r>
              <a:rPr lang="ru-RU" sz="2800" dirty="0" smtClean="0"/>
              <a:t>эволюции».</a:t>
            </a:r>
            <a:endParaRPr lang="ru-RU" sz="2800" dirty="0"/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Pictures\b2d22507-5533-41d3-b5c4-e2766662c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2542"/>
            <a:ext cx="1162819" cy="5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91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4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b="1" i="1" dirty="0"/>
              <a:t>Отношение церкви к сексуальной жизни кажется слишком простым и </a:t>
            </a:r>
            <a:r>
              <a:rPr lang="ru-RU" sz="2800" b="1" i="1" dirty="0" smtClean="0"/>
              <a:t>осуждающим.</a:t>
            </a:r>
          </a:p>
          <a:p>
            <a:pPr marL="457200" lvl="2" indent="0" algn="just">
              <a:buNone/>
            </a:pPr>
            <a:r>
              <a:rPr lang="ru-RU" sz="2400" dirty="0"/>
              <a:t>Один из </a:t>
            </a:r>
            <a:r>
              <a:rPr lang="ru-RU" sz="2400" dirty="0" smtClean="0"/>
              <a:t>вопросов </a:t>
            </a:r>
            <a:r>
              <a:rPr lang="ru-RU" sz="2400" dirty="0"/>
              <a:t>для многих молодых верующих, это как жить, соответствуя ожиданиям церкви по отношению к </a:t>
            </a:r>
            <a:r>
              <a:rPr lang="ru-RU" sz="2400" dirty="0" smtClean="0"/>
              <a:t>сексуальной чистоте </a:t>
            </a:r>
            <a:r>
              <a:rPr lang="ru-RU" sz="2400" dirty="0"/>
              <a:t>в этой </a:t>
            </a:r>
            <a:r>
              <a:rPr lang="ru-RU" sz="2400" dirty="0" smtClean="0"/>
              <a:t>культуре.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Pictures\b2d22507-5533-41d3-b5c4-e2766662c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2542"/>
            <a:ext cx="1162819" cy="5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7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4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dirty="0"/>
              <a:t>Одна шестая часть участников исследования (17%) признались, что они «совершали ошибки и чувствовали, что в церкви их за это осуждают</a:t>
            </a:r>
            <a:r>
              <a:rPr lang="ru-RU" sz="2800" dirty="0" smtClean="0"/>
              <a:t>».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Pictures\b2d22507-5533-41d3-b5c4-e2766662c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2542"/>
            <a:ext cx="1162819" cy="5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71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4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dirty="0"/>
              <a:t>Вопросы секса особенно актуальны для молодых католиков в возрасте от 18 до 29 лет. Среди них двое из пяти (40%) считают, что «учение церкви по вопросам половых отношений и контроля рождаемости устарело».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Pictures\b2d22507-5533-41d3-b5c4-e2766662c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2542"/>
            <a:ext cx="1162819" cy="5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5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900" b="1" i="1" dirty="0" smtClean="0"/>
              <a:t>Сложность в принятии исключительности христианства.</a:t>
            </a:r>
          </a:p>
          <a:p>
            <a:pPr marL="457200" lvl="2" indent="0" algn="just">
              <a:buNone/>
            </a:pPr>
            <a:r>
              <a:rPr lang="ru-RU" sz="2800" dirty="0" smtClean="0"/>
              <a:t>Современные </a:t>
            </a:r>
            <a:r>
              <a:rPr lang="ru-RU" sz="2800" dirty="0"/>
              <a:t>молодые американцы воспитаны в культуре </a:t>
            </a:r>
            <a:r>
              <a:rPr lang="ru-RU" sz="2800" dirty="0" err="1"/>
              <a:t>безоценочности</a:t>
            </a:r>
            <a:r>
              <a:rPr lang="ru-RU" sz="2800" dirty="0"/>
              <a:t>, терпимости и </a:t>
            </a:r>
            <a:r>
              <a:rPr lang="ru-RU" sz="2800" dirty="0" smtClean="0"/>
              <a:t>приятия.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Pictures\b2d22507-5533-41d3-b5c4-e2766662c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2542"/>
            <a:ext cx="1162819" cy="5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5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900" dirty="0" smtClean="0"/>
              <a:t>Три </a:t>
            </a:r>
            <a:r>
              <a:rPr lang="ru-RU" sz="2900" dirty="0"/>
              <a:t>из десяти молодых христиан (29%) сказали, что «церкви боятся убеждений других религий» и столько же чувствовали, что они «вынуждены выбирать между своей верой и своими друзьями</a:t>
            </a:r>
            <a:r>
              <a:rPr lang="ru-RU" sz="2900" dirty="0" smtClean="0"/>
              <a:t>».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Pictures\b2d22507-5533-41d3-b5c4-e2766662c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2542"/>
            <a:ext cx="1162819" cy="5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196752"/>
            <a:ext cx="4809728" cy="39148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</a:t>
            </a:r>
            <a:b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молодежь уходит </a:t>
            </a:r>
            <a:b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церкви?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людьми, оставившими Церковь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(Часть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ictures\leaving-churc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27" y="1340767"/>
            <a:ext cx="2736304" cy="3648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5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900" dirty="0" smtClean="0"/>
              <a:t>Пятая </a:t>
            </a:r>
            <a:r>
              <a:rPr lang="ru-RU" sz="2900" dirty="0"/>
              <a:t>часть молодых людей с христианским прошлым сказали, что «церковь — как сельский клуб, только для своих» (22%).</a:t>
            </a:r>
            <a:endParaRPr lang="ru-RU" sz="2900" dirty="0" smtClean="0"/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Pictures\b2d22507-5533-41d3-b5c4-e2766662c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2542"/>
            <a:ext cx="1162819" cy="5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6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900" b="1" i="1" dirty="0"/>
              <a:t>Церковь кажется недружелюбной по отношению к </a:t>
            </a:r>
            <a:r>
              <a:rPr lang="ru-RU" sz="2900" b="1" i="1" dirty="0" smtClean="0"/>
              <a:t>сомневающимся.</a:t>
            </a:r>
          </a:p>
          <a:p>
            <a:pPr marL="457200" lvl="2" indent="0" algn="just">
              <a:buNone/>
            </a:pPr>
            <a:r>
              <a:rPr lang="ru-RU" sz="2800" dirty="0"/>
              <a:t>Молодые люди с христианским прошлым говорят, что церковь это не место, где им разрешено выразить свои сомнения.</a:t>
            </a:r>
            <a:endParaRPr lang="ru-RU" sz="2800" dirty="0" smtClean="0"/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Pictures\b2d22507-5533-41d3-b5c4-e2766662c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2542"/>
            <a:ext cx="1162819" cy="5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1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6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dirty="0"/>
              <a:t>Некоторые из ощущений в этой связи включают в себя невозможность «задать самые тяготящие жизненные вопросы в церкви» (36%) и имение «существенных интеллектуальных сомнений насчёт своей веры» (23</a:t>
            </a:r>
            <a:r>
              <a:rPr lang="ru-RU" sz="2800" dirty="0" smtClean="0"/>
              <a:t>%).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Pictures\b2d22507-5533-41d3-b5c4-e2766662c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2542"/>
            <a:ext cx="1162819" cy="5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8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6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Почти </a:t>
            </a:r>
            <a:r>
              <a:rPr lang="ru-RU" sz="2800" dirty="0"/>
              <a:t>каждый шестой молодой человек с христианским прошлым сказал, что «вера не помогает в случае депрессии или других эмоциональных проблемах», которые они переживают (18%). </a:t>
            </a:r>
            <a:endParaRPr lang="ru-RU" sz="2800" dirty="0" smtClean="0"/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Pictures\b2d22507-5533-41d3-b5c4-e2766662c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2542"/>
            <a:ext cx="1162819" cy="5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0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людьми, оставившими церковь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Pictures\zajtsev180613_g.28ded973b5d92a831f2bf6fa742eb74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268760"/>
            <a:ext cx="4638675" cy="3067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6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Исследование также выявило два </a:t>
            </a:r>
            <a:r>
              <a:rPr lang="ru-RU" sz="2800" dirty="0"/>
              <a:t>противоположных, но одинаково </a:t>
            </a:r>
            <a:r>
              <a:rPr lang="ru-RU" sz="2800" dirty="0" smtClean="0"/>
              <a:t>опасных типа реакции </a:t>
            </a:r>
            <a:r>
              <a:rPr lang="ru-RU" sz="2800" dirty="0"/>
              <a:t>на эти изменения со стороны </a:t>
            </a:r>
            <a:r>
              <a:rPr lang="ru-RU" sz="2800" dirty="0" smtClean="0"/>
              <a:t>верующих родителей </a:t>
            </a:r>
            <a:r>
              <a:rPr lang="ru-RU" sz="2800" dirty="0"/>
              <a:t>и </a:t>
            </a:r>
            <a:r>
              <a:rPr lang="ru-RU" sz="2800" dirty="0" smtClean="0"/>
              <a:t>служителей: </a:t>
            </a:r>
            <a:r>
              <a:rPr lang="ru-RU" sz="2800" dirty="0"/>
              <a:t>они либо стараются угодить подрастающему поколению, либо игнорируют его проблемы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ictures\zajtsev180613_g.28ded973b5d92a831f2bf6fa742eb74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864097" cy="571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500" dirty="0" smtClean="0"/>
              <a:t>Церковь впадает </a:t>
            </a:r>
            <a:r>
              <a:rPr lang="ru-RU" sz="2500" dirty="0"/>
              <a:t>в </a:t>
            </a:r>
            <a:r>
              <a:rPr lang="ru-RU" sz="2500" dirty="0" smtClean="0"/>
              <a:t>крайность</a:t>
            </a:r>
            <a:r>
              <a:rPr lang="ru-RU" sz="2500" dirty="0"/>
              <a:t>, </a:t>
            </a:r>
            <a:r>
              <a:rPr lang="ru-RU" sz="2500" dirty="0" smtClean="0"/>
              <a:t>когда старается </a:t>
            </a:r>
            <a:r>
              <a:rPr lang="ru-RU" sz="2500" dirty="0"/>
              <a:t>всеми средствами </a:t>
            </a:r>
            <a:r>
              <a:rPr lang="ru-RU" sz="2500" dirty="0" smtClean="0"/>
              <a:t>привлечь подростков </a:t>
            </a:r>
            <a:r>
              <a:rPr lang="ru-RU" sz="2500" dirty="0"/>
              <a:t>и молодежь. </a:t>
            </a:r>
            <a:r>
              <a:rPr lang="ru-RU" sz="2500" dirty="0" smtClean="0"/>
              <a:t>Такое смещение </a:t>
            </a:r>
            <a:r>
              <a:rPr lang="ru-RU" sz="2500" dirty="0"/>
              <a:t>внимания в сторону молодежи неизбежно </a:t>
            </a:r>
            <a:r>
              <a:rPr lang="ru-RU" sz="2500" dirty="0" smtClean="0"/>
              <a:t>ведет </a:t>
            </a:r>
            <a:r>
              <a:rPr lang="ru-RU" sz="2500" dirty="0"/>
              <a:t>к отдалению от </a:t>
            </a:r>
            <a:r>
              <a:rPr lang="ru-RU" sz="2500" dirty="0" smtClean="0"/>
              <a:t>жизни </a:t>
            </a:r>
            <a:r>
              <a:rPr lang="ru-RU" sz="2500" dirty="0"/>
              <a:t>других верующих и тогда </a:t>
            </a:r>
            <a:r>
              <a:rPr lang="ru-RU" sz="2500" i="1" dirty="0"/>
              <a:t>«в основе </a:t>
            </a:r>
            <a:r>
              <a:rPr lang="ru-RU" sz="2500" i="1" dirty="0" smtClean="0"/>
              <a:t>христианской </a:t>
            </a:r>
            <a:r>
              <a:rPr lang="ru-RU" sz="2500" i="1" dirty="0"/>
              <a:t>жизни оказываются желания и предпочтения молодежи, а не </a:t>
            </a:r>
            <a:r>
              <a:rPr lang="ru-RU" sz="2500" i="1" dirty="0" smtClean="0"/>
              <a:t>следование за Христом»</a:t>
            </a:r>
            <a:r>
              <a:rPr lang="ru-RU" sz="2500" dirty="0" smtClean="0"/>
              <a:t>.</a:t>
            </a:r>
            <a:endParaRPr lang="ru-RU" sz="2500" dirty="0"/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ictures\zajtsev180613_g.28ded973b5d92a831f2bf6fa742eb74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864097" cy="571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7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i="1" dirty="0" smtClean="0"/>
              <a:t>«</a:t>
            </a:r>
            <a:r>
              <a:rPr lang="ru-RU" sz="2800" i="1" dirty="0"/>
              <a:t>Выстраивание здоровых взаимоотношений между поколениями – один из важнейших способов, с помощью которого в хороших, активных общинах воспитывается вера и поддерживается ее горение, как у молодежи, так и у пожилых </a:t>
            </a:r>
            <a:r>
              <a:rPr lang="ru-RU" sz="2800" i="1" dirty="0" smtClean="0"/>
              <a:t>людей».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ictures\zajtsev180613_g.28ded973b5d92a831f2bf6fa742eb74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864097" cy="571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700" i="1" dirty="0" smtClean="0"/>
              <a:t>Многим общинам потребуется </a:t>
            </a:r>
            <a:r>
              <a:rPr lang="ru-RU" sz="2700" i="1" dirty="0"/>
              <a:t>сменить метафорическую «передачу эстафеты» следующему поколению на </a:t>
            </a:r>
            <a:r>
              <a:rPr lang="ru-RU" sz="2700" i="1" dirty="0" smtClean="0"/>
              <a:t>библейский </a:t>
            </a:r>
            <a:r>
              <a:rPr lang="ru-RU" sz="2700" i="1" dirty="0"/>
              <a:t>образ </a:t>
            </a:r>
            <a:r>
              <a:rPr lang="ru-RU" sz="2700" i="1" dirty="0" smtClean="0"/>
              <a:t>Тела, пронизанного </a:t>
            </a:r>
            <a:r>
              <a:rPr lang="ru-RU" sz="2700" i="1" dirty="0"/>
              <a:t>верой единого организма, исполняющего на протяжении всей жизни волю и заповеди Божьи</a:t>
            </a:r>
            <a:r>
              <a:rPr lang="ru-RU" sz="2700" i="1" dirty="0" smtClean="0"/>
              <a:t>» – </a:t>
            </a:r>
            <a:r>
              <a:rPr lang="ru-RU" sz="2700" dirty="0" smtClean="0"/>
              <a:t>считает </a:t>
            </a:r>
            <a:r>
              <a:rPr lang="ru-RU" sz="2700" b="1" dirty="0" smtClean="0"/>
              <a:t>Дэвид </a:t>
            </a:r>
            <a:r>
              <a:rPr lang="ru-RU" sz="2700" b="1" dirty="0" err="1" smtClean="0"/>
              <a:t>Киннаман</a:t>
            </a:r>
            <a:r>
              <a:rPr lang="ru-RU" sz="2700" dirty="0" smtClean="0"/>
              <a:t>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ictures\zajtsev180613_g.28ded973b5d92a831f2bf6fa742eb74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864097" cy="571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2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689" y="0"/>
            <a:ext cx="1050144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 descr="C:\Users\vkotov\Desktop\7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06" y="116631"/>
            <a:ext cx="1439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2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Американские социологи из Группы </a:t>
            </a:r>
            <a:r>
              <a:rPr lang="ru-RU" sz="2800" dirty="0" err="1" smtClean="0"/>
              <a:t>Барна</a:t>
            </a:r>
            <a:r>
              <a:rPr lang="ru-RU" sz="2800" dirty="0" smtClean="0"/>
              <a:t> (</a:t>
            </a:r>
            <a:r>
              <a:rPr lang="en-US" sz="2800" dirty="0"/>
              <a:t>Barna Group</a:t>
            </a:r>
            <a:r>
              <a:rPr lang="ru-RU" sz="2800" dirty="0" smtClean="0"/>
              <a:t>) в течении пяти лет (2007-2011) проводили исследование</a:t>
            </a:r>
            <a:r>
              <a:rPr lang="ru-RU" sz="2800" dirty="0"/>
              <a:t>. </a:t>
            </a:r>
            <a:r>
              <a:rPr lang="ru-RU" sz="2800" dirty="0" smtClean="0"/>
              <a:t>Они отбирали молодых </a:t>
            </a:r>
            <a:r>
              <a:rPr lang="ru-RU" sz="2800" dirty="0"/>
              <a:t>людей, которые в подростковом возрасте регулярно ходили в </a:t>
            </a:r>
            <a:r>
              <a:rPr lang="ru-RU" sz="2800" dirty="0" smtClean="0"/>
              <a:t>церковь, а затем </a:t>
            </a:r>
            <a:r>
              <a:rPr lang="ru-RU" sz="2800" dirty="0"/>
              <a:t>изучали причины, по которым, став старше 15 лет, они ушли.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ictures\Слайды для УВЕС\dvd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77996"/>
            <a:ext cx="2005226" cy="179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76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Результаты этого исследования вошли </a:t>
            </a:r>
            <a:r>
              <a:rPr lang="ru-RU" sz="2800" dirty="0"/>
              <a:t>в книгу </a:t>
            </a:r>
            <a:r>
              <a:rPr lang="ru-RU" sz="2800" dirty="0" smtClean="0"/>
              <a:t>президента </a:t>
            </a:r>
            <a:r>
              <a:rPr lang="en-US" sz="2800" dirty="0"/>
              <a:t>Barna </a:t>
            </a:r>
            <a:r>
              <a:rPr lang="en-US" sz="2800" dirty="0" smtClean="0"/>
              <a:t>Group</a:t>
            </a:r>
            <a:r>
              <a:rPr lang="ru-RU" sz="2800" dirty="0" smtClean="0"/>
              <a:t>,  Дэвида </a:t>
            </a:r>
            <a:r>
              <a:rPr lang="ru-RU" sz="2800" dirty="0" err="1" smtClean="0"/>
              <a:t>Киннамена</a:t>
            </a:r>
            <a:r>
              <a:rPr lang="ru-RU" sz="2800" dirty="0" smtClean="0"/>
              <a:t>, под названием «Вы </a:t>
            </a:r>
            <a:r>
              <a:rPr lang="ru-RU" sz="2800" dirty="0"/>
              <a:t>меня потеряли: почему молодые люди уходят из церкви и переосмысливают свое отношение к ней</a:t>
            </a:r>
            <a:r>
              <a:rPr lang="ru-RU" sz="2800" dirty="0" smtClean="0"/>
              <a:t>».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ictures\Слайды для УВЕС\dvd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77996"/>
            <a:ext cx="2005226" cy="179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0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900" dirty="0" smtClean="0"/>
              <a:t>В ходе исследования удалось </a:t>
            </a:r>
            <a:r>
              <a:rPr lang="ru-RU" sz="2900" dirty="0"/>
              <a:t>выявить шесть основных совокупных категорий, по которым примерно трое из пяти юных христиан (59%) старше 15 лет прекращали ходить в храм либо навсегда, либо на длительный период времени.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ictures\Слайды для УВЕС\dvdpre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77996"/>
            <a:ext cx="2005226" cy="179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Шесть причин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людьми, оставившими церковь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Pictures\b2d22507-5533-41d3-b5c4-e2766662c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5274950" cy="257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54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1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b="1" i="1" dirty="0"/>
              <a:t>Церковь чрезмерно старается защитить от вредного </a:t>
            </a:r>
            <a:r>
              <a:rPr lang="ru-RU" sz="2800" b="1" i="1" dirty="0" smtClean="0"/>
              <a:t>влияния.</a:t>
            </a:r>
          </a:p>
          <a:p>
            <a:pPr marL="457200" lvl="2" indent="0" algn="just">
              <a:buNone/>
            </a:pPr>
            <a:r>
              <a:rPr lang="ru-RU" sz="2800" dirty="0" smtClean="0"/>
              <a:t>Молодежь воспринимает </a:t>
            </a:r>
            <a:r>
              <a:rPr lang="ru-RU" sz="2800" dirty="0"/>
              <a:t>христианство, как что-то душное, основанное на страхе и </a:t>
            </a:r>
            <a:r>
              <a:rPr lang="ru-RU" sz="2800" dirty="0" smtClean="0"/>
              <a:t>излишних запретах.</a:t>
            </a:r>
            <a:endParaRPr lang="ru-RU" sz="2800" dirty="0"/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ictures\b2d22507-5533-41d3-b5c4-e2766662c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2542"/>
            <a:ext cx="1162819" cy="5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6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1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7675" indent="-447675" algn="just">
              <a:buFont typeface="Wingdings" panose="05000000000000000000" pitchFamily="2" charset="2"/>
              <a:buChar char="q"/>
            </a:pPr>
            <a:r>
              <a:rPr lang="ru-RU" sz="2800" dirty="0"/>
              <a:t>Четверть опрошенных в возрасте 18–29 лет сказали, что «христианство демонизирует всё, что вне церкви</a:t>
            </a:r>
            <a:r>
              <a:rPr lang="ru-RU" sz="2800" dirty="0" smtClean="0"/>
              <a:t>». Другие замечания </a:t>
            </a:r>
            <a:r>
              <a:rPr lang="ru-RU" sz="2800" dirty="0"/>
              <a:t>– «Церковь игнорирует проблемы настоящего мира» (22%) и «Моя церковь слишком озабочена вредностью фильмов, музыки и видео игр» (18%).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Pictures\b2d22507-5533-41d3-b5c4-e2766662c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2542"/>
            <a:ext cx="1162819" cy="5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8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2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441325" indent="-441325" algn="just">
              <a:buFont typeface="Wingdings" panose="05000000000000000000" pitchFamily="2" charset="2"/>
              <a:buChar char="q"/>
            </a:pPr>
            <a:r>
              <a:rPr lang="ru-RU" sz="2800" b="1" i="1" dirty="0" smtClean="0"/>
              <a:t>Поверхностный опыт церковной жизни среди подростков и молодежи.</a:t>
            </a:r>
          </a:p>
          <a:p>
            <a:pPr marL="457200" lvl="2" indent="0" algn="just">
              <a:buNone/>
            </a:pPr>
            <a:r>
              <a:rPr lang="ru-RU" sz="2800" dirty="0" smtClean="0"/>
              <a:t>Вторая причина, почему молодые люди покидают церковь, кроется в том, что им не хватает чего-то в их переживании церкви.</a:t>
            </a:r>
          </a:p>
        </p:txBody>
      </p:sp>
      <p:pic>
        <p:nvPicPr>
          <p:cNvPr id="4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008" y="551384"/>
            <a:ext cx="5669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Pictures\b2d22507-5533-41d3-b5c4-e2766662c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2542"/>
            <a:ext cx="1162819" cy="5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5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553</TotalTime>
  <Words>903</Words>
  <Application>Microsoft Office PowerPoint</Application>
  <PresentationFormat>Экран (4:3)</PresentationFormat>
  <Paragraphs>61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Перспектива</vt:lpstr>
      <vt:lpstr>Презентация PowerPoint</vt:lpstr>
      <vt:lpstr>Почему  молодежь уходит  из церкви?</vt:lpstr>
      <vt:lpstr>Исследование</vt:lpstr>
      <vt:lpstr>Исследование</vt:lpstr>
      <vt:lpstr>Исследование</vt:lpstr>
      <vt:lpstr>Шесть причин</vt:lpstr>
      <vt:lpstr>Причина 1</vt:lpstr>
      <vt:lpstr>Причина 1</vt:lpstr>
      <vt:lpstr>Причина 2</vt:lpstr>
      <vt:lpstr>Причина 2</vt:lpstr>
      <vt:lpstr>Причина 2</vt:lpstr>
      <vt:lpstr>Причина 3</vt:lpstr>
      <vt:lpstr>Причина 3</vt:lpstr>
      <vt:lpstr>Причина 3</vt:lpstr>
      <vt:lpstr>Причина 4</vt:lpstr>
      <vt:lpstr>Причина 4</vt:lpstr>
      <vt:lpstr>Причина 4</vt:lpstr>
      <vt:lpstr>Причина 5</vt:lpstr>
      <vt:lpstr>Причина 5</vt:lpstr>
      <vt:lpstr>Причина 5</vt:lpstr>
      <vt:lpstr>Причина 6</vt:lpstr>
      <vt:lpstr>Причина 6</vt:lpstr>
      <vt:lpstr>Причина 6</vt:lpstr>
      <vt:lpstr>Заключение</vt:lpstr>
      <vt:lpstr>Заключение</vt:lpstr>
      <vt:lpstr>Заключение</vt:lpstr>
      <vt:lpstr>Заключение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люди уходят из Церкви?</dc:title>
  <dc:subject>Работа с людьми осавившими церковь</dc:subject>
  <dc:creator>Синицын А.В. (ВВО;ЗРС)</dc:creator>
  <cp:revision>13</cp:revision>
  <dcterms:created xsi:type="dcterms:W3CDTF">2013-07-13T12:17:32Z</dcterms:created>
  <dcterms:modified xsi:type="dcterms:W3CDTF">2013-09-27T02:43:07Z</dcterms:modified>
</cp:coreProperties>
</file>