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8" r:id="rId2"/>
    <p:sldId id="256" r:id="rId3"/>
    <p:sldId id="257" r:id="rId4"/>
    <p:sldId id="258" r:id="rId5"/>
    <p:sldId id="259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67" r:id="rId16"/>
    <p:sldId id="271" r:id="rId17"/>
    <p:sldId id="272" r:id="rId18"/>
    <p:sldId id="269" r:id="rId19"/>
    <p:sldId id="270" r:id="rId20"/>
    <p:sldId id="273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5A991E6-DE7B-4C10-8BD9-FE57FB1C33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D07FD4B-4592-4B46-9A41-6968F87A091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211" y="681550"/>
            <a:ext cx="5333578" cy="54189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1008927" cy="70292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67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/>
            <a:r>
              <a:rPr lang="ru-RU" sz="2800" i="1" dirty="0"/>
              <a:t>Многое зависит от общей обстановки и настроения участников беседы. </a:t>
            </a:r>
            <a:r>
              <a:rPr lang="ru-RU" sz="2800" i="1" dirty="0" smtClean="0"/>
              <a:t>Однако </a:t>
            </a:r>
            <a:r>
              <a:rPr lang="ru-RU" sz="2800" i="1" dirty="0"/>
              <a:t>домашняя библейская беседа не должна походить на официальное богослужение.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8</a:t>
            </a:r>
            <a:r>
              <a:rPr lang="ru-RU" sz="2800" b="1" dirty="0" smtClean="0"/>
              <a:t>) </a:t>
            </a:r>
            <a:r>
              <a:rPr lang="ru-RU" sz="2800" b="1" dirty="0"/>
              <a:t>Уместны ли пение </a:t>
            </a:r>
            <a:r>
              <a:rPr lang="ru-RU" sz="2800" b="1" dirty="0" smtClean="0"/>
              <a:t>перед </a:t>
            </a:r>
            <a:r>
              <a:rPr lang="ru-RU" sz="2800" b="1" dirty="0"/>
              <a:t>началом библейской беседы?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98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/>
            <a:r>
              <a:rPr lang="ru-RU" sz="2800" i="1" dirty="0" smtClean="0"/>
              <a:t>Да. Если в </a:t>
            </a:r>
            <a:r>
              <a:rPr lang="ru-RU" sz="2800" i="1" dirty="0"/>
              <a:t>доме, где вы проводите беседу, нет </a:t>
            </a:r>
            <a:r>
              <a:rPr lang="ru-RU" sz="2800" i="1" dirty="0" smtClean="0"/>
              <a:t>Библии, то захватите </a:t>
            </a:r>
            <a:r>
              <a:rPr lang="ru-RU" sz="2800" i="1" dirty="0"/>
              <a:t>с собой еще </a:t>
            </a:r>
            <a:r>
              <a:rPr lang="ru-RU" sz="2800" i="1" dirty="0" smtClean="0"/>
              <a:t>одну или две Библии, </a:t>
            </a:r>
            <a:r>
              <a:rPr lang="ru-RU" sz="2800" i="1" dirty="0"/>
              <a:t>чтобы каждый из собеседников был обеспечен </a:t>
            </a:r>
            <a:r>
              <a:rPr lang="ru-RU" sz="2800" i="1" dirty="0" smtClean="0"/>
              <a:t>Священным Писанием.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9</a:t>
            </a:r>
            <a:r>
              <a:rPr lang="ru-RU" sz="2800" b="1" dirty="0" smtClean="0"/>
              <a:t>) Обязательно </a:t>
            </a:r>
            <a:r>
              <a:rPr lang="ru-RU" sz="2800" b="1" dirty="0"/>
              <a:t>ли, чтобы каждый </a:t>
            </a:r>
            <a:r>
              <a:rPr lang="ru-RU" sz="2800" b="1" dirty="0" smtClean="0"/>
              <a:t>участник </a:t>
            </a:r>
            <a:r>
              <a:rPr lang="ru-RU" sz="2800" b="1" dirty="0"/>
              <a:t>имел Библию и следил за текстами в ходе беседы?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9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/>
            <a:r>
              <a:rPr lang="ru-RU" sz="2800" i="1" dirty="0"/>
              <a:t>Не спешите. </a:t>
            </a:r>
            <a:r>
              <a:rPr lang="ru-RU" sz="2800" i="1" dirty="0" smtClean="0"/>
              <a:t>Подскажите, где искать и дайте </a:t>
            </a:r>
            <a:r>
              <a:rPr lang="ru-RU" sz="2800" i="1" dirty="0"/>
              <a:t>собеседнику время найти нужный текст.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10) Что делать, </a:t>
            </a:r>
            <a:r>
              <a:rPr lang="ru-RU" sz="2800" b="1" dirty="0"/>
              <a:t>если </a:t>
            </a:r>
            <a:r>
              <a:rPr lang="ru-RU" sz="2800" b="1" dirty="0" smtClean="0"/>
              <a:t>собеседник не </a:t>
            </a:r>
            <a:r>
              <a:rPr lang="ru-RU" sz="2800" b="1" dirty="0"/>
              <a:t>умеет находить </a:t>
            </a:r>
            <a:r>
              <a:rPr lang="ru-RU" sz="2800" b="1" dirty="0" smtClean="0"/>
              <a:t>библейские тексты?</a:t>
            </a:r>
            <a:endParaRPr lang="ru-RU" sz="2800" b="1" dirty="0"/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29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/>
            <a:r>
              <a:rPr lang="ru-RU" sz="2800" i="1" dirty="0"/>
              <a:t>Это зависит от обстоятельств. </a:t>
            </a:r>
            <a:r>
              <a:rPr lang="ru-RU" sz="2800" i="1" dirty="0" smtClean="0"/>
              <a:t>Если кто-либо </a:t>
            </a:r>
            <a:r>
              <a:rPr lang="ru-RU" sz="2800" i="1" dirty="0"/>
              <a:t>не привык читать вслух и боится произнести какое-то слово неправильно, не следует просить такого человека читать текст, чтобы не смутить его. Будьте в таких случаях осмотрительными.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11) </a:t>
            </a:r>
            <a:r>
              <a:rPr lang="ru-RU" sz="2800" b="1" dirty="0"/>
              <a:t>Уместно ли просить собеседника читать тексты вслух?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79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 smtClean="0"/>
              <a:t>Библейские беседы необходимо проводить </a:t>
            </a:r>
            <a:r>
              <a:rPr lang="ru-RU" sz="2800" i="1" dirty="0"/>
              <a:t>так, чтобы они не были похожи на официальное религиозное собрание.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12) Должна </a:t>
            </a:r>
            <a:r>
              <a:rPr lang="ru-RU" sz="2800" b="1" dirty="0"/>
              <a:t>ли библейская беседа походить на богослужебное собрание?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73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/>
              <a:t>Проводить беседу лучше сидя, за исключением, разумеется, тех случаев, когда собралось много народу.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13) Какое </a:t>
            </a:r>
            <a:r>
              <a:rPr lang="ru-RU" sz="2800" b="1" dirty="0"/>
              <a:t>положение следует занимать проводящему беседу? Должен ли он стоять или сидеть?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3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/>
            <a:r>
              <a:rPr lang="ru-RU" sz="2800" i="1" dirty="0" smtClean="0"/>
              <a:t>С </a:t>
            </a:r>
            <a:r>
              <a:rPr lang="ru-RU" sz="2800" i="1" dirty="0"/>
              <a:t>ней следует обращаться благоговейно. </a:t>
            </a:r>
            <a:r>
              <a:rPr lang="ru-RU" sz="2800" i="1" dirty="0" smtClean="0"/>
              <a:t>На </a:t>
            </a:r>
            <a:r>
              <a:rPr lang="ru-RU" sz="2800" i="1" dirty="0"/>
              <a:t>нее не следует класть ни блокноты, ни книги, ничего постороннего.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14) </a:t>
            </a:r>
            <a:r>
              <a:rPr lang="ru-RU" sz="2800" b="1" dirty="0"/>
              <a:t>Как нужно обращаться с Библией?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5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 smtClean="0"/>
              <a:t>Необходимо добиваться </a:t>
            </a:r>
            <a:r>
              <a:rPr lang="ru-RU" sz="2800" i="1" dirty="0"/>
              <a:t>того, чтобы слушатели выразили свое согласие с тем, о чем шла речь. Не бойтесь задавать такие вопросы: «Что вы думаете о пройденной теме? Понятна ли она вам? Понятно ли вам, что это </a:t>
            </a:r>
            <a:r>
              <a:rPr lang="ru-RU" sz="2800" i="1" dirty="0" smtClean="0"/>
              <a:t>учение Библии?»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15) Каким образом узнать, </a:t>
            </a:r>
            <a:r>
              <a:rPr lang="ru-RU" sz="2800" b="1" dirty="0"/>
              <a:t>понятна ли слушателям </a:t>
            </a:r>
            <a:r>
              <a:rPr lang="ru-RU" sz="2800" b="1" dirty="0" smtClean="0"/>
              <a:t>тема?</a:t>
            </a:r>
            <a:endParaRPr lang="ru-RU" sz="2800" b="1" dirty="0"/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1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4013" indent="-354013"/>
            <a:r>
              <a:rPr lang="ru-RU" sz="2600" i="1" dirty="0"/>
              <a:t>Н</a:t>
            </a:r>
            <a:r>
              <a:rPr lang="ru-RU" sz="2600" i="1" dirty="0" smtClean="0"/>
              <a:t>ужно вовлечь их в беседу. Например, дать </a:t>
            </a:r>
            <a:r>
              <a:rPr lang="ru-RU" sz="2600" i="1" dirty="0"/>
              <a:t>им </a:t>
            </a:r>
            <a:r>
              <a:rPr lang="ru-RU" sz="2600" i="1" dirty="0" smtClean="0"/>
              <a:t>Библию </a:t>
            </a:r>
            <a:r>
              <a:rPr lang="ru-RU" sz="2600" i="1" dirty="0"/>
              <a:t>и предложить перелистывать страницы вслед за взрослыми. Если дети умеют читать, попросите их прочесть какой-нибудь коротенький текст. Нужно </a:t>
            </a:r>
            <a:r>
              <a:rPr lang="ru-RU" sz="2600" i="1" dirty="0" smtClean="0"/>
              <a:t>заинтересовать детей, </a:t>
            </a:r>
            <a:r>
              <a:rPr lang="ru-RU" sz="2600" i="1" dirty="0"/>
              <a:t>чтобы они оставались спокойными и не </a:t>
            </a:r>
            <a:r>
              <a:rPr lang="ru-RU" sz="2600" i="1" dirty="0" smtClean="0"/>
              <a:t>мешали сосредоточиться </a:t>
            </a:r>
            <a:r>
              <a:rPr lang="ru-RU" sz="2600" i="1" dirty="0"/>
              <a:t>на беседе.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16) </a:t>
            </a:r>
            <a:r>
              <a:rPr lang="ru-RU" sz="2800" b="1" dirty="0"/>
              <a:t>Как нужно относиться во время беседы к детям, находящимся в доме?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76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/>
            <a:r>
              <a:rPr lang="ru-RU" sz="2800" i="1" dirty="0" smtClean="0"/>
              <a:t>Сохранить </a:t>
            </a:r>
            <a:r>
              <a:rPr lang="ru-RU" sz="2800" i="1" dirty="0"/>
              <a:t>спокойствие и терпение, восстановить нить беседы и вернуть слушателей к тому моменту, на котором беседа была прервана.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17) Как поступить в </a:t>
            </a:r>
            <a:r>
              <a:rPr lang="ru-RU" sz="2800" b="1" dirty="0"/>
              <a:t>том случае, </a:t>
            </a:r>
            <a:r>
              <a:rPr lang="ru-RU" sz="2800" b="1" dirty="0" smtClean="0"/>
              <a:t>если </a:t>
            </a:r>
            <a:r>
              <a:rPr lang="ru-RU" sz="2800" b="1" dirty="0"/>
              <a:t>беседа чем-то прервана?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09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800" b="1" dirty="0" smtClean="0"/>
              <a:t>Ответы на вопросы</a:t>
            </a:r>
            <a:endParaRPr lang="ru-RU" sz="5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400" i="1" dirty="0" smtClean="0"/>
              <a:t>Возникающие в ходе благовестия посредством библейской беседы</a:t>
            </a:r>
            <a:endParaRPr lang="ru-RU" sz="2400" i="1" dirty="0"/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70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3751311"/>
          </a:xfrm>
        </p:spPr>
        <p:txBody>
          <a:bodyPr>
            <a:noAutofit/>
          </a:bodyPr>
          <a:lstStyle/>
          <a:p>
            <a:pPr marL="355600" indent="-338138"/>
            <a:r>
              <a:rPr lang="ru-RU" sz="2500" i="1" dirty="0"/>
              <a:t>Беседа с одним человеком наиболее целесообразна для </a:t>
            </a:r>
            <a:r>
              <a:rPr lang="ru-RU" sz="2500" i="1" dirty="0" smtClean="0"/>
              <a:t>начинающего. </a:t>
            </a:r>
            <a:r>
              <a:rPr lang="ru-RU" sz="2500" i="1" dirty="0"/>
              <a:t>Индивидуальная дружеская беседа часто приносит наилучший результат. Не менее важно при этом поддерживать связь с другими членами семьи и стараться заинтересовать </a:t>
            </a:r>
            <a:r>
              <a:rPr lang="ru-RU" sz="2500" i="1" dirty="0" smtClean="0"/>
              <a:t>их. Если ваш </a:t>
            </a:r>
            <a:r>
              <a:rPr lang="ru-RU" sz="2500" i="1" dirty="0"/>
              <a:t>собеседник захочет пригласить на беседу одного или двух </a:t>
            </a:r>
            <a:r>
              <a:rPr lang="ru-RU" sz="2500" i="1" dirty="0" smtClean="0"/>
              <a:t>друзей, не </a:t>
            </a:r>
            <a:r>
              <a:rPr lang="ru-RU" sz="2500" i="1" dirty="0"/>
              <a:t>возражайте против этого.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18) Сколько </a:t>
            </a:r>
            <a:r>
              <a:rPr lang="ru-RU" sz="2800" b="1" dirty="0"/>
              <a:t>человек </a:t>
            </a:r>
            <a:r>
              <a:rPr lang="ru-RU" sz="2800" b="1" dirty="0" smtClean="0"/>
              <a:t>могут </a:t>
            </a:r>
            <a:r>
              <a:rPr lang="ru-RU" sz="2800" b="1" dirty="0"/>
              <a:t>присутствовать на беседе?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4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211" y="681550"/>
            <a:ext cx="5333578" cy="54189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1008927" cy="70292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35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 smtClean="0"/>
              <a:t>Библейская </a:t>
            </a:r>
            <a:r>
              <a:rPr lang="ru-RU" sz="2800" i="1" dirty="0"/>
              <a:t>беседа не должна превышать </a:t>
            </a:r>
            <a:r>
              <a:rPr lang="ru-RU" sz="2800" i="1" dirty="0" smtClean="0"/>
              <a:t>30 - 45 минут.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1) Сколько </a:t>
            </a:r>
            <a:r>
              <a:rPr lang="ru-RU" sz="2800" b="1" dirty="0"/>
              <a:t>времени должна занимать библейская беседа?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23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 smtClean="0"/>
              <a:t>Один раз в неделю. </a:t>
            </a:r>
            <a:r>
              <a:rPr lang="ru-RU" sz="2800" i="1" dirty="0"/>
              <a:t>Практика показала, что это наиболее разумный план проведения бесед. Впрочем, могут быть и </a:t>
            </a:r>
            <a:r>
              <a:rPr lang="ru-RU" sz="2800" i="1" dirty="0" smtClean="0"/>
              <a:t>исключения.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2) </a:t>
            </a:r>
            <a:r>
              <a:rPr lang="ru-RU" sz="2800" b="1" dirty="0"/>
              <a:t>Как часто </a:t>
            </a:r>
            <a:r>
              <a:rPr lang="ru-RU" sz="2800" b="1" dirty="0" smtClean="0"/>
              <a:t>должны проводиться библейские </a:t>
            </a:r>
            <a:r>
              <a:rPr lang="ru-RU" sz="2800" b="1" dirty="0"/>
              <a:t>беседы?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94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 smtClean="0"/>
              <a:t>Достаточно 15 хорошо </a:t>
            </a:r>
            <a:r>
              <a:rPr lang="ru-RU" sz="2800" i="1" dirty="0"/>
              <a:t>подобранных и точно соответствующих теме </a:t>
            </a:r>
            <a:r>
              <a:rPr lang="ru-RU" sz="2800" i="1" dirty="0" smtClean="0"/>
              <a:t>библейских текстов</a:t>
            </a:r>
            <a:r>
              <a:rPr lang="ru-RU" sz="2800" i="1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3</a:t>
            </a:r>
            <a:r>
              <a:rPr lang="ru-RU" sz="2800" b="1" dirty="0" smtClean="0"/>
              <a:t>) </a:t>
            </a:r>
            <a:r>
              <a:rPr lang="ru-RU" sz="2800" b="1" dirty="0"/>
              <a:t>Сколько текстов из Писания следует использовать в одной беседе?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13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/>
              <a:t>При встрече с людьми перед началом </a:t>
            </a:r>
            <a:r>
              <a:rPr lang="ru-RU" sz="2800" i="1" dirty="0" smtClean="0"/>
              <a:t>беседы, как правило, возникает небольшой разговор и знакомство. Эти минуты необходимо </a:t>
            </a:r>
            <a:r>
              <a:rPr lang="ru-RU" sz="2800" i="1" dirty="0"/>
              <a:t>использовать для того, чтобы создать атмосферу дружелюбия и заинтересованности.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4) Как вести </a:t>
            </a:r>
            <a:r>
              <a:rPr lang="ru-RU" sz="2800" b="1" dirty="0"/>
              <a:t>себя </a:t>
            </a:r>
            <a:r>
              <a:rPr lang="ru-RU" sz="2800" b="1" dirty="0" smtClean="0"/>
              <a:t>при </a:t>
            </a:r>
            <a:r>
              <a:rPr lang="ru-RU" sz="2800" b="1" dirty="0"/>
              <a:t>встрече с </a:t>
            </a:r>
            <a:r>
              <a:rPr lang="ru-RU" sz="2800" b="1" dirty="0" smtClean="0"/>
              <a:t>людьми, перед началом беседы?</a:t>
            </a:r>
            <a:endParaRPr lang="ru-RU" sz="2800" b="1" dirty="0"/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31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/>
              <a:t>Библейскую беседу всегда следует начинать </a:t>
            </a:r>
            <a:r>
              <a:rPr lang="ru-RU" sz="2800" i="1" dirty="0" smtClean="0"/>
              <a:t>с краткой и искренней молитвы. 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5</a:t>
            </a:r>
            <a:r>
              <a:rPr lang="ru-RU" sz="2800" b="1" dirty="0" smtClean="0"/>
              <a:t>) С </a:t>
            </a:r>
            <a:r>
              <a:rPr lang="ru-RU" sz="2800" b="1" dirty="0"/>
              <a:t>чего нужно начинать библейскую беседу?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06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/>
              <a:t>Во время молитвы желательно преклонить колени. Однако там, где это может показаться неудобным и вызвать смущение, лучше молиться </a:t>
            </a:r>
            <a:r>
              <a:rPr lang="ru-RU" sz="2800" i="1" dirty="0" smtClean="0"/>
              <a:t>стоя или сидя.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6</a:t>
            </a:r>
            <a:r>
              <a:rPr lang="ru-RU" sz="2800" b="1" dirty="0" smtClean="0"/>
              <a:t>) </a:t>
            </a:r>
            <a:r>
              <a:rPr lang="ru-RU" sz="2800" b="1" dirty="0"/>
              <a:t>Каково должно быть положение собравшихся во время молитвы?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0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38138"/>
            <a:r>
              <a:rPr lang="ru-RU" sz="2800" i="1" dirty="0"/>
              <a:t>Составьте беседу таким образом, чтобы она оканчивалась на самом интересном месте. Остановитесь на таком моменте, который вызвал бы у слушателей интерес к дальнейшему исследованию.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7</a:t>
            </a:r>
            <a:r>
              <a:rPr lang="ru-RU" sz="2800" b="1" dirty="0" smtClean="0"/>
              <a:t>) Когда </a:t>
            </a:r>
            <a:r>
              <a:rPr lang="ru-RU" sz="2800" b="1" dirty="0"/>
              <a:t>и каким образом должна оканчиваться библейская беседа?</a:t>
            </a:r>
          </a:p>
        </p:txBody>
      </p:sp>
      <p:pic>
        <p:nvPicPr>
          <p:cNvPr id="4" name="Picture 5" descr="D:\Documents\СШ и ЛС\УВЕС\УВЕС - ЛОГО\Логотип УВЕ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" y="116632"/>
            <a:ext cx="722573" cy="734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71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147</TotalTime>
  <Words>680</Words>
  <Application>Microsoft Office PowerPoint</Application>
  <PresentationFormat>Экран (4:3)</PresentationFormat>
  <Paragraphs>38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Базовая</vt:lpstr>
      <vt:lpstr>Презентация PowerPoint</vt:lpstr>
      <vt:lpstr>Ответы на вопросы</vt:lpstr>
      <vt:lpstr>1) Сколько времени должна занимать библейская беседа?</vt:lpstr>
      <vt:lpstr>2) Как часто должны проводиться библейские беседы?</vt:lpstr>
      <vt:lpstr>3) Сколько текстов из Писания следует использовать в одной беседе?</vt:lpstr>
      <vt:lpstr>4) Как вести себя при встрече с людьми, перед началом беседы?</vt:lpstr>
      <vt:lpstr>5) С чего нужно начинать библейскую беседу?</vt:lpstr>
      <vt:lpstr>6) Каково должно быть положение собравшихся во время молитвы?</vt:lpstr>
      <vt:lpstr>7) Когда и каким образом должна оканчиваться библейская беседа?</vt:lpstr>
      <vt:lpstr>8) Уместны ли пение перед началом библейской беседы?</vt:lpstr>
      <vt:lpstr>9) Обязательно ли, чтобы каждый участник имел Библию и следил за текстами в ходе беседы?</vt:lpstr>
      <vt:lpstr>10) Что делать, если собеседник не умеет находить библейские тексты?</vt:lpstr>
      <vt:lpstr>11) Уместно ли просить собеседника читать тексты вслух?</vt:lpstr>
      <vt:lpstr>12) Должна ли библейская беседа походить на богослужебное собрание?</vt:lpstr>
      <vt:lpstr>13) Какое положение следует занимать проводящему беседу? Должен ли он стоять или сидеть?</vt:lpstr>
      <vt:lpstr>14) Как нужно обращаться с Библией?</vt:lpstr>
      <vt:lpstr>15) Каким образом узнать, понятна ли слушателям тема?</vt:lpstr>
      <vt:lpstr>16) Как нужно относиться во время беседы к детям, находящимся в доме?</vt:lpstr>
      <vt:lpstr>17) Как поступить в том случае, если беседа чем-то прервана?</vt:lpstr>
      <vt:lpstr>18) Сколько человек могут присутствовать на беседе?</vt:lpstr>
      <vt:lpstr>Презентация PowerPoint</vt:lpstr>
    </vt:vector>
  </TitlesOfParts>
  <Manager>директор</Manager>
  <Company>Волго-Вятское Объединение (ЗРС)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Ответы на вопросы</dc:title>
  <dc:subject>Благовестие посредством билейской беседы</dc:subject>
  <dc:creator>Синицын А.В. (ВВО;ЗРС)</dc:creator>
  <cp:revision>37</cp:revision>
  <dcterms:created xsi:type="dcterms:W3CDTF">2013-11-29T10:10:45Z</dcterms:created>
  <dcterms:modified xsi:type="dcterms:W3CDTF">2013-12-11T08:16:42Z</dcterms:modified>
</cp:coreProperties>
</file>