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86" r:id="rId2"/>
    <p:sldId id="294" r:id="rId3"/>
    <p:sldId id="297" r:id="rId4"/>
    <p:sldId id="316" r:id="rId5"/>
    <p:sldId id="317" r:id="rId6"/>
    <p:sldId id="338" r:id="rId7"/>
    <p:sldId id="318" r:id="rId8"/>
    <p:sldId id="333" r:id="rId9"/>
    <p:sldId id="319" r:id="rId10"/>
    <p:sldId id="320" r:id="rId11"/>
    <p:sldId id="334" r:id="rId12"/>
    <p:sldId id="331" r:id="rId13"/>
    <p:sldId id="332" r:id="rId14"/>
    <p:sldId id="335" r:id="rId15"/>
    <p:sldId id="329" r:id="rId16"/>
    <p:sldId id="337" r:id="rId17"/>
    <p:sldId id="322" r:id="rId18"/>
    <p:sldId id="330" r:id="rId19"/>
    <p:sldId id="336" r:id="rId20"/>
    <p:sldId id="324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F7FCDC"/>
    <a:srgbClr val="FBEAC1"/>
    <a:srgbClr val="B7CDBA"/>
    <a:srgbClr val="ACC4AD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606" autoAdjust="0"/>
    <p:restoredTop sz="94660"/>
  </p:normalViewPr>
  <p:slideViewPr>
    <p:cSldViewPr>
      <p:cViewPr>
        <p:scale>
          <a:sx n="90" d="100"/>
          <a:sy n="90" d="100"/>
        </p:scale>
        <p:origin x="-1090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A67BB6-2637-43BC-8E0D-F273D476BBD1}" type="datetimeFigureOut">
              <a:rPr lang="ru-RU" smtClean="0"/>
              <a:pPr/>
              <a:t>27.11.2013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DFBC21-66B0-4FDE-B00A-324250A7DD6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5B106E36-FD25-4E2D-B0AA-010F637433A0}" type="datetimeFigureOut">
              <a:rPr lang="ru-RU" smtClean="0"/>
              <a:pPr/>
              <a:t>27.11.2013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27.11.2013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ый треугольник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27.11.2013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27.11.2013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27.11.2013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27.11.2013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5B106E36-FD25-4E2D-B0AA-010F637433A0}" type="datetimeFigureOut">
              <a:rPr lang="ru-RU" smtClean="0"/>
              <a:pPr/>
              <a:t>27.11.2013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5B106E36-FD25-4E2D-B0AA-010F637433A0}" type="datetimeFigureOut">
              <a:rPr lang="ru-RU" smtClean="0"/>
              <a:pPr/>
              <a:t>27.11.2013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27.11.2013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vkotov\Desktop\УВЕС СЛАЙД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0"/>
            <a:ext cx="8028384" cy="98072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ЛИЧНЫЕ МОЛИТВЫ</a:t>
            </a:r>
          </a:p>
        </p:txBody>
      </p:sp>
      <p:sp>
        <p:nvSpPr>
          <p:cNvPr id="3" name="Подзаголовок 2"/>
          <p:cNvSpPr txBox="1">
            <a:spLocks/>
          </p:cNvSpPr>
          <p:nvPr/>
        </p:nvSpPr>
        <p:spPr bwMode="auto">
          <a:xfrm>
            <a:off x="1043608" y="1268760"/>
            <a:ext cx="5184576" cy="5328592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>
            <a:normAutofit fontScale="25000" lnSpcReduction="20000"/>
          </a:bodyPr>
          <a:lstStyle/>
          <a:p>
            <a:r>
              <a:rPr lang="ru-RU" sz="1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Ночи напролет проводила я в </a:t>
            </a:r>
          </a:p>
          <a:p>
            <a:r>
              <a:rPr lang="ru-RU" sz="1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искренних молитвах </a:t>
            </a:r>
          </a:p>
          <a:p>
            <a:r>
              <a:rPr lang="ru-RU" sz="1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 тех, кого я </a:t>
            </a:r>
          </a:p>
          <a:p>
            <a:r>
              <a:rPr lang="ru-RU" sz="1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нашла и собрала, чтобы вместе </a:t>
            </a:r>
          </a:p>
          <a:p>
            <a:r>
              <a:rPr lang="ru-RU" sz="1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 ними молиться и служить Господу... </a:t>
            </a:r>
          </a:p>
          <a:p>
            <a:r>
              <a:rPr lang="ru-RU" sz="1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 все эти люди были обращены к Богу</a:t>
            </a:r>
          </a:p>
          <a:p>
            <a:r>
              <a:rPr lang="ru-RU" sz="128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ru-RU" sz="72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ru-RU" sz="7200" b="1" i="1" dirty="0" smtClean="0">
                <a:latin typeface="Arial" pitchFamily="34" charset="0"/>
                <a:cs typeface="Arial" pitchFamily="34" charset="0"/>
              </a:rPr>
              <a:t>Свидетельства для Церкви</a:t>
            </a:r>
            <a:r>
              <a:rPr lang="ru-RU" sz="7200" b="1" dirty="0" smtClean="0">
                <a:latin typeface="Arial" pitchFamily="34" charset="0"/>
                <a:cs typeface="Arial" pitchFamily="34" charset="0"/>
              </a:rPr>
              <a:t>, т. 1, с. 33, 34).</a:t>
            </a:r>
          </a:p>
          <a:p>
            <a:endParaRPr lang="ru-RU" sz="12800" b="1" dirty="0" smtClean="0">
              <a:latin typeface="Arial" pitchFamily="34" charset="0"/>
              <a:cs typeface="Arial" pitchFamily="34" charset="0"/>
            </a:endParaRPr>
          </a:p>
          <a:p>
            <a:endParaRPr lang="ru-RU" sz="9600" b="1" i="1" dirty="0" smtClean="0">
              <a:latin typeface="Arial" pitchFamily="34" charset="0"/>
              <a:cs typeface="Arial" pitchFamily="34" charset="0"/>
            </a:endParaRPr>
          </a:p>
          <a:p>
            <a:endParaRPr lang="ru-RU" sz="112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r>
              <a:rPr lang="ru-RU" sz="6400" dirty="0" smtClean="0">
                <a:solidFill>
                  <a:srgbClr val="085C24"/>
                </a:solidFill>
                <a:latin typeface="Georgia" pitchFamily="18" charset="0"/>
              </a:rPr>
              <a:t> </a:t>
            </a: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r>
              <a:rPr lang="ru-RU" sz="6400" dirty="0" smtClean="0">
                <a:solidFill>
                  <a:srgbClr val="085C24"/>
                </a:solidFill>
                <a:latin typeface="Georgia" pitchFamily="18" charset="0"/>
              </a:rPr>
              <a:t>  </a:t>
            </a: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3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56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56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56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5600" dirty="0" smtClean="0">
              <a:solidFill>
                <a:srgbClr val="085C24"/>
              </a:solidFill>
              <a:latin typeface="Georgia" pitchFamily="18" charset="0"/>
            </a:endParaRPr>
          </a:p>
          <a:p>
            <a:pPr>
              <a:defRPr/>
            </a:pPr>
            <a:endParaRPr lang="ru-RU" sz="5600" dirty="0" smtClean="0">
              <a:solidFill>
                <a:srgbClr val="085C24"/>
              </a:solidFill>
              <a:latin typeface="Georgia" pitchFamily="18" charset="0"/>
              <a:cs typeface="Arial" pitchFamily="34" charset="0"/>
            </a:endParaRPr>
          </a:p>
          <a:p>
            <a:pPr>
              <a:defRPr/>
            </a:pPr>
            <a:endParaRPr lang="ru-RU" sz="1400" dirty="0" smtClean="0">
              <a:solidFill>
                <a:srgbClr val="085C24"/>
              </a:solidFill>
              <a:latin typeface="Georgia" pitchFamily="18" charset="0"/>
              <a:cs typeface="Arial" pitchFamily="34" charset="0"/>
            </a:endParaRPr>
          </a:p>
          <a:p>
            <a:pPr>
              <a:defRPr/>
            </a:pPr>
            <a:endParaRPr lang="ru-RU" sz="1400" dirty="0" smtClean="0">
              <a:solidFill>
                <a:srgbClr val="085C24"/>
              </a:solidFill>
              <a:latin typeface="Georgia" pitchFamily="18" charset="0"/>
              <a:cs typeface="Arial" pitchFamily="34" charset="0"/>
            </a:endParaRPr>
          </a:p>
          <a:p>
            <a:pPr>
              <a:defRPr/>
            </a:pPr>
            <a:endParaRPr lang="ru-RU" sz="1400" dirty="0" smtClean="0">
              <a:solidFill>
                <a:srgbClr val="085C24"/>
              </a:solidFill>
              <a:latin typeface="Georgia" pitchFamily="18" charset="0"/>
              <a:cs typeface="Arial" pitchFamily="34" charset="0"/>
            </a:endParaRPr>
          </a:p>
          <a:p>
            <a:pPr>
              <a:defRPr/>
            </a:pPr>
            <a:endParaRPr lang="ru-RU" sz="1400" dirty="0" smtClean="0">
              <a:solidFill>
                <a:srgbClr val="085C24"/>
              </a:solidFill>
              <a:latin typeface="Georgia" pitchFamily="18" charset="0"/>
              <a:cs typeface="Arial" pitchFamily="34" charset="0"/>
            </a:endParaRPr>
          </a:p>
          <a:p>
            <a:pPr>
              <a:defRPr/>
            </a:pPr>
            <a:endParaRPr lang="ru-RU" sz="1400" b="1" dirty="0" smtClean="0">
              <a:solidFill>
                <a:srgbClr val="085C24"/>
              </a:solidFill>
              <a:latin typeface="Georgia" pitchFamily="18" charset="0"/>
              <a:ea typeface="+mj-ea"/>
              <a:cs typeface="Arial" pitchFamily="34" charset="0"/>
            </a:endParaRPr>
          </a:p>
          <a:p>
            <a:pPr>
              <a:defRPr/>
            </a:pPr>
            <a:endParaRPr lang="ru-RU" sz="1400" b="1" dirty="0">
              <a:solidFill>
                <a:srgbClr val="085C24"/>
              </a:solidFill>
              <a:latin typeface="Georgia" pitchFamily="18" charset="0"/>
              <a:ea typeface="+mj-ea"/>
              <a:cs typeface="Arial" pitchFamily="34" charset="0"/>
            </a:endParaRPr>
          </a:p>
          <a:p>
            <a:pPr algn="ctr">
              <a:defRPr/>
            </a:pPr>
            <a:r>
              <a:rPr lang="ru-RU" sz="1900" b="1" dirty="0">
                <a:solidFill>
                  <a:srgbClr val="002060"/>
                </a:solidFill>
                <a:latin typeface="Georgia" pitchFamily="18" charset="0"/>
                <a:ea typeface="+mj-ea"/>
                <a:cs typeface="+mj-cs"/>
              </a:rPr>
              <a:t> </a:t>
            </a:r>
          </a:p>
          <a:p>
            <a:pPr algn="ctr">
              <a:defRPr/>
            </a:pPr>
            <a:endParaRPr lang="ru-RU" sz="1700" dirty="0">
              <a:solidFill>
                <a:srgbClr val="002060"/>
              </a:solidFill>
              <a:latin typeface="Georgia" pitchFamily="18" charset="0"/>
              <a:ea typeface="+mj-ea"/>
              <a:cs typeface="+mn-cs"/>
            </a:endParaRPr>
          </a:p>
        </p:txBody>
      </p:sp>
      <p:pic>
        <p:nvPicPr>
          <p:cNvPr id="4" name="Picture 4" descr="ELLENW~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9800" y="1268760"/>
            <a:ext cx="31242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0"/>
            <a:ext cx="8028384" cy="98072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ЛИЧНЫЕ МОЛИТВЫ</a:t>
            </a:r>
          </a:p>
        </p:txBody>
      </p:sp>
      <p:sp>
        <p:nvSpPr>
          <p:cNvPr id="3" name="Подзаголовок 2"/>
          <p:cNvSpPr txBox="1">
            <a:spLocks/>
          </p:cNvSpPr>
          <p:nvPr/>
        </p:nvSpPr>
        <p:spPr bwMode="auto">
          <a:xfrm>
            <a:off x="1115616" y="1340768"/>
            <a:ext cx="4536504" cy="5256584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>
            <a:normAutofit fontScale="25000" lnSpcReduction="20000"/>
          </a:bodyPr>
          <a:lstStyle/>
          <a:p>
            <a:r>
              <a:rPr lang="ru-RU" sz="1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Каждый день включайте в свою молитву слова: «Господи, пошли мне навстречу человека, которому я мог бы рассказать о Тебе». </a:t>
            </a:r>
          </a:p>
          <a:p>
            <a:endParaRPr lang="ru-RU" sz="1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ru-RU" sz="1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Пока вы будете делать это, в вашей жизни будут происходить чудеса. Как только вы прекратите это делать, чудеса прекратятся</a:t>
            </a:r>
            <a:r>
              <a:rPr lang="ru-RU" sz="112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ru-RU" sz="7200" b="1" dirty="0" smtClean="0">
              <a:latin typeface="Arial" pitchFamily="34" charset="0"/>
              <a:cs typeface="Arial" pitchFamily="34" charset="0"/>
            </a:endParaRPr>
          </a:p>
          <a:p>
            <a:endParaRPr lang="ru-RU" sz="12800" b="1" dirty="0" smtClean="0">
              <a:latin typeface="Arial" pitchFamily="34" charset="0"/>
              <a:cs typeface="Arial" pitchFamily="34" charset="0"/>
            </a:endParaRPr>
          </a:p>
          <a:p>
            <a:endParaRPr lang="ru-RU" sz="9600" b="1" i="1" dirty="0" smtClean="0">
              <a:latin typeface="Arial" pitchFamily="34" charset="0"/>
              <a:cs typeface="Arial" pitchFamily="34" charset="0"/>
            </a:endParaRPr>
          </a:p>
          <a:p>
            <a:endParaRPr lang="ru-RU" sz="112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r>
              <a:rPr lang="ru-RU" sz="6400" dirty="0" smtClean="0">
                <a:solidFill>
                  <a:srgbClr val="085C24"/>
                </a:solidFill>
                <a:latin typeface="Georgia" pitchFamily="18" charset="0"/>
              </a:rPr>
              <a:t> </a:t>
            </a: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r>
              <a:rPr lang="ru-RU" sz="6400" dirty="0" smtClean="0">
                <a:solidFill>
                  <a:srgbClr val="085C24"/>
                </a:solidFill>
                <a:latin typeface="Georgia" pitchFamily="18" charset="0"/>
              </a:rPr>
              <a:t>  </a:t>
            </a: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3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56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56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56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5600" dirty="0" smtClean="0">
              <a:solidFill>
                <a:srgbClr val="085C24"/>
              </a:solidFill>
              <a:latin typeface="Georgia" pitchFamily="18" charset="0"/>
            </a:endParaRPr>
          </a:p>
          <a:p>
            <a:pPr>
              <a:defRPr/>
            </a:pPr>
            <a:endParaRPr lang="ru-RU" sz="5600" dirty="0" smtClean="0">
              <a:solidFill>
                <a:srgbClr val="085C24"/>
              </a:solidFill>
              <a:latin typeface="Georgia" pitchFamily="18" charset="0"/>
              <a:cs typeface="Arial" pitchFamily="34" charset="0"/>
            </a:endParaRPr>
          </a:p>
          <a:p>
            <a:pPr>
              <a:defRPr/>
            </a:pPr>
            <a:endParaRPr lang="ru-RU" sz="1400" dirty="0" smtClean="0">
              <a:solidFill>
                <a:srgbClr val="085C24"/>
              </a:solidFill>
              <a:latin typeface="Georgia" pitchFamily="18" charset="0"/>
              <a:cs typeface="Arial" pitchFamily="34" charset="0"/>
            </a:endParaRPr>
          </a:p>
          <a:p>
            <a:pPr>
              <a:defRPr/>
            </a:pPr>
            <a:endParaRPr lang="ru-RU" sz="1400" dirty="0" smtClean="0">
              <a:solidFill>
                <a:srgbClr val="085C24"/>
              </a:solidFill>
              <a:latin typeface="Georgia" pitchFamily="18" charset="0"/>
              <a:cs typeface="Arial" pitchFamily="34" charset="0"/>
            </a:endParaRPr>
          </a:p>
          <a:p>
            <a:pPr>
              <a:defRPr/>
            </a:pPr>
            <a:endParaRPr lang="ru-RU" sz="1400" dirty="0" smtClean="0">
              <a:solidFill>
                <a:srgbClr val="085C24"/>
              </a:solidFill>
              <a:latin typeface="Georgia" pitchFamily="18" charset="0"/>
              <a:cs typeface="Arial" pitchFamily="34" charset="0"/>
            </a:endParaRPr>
          </a:p>
          <a:p>
            <a:pPr>
              <a:defRPr/>
            </a:pPr>
            <a:endParaRPr lang="ru-RU" sz="1400" dirty="0" smtClean="0">
              <a:solidFill>
                <a:srgbClr val="085C24"/>
              </a:solidFill>
              <a:latin typeface="Georgia" pitchFamily="18" charset="0"/>
              <a:cs typeface="Arial" pitchFamily="34" charset="0"/>
            </a:endParaRPr>
          </a:p>
          <a:p>
            <a:pPr>
              <a:defRPr/>
            </a:pPr>
            <a:endParaRPr lang="ru-RU" sz="1400" b="1" dirty="0" smtClean="0">
              <a:solidFill>
                <a:srgbClr val="085C24"/>
              </a:solidFill>
              <a:latin typeface="Georgia" pitchFamily="18" charset="0"/>
              <a:ea typeface="+mj-ea"/>
              <a:cs typeface="Arial" pitchFamily="34" charset="0"/>
            </a:endParaRPr>
          </a:p>
          <a:p>
            <a:pPr>
              <a:defRPr/>
            </a:pPr>
            <a:endParaRPr lang="ru-RU" sz="1400" b="1" dirty="0">
              <a:solidFill>
                <a:srgbClr val="085C24"/>
              </a:solidFill>
              <a:latin typeface="Georgia" pitchFamily="18" charset="0"/>
              <a:ea typeface="+mj-ea"/>
              <a:cs typeface="Arial" pitchFamily="34" charset="0"/>
            </a:endParaRPr>
          </a:p>
          <a:p>
            <a:pPr algn="ctr">
              <a:defRPr/>
            </a:pPr>
            <a:r>
              <a:rPr lang="ru-RU" sz="1900" b="1" dirty="0">
                <a:solidFill>
                  <a:srgbClr val="002060"/>
                </a:solidFill>
                <a:latin typeface="Georgia" pitchFamily="18" charset="0"/>
                <a:ea typeface="+mj-ea"/>
                <a:cs typeface="+mj-cs"/>
              </a:rPr>
              <a:t> </a:t>
            </a:r>
          </a:p>
          <a:p>
            <a:pPr algn="ctr">
              <a:defRPr/>
            </a:pPr>
            <a:endParaRPr lang="ru-RU" sz="1700" dirty="0">
              <a:solidFill>
                <a:srgbClr val="002060"/>
              </a:solidFill>
              <a:latin typeface="Georgia" pitchFamily="18" charset="0"/>
              <a:ea typeface="+mj-ea"/>
              <a:cs typeface="+mn-cs"/>
            </a:endParaRPr>
          </a:p>
        </p:txBody>
      </p:sp>
      <p:pic>
        <p:nvPicPr>
          <p:cNvPr id="31747" name="Picture 3" descr="C:\Users\vkotov\Desktop\МОЛИТВА как метод благовестия\Фото в помощь\Praise2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1052736"/>
            <a:ext cx="4716016" cy="49685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0"/>
            <a:ext cx="8028384" cy="98072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СЕМЕЙНЫЕ МОЛИТВЫ </a:t>
            </a:r>
          </a:p>
        </p:txBody>
      </p:sp>
      <p:sp>
        <p:nvSpPr>
          <p:cNvPr id="3" name="Подзаголовок 2"/>
          <p:cNvSpPr txBox="1">
            <a:spLocks/>
          </p:cNvSpPr>
          <p:nvPr/>
        </p:nvSpPr>
        <p:spPr bwMode="auto">
          <a:xfrm>
            <a:off x="1619672" y="4581128"/>
            <a:ext cx="7272808" cy="2016224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>
            <a:normAutofit fontScale="25000" lnSpcReduction="20000"/>
          </a:bodyPr>
          <a:lstStyle/>
          <a:p>
            <a:r>
              <a:rPr lang="ru-RU" sz="1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Все, что требуется вначале от каждой семьи, - это принять ответственность за свою территорию и начать молиться за людей, проживающих на ней.</a:t>
            </a:r>
          </a:p>
          <a:p>
            <a:endParaRPr lang="ru-RU" sz="11200" b="1" dirty="0" smtClean="0">
              <a:latin typeface="Arial" pitchFamily="34" charset="0"/>
              <a:cs typeface="Arial" pitchFamily="34" charset="0"/>
            </a:endParaRPr>
          </a:p>
          <a:p>
            <a:endParaRPr lang="ru-RU" sz="7200" b="1" dirty="0" smtClean="0">
              <a:latin typeface="Arial" pitchFamily="34" charset="0"/>
              <a:cs typeface="Arial" pitchFamily="34" charset="0"/>
            </a:endParaRPr>
          </a:p>
          <a:p>
            <a:endParaRPr lang="ru-RU" sz="12800" b="1" dirty="0" smtClean="0">
              <a:latin typeface="Arial" pitchFamily="34" charset="0"/>
              <a:cs typeface="Arial" pitchFamily="34" charset="0"/>
            </a:endParaRPr>
          </a:p>
          <a:p>
            <a:endParaRPr lang="ru-RU" sz="9600" b="1" i="1" dirty="0" smtClean="0">
              <a:latin typeface="Arial" pitchFamily="34" charset="0"/>
              <a:cs typeface="Arial" pitchFamily="34" charset="0"/>
            </a:endParaRPr>
          </a:p>
          <a:p>
            <a:endParaRPr lang="ru-RU" sz="112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r>
              <a:rPr lang="ru-RU" sz="6400" dirty="0" smtClean="0">
                <a:solidFill>
                  <a:srgbClr val="085C24"/>
                </a:solidFill>
                <a:latin typeface="Georgia" pitchFamily="18" charset="0"/>
              </a:rPr>
              <a:t> </a:t>
            </a: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r>
              <a:rPr lang="ru-RU" sz="6400" dirty="0" smtClean="0">
                <a:solidFill>
                  <a:srgbClr val="085C24"/>
                </a:solidFill>
                <a:latin typeface="Georgia" pitchFamily="18" charset="0"/>
              </a:rPr>
              <a:t>  </a:t>
            </a: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3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56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56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56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5600" dirty="0" smtClean="0">
              <a:solidFill>
                <a:srgbClr val="085C24"/>
              </a:solidFill>
              <a:latin typeface="Georgia" pitchFamily="18" charset="0"/>
            </a:endParaRPr>
          </a:p>
          <a:p>
            <a:pPr>
              <a:defRPr/>
            </a:pPr>
            <a:endParaRPr lang="ru-RU" sz="5600" dirty="0" smtClean="0">
              <a:solidFill>
                <a:srgbClr val="085C24"/>
              </a:solidFill>
              <a:latin typeface="Georgia" pitchFamily="18" charset="0"/>
              <a:cs typeface="Arial" pitchFamily="34" charset="0"/>
            </a:endParaRPr>
          </a:p>
          <a:p>
            <a:pPr>
              <a:defRPr/>
            </a:pPr>
            <a:endParaRPr lang="ru-RU" sz="1400" dirty="0" smtClean="0">
              <a:solidFill>
                <a:srgbClr val="085C24"/>
              </a:solidFill>
              <a:latin typeface="Georgia" pitchFamily="18" charset="0"/>
              <a:cs typeface="Arial" pitchFamily="34" charset="0"/>
            </a:endParaRPr>
          </a:p>
          <a:p>
            <a:pPr>
              <a:defRPr/>
            </a:pPr>
            <a:endParaRPr lang="ru-RU" sz="1400" dirty="0" smtClean="0">
              <a:solidFill>
                <a:srgbClr val="085C24"/>
              </a:solidFill>
              <a:latin typeface="Georgia" pitchFamily="18" charset="0"/>
              <a:cs typeface="Arial" pitchFamily="34" charset="0"/>
            </a:endParaRPr>
          </a:p>
          <a:p>
            <a:pPr>
              <a:defRPr/>
            </a:pPr>
            <a:endParaRPr lang="ru-RU" sz="1400" dirty="0" smtClean="0">
              <a:solidFill>
                <a:srgbClr val="085C24"/>
              </a:solidFill>
              <a:latin typeface="Georgia" pitchFamily="18" charset="0"/>
              <a:cs typeface="Arial" pitchFamily="34" charset="0"/>
            </a:endParaRPr>
          </a:p>
          <a:p>
            <a:pPr>
              <a:defRPr/>
            </a:pPr>
            <a:endParaRPr lang="ru-RU" sz="1400" dirty="0" smtClean="0">
              <a:solidFill>
                <a:srgbClr val="085C24"/>
              </a:solidFill>
              <a:latin typeface="Georgia" pitchFamily="18" charset="0"/>
              <a:cs typeface="Arial" pitchFamily="34" charset="0"/>
            </a:endParaRPr>
          </a:p>
          <a:p>
            <a:pPr>
              <a:defRPr/>
            </a:pPr>
            <a:endParaRPr lang="ru-RU" sz="1400" b="1" dirty="0" smtClean="0">
              <a:solidFill>
                <a:srgbClr val="085C24"/>
              </a:solidFill>
              <a:latin typeface="Georgia" pitchFamily="18" charset="0"/>
              <a:ea typeface="+mj-ea"/>
              <a:cs typeface="Arial" pitchFamily="34" charset="0"/>
            </a:endParaRPr>
          </a:p>
          <a:p>
            <a:pPr>
              <a:defRPr/>
            </a:pPr>
            <a:endParaRPr lang="ru-RU" sz="1400" b="1" dirty="0">
              <a:solidFill>
                <a:srgbClr val="085C24"/>
              </a:solidFill>
              <a:latin typeface="Georgia" pitchFamily="18" charset="0"/>
              <a:ea typeface="+mj-ea"/>
              <a:cs typeface="Arial" pitchFamily="34" charset="0"/>
            </a:endParaRPr>
          </a:p>
          <a:p>
            <a:pPr algn="ctr">
              <a:defRPr/>
            </a:pPr>
            <a:r>
              <a:rPr lang="ru-RU" sz="1900" b="1" dirty="0">
                <a:solidFill>
                  <a:srgbClr val="002060"/>
                </a:solidFill>
                <a:latin typeface="Georgia" pitchFamily="18" charset="0"/>
                <a:ea typeface="+mj-ea"/>
                <a:cs typeface="+mj-cs"/>
              </a:rPr>
              <a:t> </a:t>
            </a:r>
          </a:p>
          <a:p>
            <a:pPr algn="ctr">
              <a:defRPr/>
            </a:pPr>
            <a:endParaRPr lang="ru-RU" sz="1700" dirty="0">
              <a:solidFill>
                <a:srgbClr val="002060"/>
              </a:solidFill>
              <a:latin typeface="Georgia" pitchFamily="18" charset="0"/>
              <a:ea typeface="+mj-ea"/>
              <a:cs typeface="+mn-cs"/>
            </a:endParaRPr>
          </a:p>
        </p:txBody>
      </p:sp>
      <p:pic>
        <p:nvPicPr>
          <p:cNvPr id="9217" name="Picture 1" descr="C:\Users\vkotov\Desktop\МОЛИТВА как метод благовестия\Фото в помощь\ChildsPrayer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5" y="980728"/>
            <a:ext cx="5328592" cy="38884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0"/>
            <a:ext cx="8028384" cy="98072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СЕМЕЙНЫЕ МОЛИТВЫ </a:t>
            </a:r>
          </a:p>
        </p:txBody>
      </p:sp>
      <p:sp>
        <p:nvSpPr>
          <p:cNvPr id="3" name="Подзаголовок 2"/>
          <p:cNvSpPr txBox="1">
            <a:spLocks/>
          </p:cNvSpPr>
          <p:nvPr/>
        </p:nvSpPr>
        <p:spPr bwMode="auto">
          <a:xfrm>
            <a:off x="1331640" y="4149080"/>
            <a:ext cx="7812360" cy="2592288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>
            <a:normAutofit fontScale="25000" lnSpcReduction="20000"/>
          </a:bodyPr>
          <a:lstStyle/>
          <a:p>
            <a:r>
              <a:rPr lang="ru-RU" sz="1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Внесите имена знакомых вам людей, проживающих на этой территории в ваш молитвенный список. Со временем этот список будет расти. Приветствуйте людей, которых вы встречаете во время прогулки. Молитесь о них тихо про себя и помните, что вы в ответе за этих людей.</a:t>
            </a:r>
          </a:p>
          <a:p>
            <a:endParaRPr lang="ru-RU" sz="12000" b="1" dirty="0" smtClean="0">
              <a:latin typeface="Arial" pitchFamily="34" charset="0"/>
              <a:cs typeface="Arial" pitchFamily="34" charset="0"/>
            </a:endParaRPr>
          </a:p>
          <a:p>
            <a:endParaRPr lang="ru-RU" sz="11200" b="1" dirty="0" smtClean="0">
              <a:latin typeface="Arial" pitchFamily="34" charset="0"/>
              <a:cs typeface="Arial" pitchFamily="34" charset="0"/>
            </a:endParaRPr>
          </a:p>
          <a:p>
            <a:endParaRPr lang="ru-RU" sz="7200" b="1" dirty="0" smtClean="0">
              <a:latin typeface="Arial" pitchFamily="34" charset="0"/>
              <a:cs typeface="Arial" pitchFamily="34" charset="0"/>
            </a:endParaRPr>
          </a:p>
          <a:p>
            <a:endParaRPr lang="ru-RU" sz="12800" b="1" dirty="0" smtClean="0">
              <a:latin typeface="Arial" pitchFamily="34" charset="0"/>
              <a:cs typeface="Arial" pitchFamily="34" charset="0"/>
            </a:endParaRPr>
          </a:p>
          <a:p>
            <a:endParaRPr lang="ru-RU" sz="9600" b="1" i="1" dirty="0" smtClean="0">
              <a:latin typeface="Arial" pitchFamily="34" charset="0"/>
              <a:cs typeface="Arial" pitchFamily="34" charset="0"/>
            </a:endParaRPr>
          </a:p>
          <a:p>
            <a:endParaRPr lang="ru-RU" sz="112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r>
              <a:rPr lang="ru-RU" sz="6400" dirty="0" smtClean="0">
                <a:solidFill>
                  <a:srgbClr val="085C24"/>
                </a:solidFill>
                <a:latin typeface="Georgia" pitchFamily="18" charset="0"/>
              </a:rPr>
              <a:t> </a:t>
            </a: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r>
              <a:rPr lang="ru-RU" sz="6400" dirty="0" smtClean="0">
                <a:solidFill>
                  <a:srgbClr val="085C24"/>
                </a:solidFill>
                <a:latin typeface="Georgia" pitchFamily="18" charset="0"/>
              </a:rPr>
              <a:t>  </a:t>
            </a: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3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56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56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56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5600" dirty="0" smtClean="0">
              <a:solidFill>
                <a:srgbClr val="085C24"/>
              </a:solidFill>
              <a:latin typeface="Georgia" pitchFamily="18" charset="0"/>
            </a:endParaRPr>
          </a:p>
          <a:p>
            <a:pPr>
              <a:defRPr/>
            </a:pPr>
            <a:endParaRPr lang="ru-RU" sz="5600" dirty="0" smtClean="0">
              <a:solidFill>
                <a:srgbClr val="085C24"/>
              </a:solidFill>
              <a:latin typeface="Georgia" pitchFamily="18" charset="0"/>
              <a:cs typeface="Arial" pitchFamily="34" charset="0"/>
            </a:endParaRPr>
          </a:p>
          <a:p>
            <a:pPr>
              <a:defRPr/>
            </a:pPr>
            <a:endParaRPr lang="ru-RU" sz="1400" dirty="0" smtClean="0">
              <a:solidFill>
                <a:srgbClr val="085C24"/>
              </a:solidFill>
              <a:latin typeface="Georgia" pitchFamily="18" charset="0"/>
              <a:cs typeface="Arial" pitchFamily="34" charset="0"/>
            </a:endParaRPr>
          </a:p>
          <a:p>
            <a:pPr>
              <a:defRPr/>
            </a:pPr>
            <a:endParaRPr lang="ru-RU" sz="1400" dirty="0" smtClean="0">
              <a:solidFill>
                <a:srgbClr val="085C24"/>
              </a:solidFill>
              <a:latin typeface="Georgia" pitchFamily="18" charset="0"/>
              <a:cs typeface="Arial" pitchFamily="34" charset="0"/>
            </a:endParaRPr>
          </a:p>
          <a:p>
            <a:pPr>
              <a:defRPr/>
            </a:pPr>
            <a:endParaRPr lang="ru-RU" sz="1400" dirty="0" smtClean="0">
              <a:solidFill>
                <a:srgbClr val="085C24"/>
              </a:solidFill>
              <a:latin typeface="Georgia" pitchFamily="18" charset="0"/>
              <a:cs typeface="Arial" pitchFamily="34" charset="0"/>
            </a:endParaRPr>
          </a:p>
          <a:p>
            <a:pPr>
              <a:defRPr/>
            </a:pPr>
            <a:endParaRPr lang="ru-RU" sz="1400" dirty="0" smtClean="0">
              <a:solidFill>
                <a:srgbClr val="085C24"/>
              </a:solidFill>
              <a:latin typeface="Georgia" pitchFamily="18" charset="0"/>
              <a:cs typeface="Arial" pitchFamily="34" charset="0"/>
            </a:endParaRPr>
          </a:p>
          <a:p>
            <a:pPr>
              <a:defRPr/>
            </a:pPr>
            <a:endParaRPr lang="ru-RU" sz="1400" b="1" dirty="0" smtClean="0">
              <a:solidFill>
                <a:srgbClr val="085C24"/>
              </a:solidFill>
              <a:latin typeface="Georgia" pitchFamily="18" charset="0"/>
              <a:ea typeface="+mj-ea"/>
              <a:cs typeface="Arial" pitchFamily="34" charset="0"/>
            </a:endParaRPr>
          </a:p>
          <a:p>
            <a:pPr>
              <a:defRPr/>
            </a:pPr>
            <a:endParaRPr lang="ru-RU" sz="1400" b="1" dirty="0">
              <a:solidFill>
                <a:srgbClr val="085C24"/>
              </a:solidFill>
              <a:latin typeface="Georgia" pitchFamily="18" charset="0"/>
              <a:ea typeface="+mj-ea"/>
              <a:cs typeface="Arial" pitchFamily="34" charset="0"/>
            </a:endParaRPr>
          </a:p>
          <a:p>
            <a:pPr algn="ctr">
              <a:defRPr/>
            </a:pPr>
            <a:r>
              <a:rPr lang="ru-RU" sz="1900" b="1" dirty="0">
                <a:solidFill>
                  <a:srgbClr val="002060"/>
                </a:solidFill>
                <a:latin typeface="Georgia" pitchFamily="18" charset="0"/>
                <a:ea typeface="+mj-ea"/>
                <a:cs typeface="+mj-cs"/>
              </a:rPr>
              <a:t> </a:t>
            </a:r>
          </a:p>
          <a:p>
            <a:pPr algn="ctr">
              <a:defRPr/>
            </a:pPr>
            <a:endParaRPr lang="ru-RU" sz="1700" dirty="0">
              <a:solidFill>
                <a:srgbClr val="002060"/>
              </a:solidFill>
              <a:latin typeface="Georgia" pitchFamily="18" charset="0"/>
              <a:ea typeface="+mj-ea"/>
              <a:cs typeface="+mn-cs"/>
            </a:endParaRPr>
          </a:p>
        </p:txBody>
      </p:sp>
      <p:pic>
        <p:nvPicPr>
          <p:cNvPr id="9217" name="Picture 1" descr="C:\Users\vkotov\Pictures\Mano che compila modulo 7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1052736"/>
            <a:ext cx="4608512" cy="30243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0"/>
            <a:ext cx="8028384" cy="98072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МОЛИТВЫ ЧЛЕНОВ ЦЕРКВИ </a:t>
            </a:r>
          </a:p>
        </p:txBody>
      </p:sp>
      <p:sp>
        <p:nvSpPr>
          <p:cNvPr id="3" name="Подзаголовок 2"/>
          <p:cNvSpPr txBox="1">
            <a:spLocks/>
          </p:cNvSpPr>
          <p:nvPr/>
        </p:nvSpPr>
        <p:spPr bwMode="auto">
          <a:xfrm>
            <a:off x="395536" y="4365104"/>
            <a:ext cx="8748464" cy="2592288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>
            <a:normAutofit fontScale="25000" lnSpcReduction="20000"/>
          </a:bodyPr>
          <a:lstStyle/>
          <a:p>
            <a:r>
              <a:rPr lang="ru-RU" sz="9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Опыт показал, что когда члены общины молятся за конкретных людей на конкретной территории, день за днем, неделя за неделей и месяц за месяцем, то в жизни каждого из них и всей церкви происходит пробуждение. Сила заключается в продолжительной и постоянной молитве за других. Она полезна и для того, кто молится, и для того, за кого молятся.</a:t>
            </a:r>
          </a:p>
          <a:p>
            <a:endParaRPr lang="ru-RU" sz="8000" dirty="0" smtClean="0">
              <a:latin typeface="Arial" pitchFamily="34" charset="0"/>
              <a:cs typeface="Arial" pitchFamily="34" charset="0"/>
            </a:endParaRPr>
          </a:p>
          <a:p>
            <a:endParaRPr lang="ru-RU" sz="12800" b="1" dirty="0" smtClean="0">
              <a:latin typeface="Arial" pitchFamily="34" charset="0"/>
              <a:cs typeface="Arial" pitchFamily="34" charset="0"/>
            </a:endParaRPr>
          </a:p>
          <a:p>
            <a:endParaRPr lang="ru-RU" sz="11200" b="1" dirty="0" smtClean="0">
              <a:latin typeface="Arial" pitchFamily="34" charset="0"/>
              <a:cs typeface="Arial" pitchFamily="34" charset="0"/>
            </a:endParaRPr>
          </a:p>
          <a:p>
            <a:endParaRPr lang="ru-RU" sz="7200" b="1" dirty="0" smtClean="0">
              <a:latin typeface="Arial" pitchFamily="34" charset="0"/>
              <a:cs typeface="Arial" pitchFamily="34" charset="0"/>
            </a:endParaRPr>
          </a:p>
          <a:p>
            <a:endParaRPr lang="ru-RU" sz="12800" b="1" dirty="0" smtClean="0">
              <a:latin typeface="Arial" pitchFamily="34" charset="0"/>
              <a:cs typeface="Arial" pitchFamily="34" charset="0"/>
            </a:endParaRPr>
          </a:p>
          <a:p>
            <a:endParaRPr lang="ru-RU" sz="9600" b="1" i="1" dirty="0" smtClean="0">
              <a:latin typeface="Arial" pitchFamily="34" charset="0"/>
              <a:cs typeface="Arial" pitchFamily="34" charset="0"/>
            </a:endParaRPr>
          </a:p>
          <a:p>
            <a:endParaRPr lang="ru-RU" sz="112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r>
              <a:rPr lang="ru-RU" sz="6400" dirty="0" smtClean="0">
                <a:solidFill>
                  <a:srgbClr val="085C24"/>
                </a:solidFill>
                <a:latin typeface="Georgia" pitchFamily="18" charset="0"/>
              </a:rPr>
              <a:t> </a:t>
            </a: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r>
              <a:rPr lang="ru-RU" sz="6400" dirty="0" smtClean="0">
                <a:solidFill>
                  <a:srgbClr val="085C24"/>
                </a:solidFill>
                <a:latin typeface="Georgia" pitchFamily="18" charset="0"/>
              </a:rPr>
              <a:t>  </a:t>
            </a: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3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56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56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56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5600" dirty="0" smtClean="0">
              <a:solidFill>
                <a:srgbClr val="085C24"/>
              </a:solidFill>
              <a:latin typeface="Georgia" pitchFamily="18" charset="0"/>
            </a:endParaRPr>
          </a:p>
          <a:p>
            <a:pPr>
              <a:defRPr/>
            </a:pPr>
            <a:endParaRPr lang="ru-RU" sz="5600" dirty="0" smtClean="0">
              <a:solidFill>
                <a:srgbClr val="085C24"/>
              </a:solidFill>
              <a:latin typeface="Georgia" pitchFamily="18" charset="0"/>
              <a:cs typeface="Arial" pitchFamily="34" charset="0"/>
            </a:endParaRPr>
          </a:p>
          <a:p>
            <a:pPr>
              <a:defRPr/>
            </a:pPr>
            <a:endParaRPr lang="ru-RU" sz="1400" dirty="0" smtClean="0">
              <a:solidFill>
                <a:srgbClr val="085C24"/>
              </a:solidFill>
              <a:latin typeface="Georgia" pitchFamily="18" charset="0"/>
              <a:cs typeface="Arial" pitchFamily="34" charset="0"/>
            </a:endParaRPr>
          </a:p>
          <a:p>
            <a:pPr>
              <a:defRPr/>
            </a:pPr>
            <a:endParaRPr lang="ru-RU" sz="1400" dirty="0" smtClean="0">
              <a:solidFill>
                <a:srgbClr val="085C24"/>
              </a:solidFill>
              <a:latin typeface="Georgia" pitchFamily="18" charset="0"/>
              <a:cs typeface="Arial" pitchFamily="34" charset="0"/>
            </a:endParaRPr>
          </a:p>
          <a:p>
            <a:pPr>
              <a:defRPr/>
            </a:pPr>
            <a:endParaRPr lang="ru-RU" sz="1400" dirty="0" smtClean="0">
              <a:solidFill>
                <a:srgbClr val="085C24"/>
              </a:solidFill>
              <a:latin typeface="Georgia" pitchFamily="18" charset="0"/>
              <a:cs typeface="Arial" pitchFamily="34" charset="0"/>
            </a:endParaRPr>
          </a:p>
          <a:p>
            <a:pPr>
              <a:defRPr/>
            </a:pPr>
            <a:endParaRPr lang="ru-RU" sz="1400" dirty="0" smtClean="0">
              <a:solidFill>
                <a:srgbClr val="085C24"/>
              </a:solidFill>
              <a:latin typeface="Georgia" pitchFamily="18" charset="0"/>
              <a:cs typeface="Arial" pitchFamily="34" charset="0"/>
            </a:endParaRPr>
          </a:p>
          <a:p>
            <a:pPr>
              <a:defRPr/>
            </a:pPr>
            <a:endParaRPr lang="ru-RU" sz="1400" b="1" dirty="0" smtClean="0">
              <a:solidFill>
                <a:srgbClr val="085C24"/>
              </a:solidFill>
              <a:latin typeface="Georgia" pitchFamily="18" charset="0"/>
              <a:ea typeface="+mj-ea"/>
              <a:cs typeface="Arial" pitchFamily="34" charset="0"/>
            </a:endParaRPr>
          </a:p>
          <a:p>
            <a:pPr>
              <a:defRPr/>
            </a:pPr>
            <a:endParaRPr lang="ru-RU" sz="1400" b="1" dirty="0">
              <a:solidFill>
                <a:srgbClr val="085C24"/>
              </a:solidFill>
              <a:latin typeface="Georgia" pitchFamily="18" charset="0"/>
              <a:ea typeface="+mj-ea"/>
              <a:cs typeface="Arial" pitchFamily="34" charset="0"/>
            </a:endParaRPr>
          </a:p>
          <a:p>
            <a:pPr algn="ctr">
              <a:defRPr/>
            </a:pPr>
            <a:r>
              <a:rPr lang="ru-RU" sz="1900" b="1" dirty="0">
                <a:solidFill>
                  <a:srgbClr val="002060"/>
                </a:solidFill>
                <a:latin typeface="Georgia" pitchFamily="18" charset="0"/>
                <a:ea typeface="+mj-ea"/>
                <a:cs typeface="+mj-cs"/>
              </a:rPr>
              <a:t> </a:t>
            </a:r>
          </a:p>
          <a:p>
            <a:pPr algn="ctr">
              <a:defRPr/>
            </a:pPr>
            <a:endParaRPr lang="ru-RU" sz="1700" dirty="0">
              <a:solidFill>
                <a:srgbClr val="002060"/>
              </a:solidFill>
              <a:latin typeface="Georgia" pitchFamily="18" charset="0"/>
              <a:ea typeface="+mj-ea"/>
              <a:cs typeface="+mn-cs"/>
            </a:endParaRPr>
          </a:p>
        </p:txBody>
      </p:sp>
      <p:pic>
        <p:nvPicPr>
          <p:cNvPr id="6" name="Picture 4" descr="C:\Users\Елена\Desktop\МК Грузия\мол мол.jpg"/>
          <p:cNvPicPr>
            <a:picLocks noChangeAspect="1" noChangeArrowheads="1"/>
          </p:cNvPicPr>
          <p:nvPr/>
        </p:nvPicPr>
        <p:blipFill>
          <a:blip r:embed="rId2" cstate="print"/>
          <a:srcRect t="12215"/>
          <a:stretch>
            <a:fillRect/>
          </a:stretch>
        </p:blipFill>
        <p:spPr bwMode="auto">
          <a:xfrm>
            <a:off x="5220072" y="1196752"/>
            <a:ext cx="3489717" cy="2808312"/>
          </a:xfrm>
          <a:prstGeom prst="round2DiagRect">
            <a:avLst>
              <a:gd name="adj1" fmla="val 32960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2" descr="C:\Users\Елена\Desktop\МК Грузия\мол мужч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60960" y="1196752"/>
            <a:ext cx="3427064" cy="2808312"/>
          </a:xfrm>
          <a:prstGeom prst="round2DiagRect">
            <a:avLst>
              <a:gd name="adj1" fmla="val 50000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0"/>
            <a:ext cx="8028384" cy="98072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ГРУППОВЫЕ МОЛИТВЫ</a:t>
            </a:r>
          </a:p>
        </p:txBody>
      </p:sp>
      <p:pic>
        <p:nvPicPr>
          <p:cNvPr id="6145" name="Picture 1" descr="C:\Users\vkotov\Desktop\МОЛИТВА как метод благовестия\Фото в помощь\image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1412776"/>
            <a:ext cx="4572000" cy="2664296"/>
          </a:xfrm>
          <a:prstGeom prst="rect">
            <a:avLst/>
          </a:prstGeom>
          <a:noFill/>
        </p:spPr>
      </p:pic>
      <p:sp>
        <p:nvSpPr>
          <p:cNvPr id="4" name="Подзаголовок 2"/>
          <p:cNvSpPr txBox="1">
            <a:spLocks/>
          </p:cNvSpPr>
          <p:nvPr/>
        </p:nvSpPr>
        <p:spPr bwMode="auto">
          <a:xfrm>
            <a:off x="1691680" y="4293096"/>
            <a:ext cx="7452320" cy="2304256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>
            <a:normAutofit fontScale="25000" lnSpcReduction="20000"/>
          </a:bodyPr>
          <a:lstStyle/>
          <a:p>
            <a:r>
              <a:rPr lang="ru-RU" sz="1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Если несколько человек будут встречаться вместе, беспокоясь о погибающих душах, и будут возносить ревностные, горячие молитвы, то они будут иметь успех </a:t>
            </a:r>
            <a:r>
              <a:rPr lang="ru-RU" sz="9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ru-RU" sz="96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Ревью</a:t>
            </a:r>
            <a:r>
              <a:rPr lang="ru-RU" sz="9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96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энд</a:t>
            </a:r>
            <a:r>
              <a:rPr lang="ru-RU" sz="9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96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Геральд</a:t>
            </a:r>
            <a:r>
              <a:rPr lang="ru-RU" sz="9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23 августа 1892 г.).</a:t>
            </a:r>
          </a:p>
          <a:p>
            <a:r>
              <a:rPr lang="ru-RU" sz="11200" dirty="0" smtClean="0"/>
              <a:t> </a:t>
            </a:r>
          </a:p>
          <a:p>
            <a:r>
              <a:rPr lang="ru-RU" sz="128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7200" b="1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1200" b="1" dirty="0" smtClean="0">
                <a:latin typeface="Arial" pitchFamily="34" charset="0"/>
                <a:cs typeface="Arial" pitchFamily="34" charset="0"/>
              </a:rPr>
              <a:t> </a:t>
            </a:r>
          </a:p>
          <a:p>
            <a:endParaRPr lang="ru-RU" sz="12800" b="1" dirty="0" smtClean="0">
              <a:latin typeface="Arial" pitchFamily="34" charset="0"/>
              <a:cs typeface="Arial" pitchFamily="34" charset="0"/>
            </a:endParaRPr>
          </a:p>
          <a:p>
            <a:endParaRPr lang="ru-RU" sz="11200" b="1" dirty="0" smtClean="0">
              <a:latin typeface="Arial" pitchFamily="34" charset="0"/>
              <a:cs typeface="Arial" pitchFamily="34" charset="0"/>
            </a:endParaRPr>
          </a:p>
          <a:p>
            <a:endParaRPr lang="ru-RU" sz="7200" b="1" dirty="0" smtClean="0">
              <a:latin typeface="Arial" pitchFamily="34" charset="0"/>
              <a:cs typeface="Arial" pitchFamily="34" charset="0"/>
            </a:endParaRPr>
          </a:p>
          <a:p>
            <a:endParaRPr lang="ru-RU" sz="12800" b="1" dirty="0" smtClean="0">
              <a:latin typeface="Arial" pitchFamily="34" charset="0"/>
              <a:cs typeface="Arial" pitchFamily="34" charset="0"/>
            </a:endParaRPr>
          </a:p>
          <a:p>
            <a:endParaRPr lang="ru-RU" sz="9600" b="1" i="1" dirty="0" smtClean="0">
              <a:latin typeface="Arial" pitchFamily="34" charset="0"/>
              <a:cs typeface="Arial" pitchFamily="34" charset="0"/>
            </a:endParaRPr>
          </a:p>
          <a:p>
            <a:endParaRPr lang="ru-RU" sz="112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r>
              <a:rPr lang="ru-RU" sz="6400" dirty="0" smtClean="0">
                <a:solidFill>
                  <a:srgbClr val="085C24"/>
                </a:solidFill>
                <a:latin typeface="Georgia" pitchFamily="18" charset="0"/>
              </a:rPr>
              <a:t> </a:t>
            </a: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r>
              <a:rPr lang="ru-RU" sz="6400" dirty="0" smtClean="0">
                <a:solidFill>
                  <a:srgbClr val="085C24"/>
                </a:solidFill>
                <a:latin typeface="Georgia" pitchFamily="18" charset="0"/>
              </a:rPr>
              <a:t>  </a:t>
            </a: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3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56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56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56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5600" dirty="0" smtClean="0">
              <a:solidFill>
                <a:srgbClr val="085C24"/>
              </a:solidFill>
              <a:latin typeface="Georgia" pitchFamily="18" charset="0"/>
            </a:endParaRPr>
          </a:p>
          <a:p>
            <a:pPr>
              <a:defRPr/>
            </a:pPr>
            <a:endParaRPr lang="ru-RU" sz="5600" dirty="0" smtClean="0">
              <a:solidFill>
                <a:srgbClr val="085C24"/>
              </a:solidFill>
              <a:latin typeface="Georgia" pitchFamily="18" charset="0"/>
              <a:cs typeface="Arial" pitchFamily="34" charset="0"/>
            </a:endParaRPr>
          </a:p>
          <a:p>
            <a:pPr>
              <a:defRPr/>
            </a:pPr>
            <a:endParaRPr lang="ru-RU" sz="1400" dirty="0" smtClean="0">
              <a:solidFill>
                <a:srgbClr val="085C24"/>
              </a:solidFill>
              <a:latin typeface="Georgia" pitchFamily="18" charset="0"/>
              <a:cs typeface="Arial" pitchFamily="34" charset="0"/>
            </a:endParaRPr>
          </a:p>
          <a:p>
            <a:pPr>
              <a:defRPr/>
            </a:pPr>
            <a:endParaRPr lang="ru-RU" sz="1400" dirty="0" smtClean="0">
              <a:solidFill>
                <a:srgbClr val="085C24"/>
              </a:solidFill>
              <a:latin typeface="Georgia" pitchFamily="18" charset="0"/>
              <a:cs typeface="Arial" pitchFamily="34" charset="0"/>
            </a:endParaRPr>
          </a:p>
          <a:p>
            <a:pPr>
              <a:defRPr/>
            </a:pPr>
            <a:endParaRPr lang="ru-RU" sz="1400" dirty="0" smtClean="0">
              <a:solidFill>
                <a:srgbClr val="085C24"/>
              </a:solidFill>
              <a:latin typeface="Georgia" pitchFamily="18" charset="0"/>
              <a:cs typeface="Arial" pitchFamily="34" charset="0"/>
            </a:endParaRPr>
          </a:p>
          <a:p>
            <a:pPr>
              <a:defRPr/>
            </a:pPr>
            <a:endParaRPr lang="ru-RU" sz="1400" dirty="0" smtClean="0">
              <a:solidFill>
                <a:srgbClr val="085C24"/>
              </a:solidFill>
              <a:latin typeface="Georgia" pitchFamily="18" charset="0"/>
              <a:cs typeface="Arial" pitchFamily="34" charset="0"/>
            </a:endParaRPr>
          </a:p>
          <a:p>
            <a:pPr>
              <a:defRPr/>
            </a:pPr>
            <a:endParaRPr lang="ru-RU" sz="1400" b="1" dirty="0" smtClean="0">
              <a:solidFill>
                <a:srgbClr val="085C24"/>
              </a:solidFill>
              <a:latin typeface="Georgia" pitchFamily="18" charset="0"/>
              <a:ea typeface="+mj-ea"/>
              <a:cs typeface="Arial" pitchFamily="34" charset="0"/>
            </a:endParaRPr>
          </a:p>
          <a:p>
            <a:pPr>
              <a:defRPr/>
            </a:pPr>
            <a:endParaRPr lang="ru-RU" sz="1400" b="1" dirty="0">
              <a:solidFill>
                <a:srgbClr val="085C24"/>
              </a:solidFill>
              <a:latin typeface="Georgia" pitchFamily="18" charset="0"/>
              <a:ea typeface="+mj-ea"/>
              <a:cs typeface="Arial" pitchFamily="34" charset="0"/>
            </a:endParaRPr>
          </a:p>
          <a:p>
            <a:pPr algn="ctr">
              <a:defRPr/>
            </a:pPr>
            <a:r>
              <a:rPr lang="ru-RU" sz="1900" b="1" dirty="0">
                <a:solidFill>
                  <a:srgbClr val="002060"/>
                </a:solidFill>
                <a:latin typeface="Georgia" pitchFamily="18" charset="0"/>
                <a:ea typeface="+mj-ea"/>
                <a:cs typeface="+mj-cs"/>
              </a:rPr>
              <a:t> </a:t>
            </a:r>
          </a:p>
          <a:p>
            <a:pPr algn="ctr">
              <a:defRPr/>
            </a:pPr>
            <a:endParaRPr lang="ru-RU" sz="1700" dirty="0">
              <a:solidFill>
                <a:srgbClr val="002060"/>
              </a:solidFill>
              <a:latin typeface="Georgia" pitchFamily="18" charset="0"/>
              <a:ea typeface="+mj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0"/>
            <a:ext cx="8028384" cy="98072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МОЛИТВА КАК МЕТОД БЛАГОВЕСТИЯ</a:t>
            </a:r>
            <a:endParaRPr lang="ru-RU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 bwMode="auto">
          <a:xfrm>
            <a:off x="1475656" y="4221088"/>
            <a:ext cx="7668344" cy="2376264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>
            <a:normAutofit fontScale="25000" lnSpcReduction="20000"/>
          </a:bodyPr>
          <a:lstStyle/>
          <a:p>
            <a:r>
              <a:rPr lang="ru-RU" sz="12000" b="1" dirty="0" smtClean="0">
                <a:latin typeface="Arial" pitchFamily="34" charset="0"/>
                <a:cs typeface="Arial" pitchFamily="34" charset="0"/>
              </a:rPr>
              <a:t>Учитесь проявлять веру, представляя своих ближних перед престолом благодати и моля Бога коснуться их сердец. Таким образом будет постоянно совершаться эффективная миссионерская работа (СЦ, т.8, с.245).</a:t>
            </a:r>
          </a:p>
          <a:p>
            <a:endParaRPr lang="ru-RU" sz="9600" b="1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1200" dirty="0" smtClean="0"/>
              <a:t> </a:t>
            </a:r>
          </a:p>
          <a:p>
            <a:r>
              <a:rPr lang="ru-RU" sz="128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7200" b="1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1200" b="1" dirty="0" smtClean="0">
                <a:latin typeface="Arial" pitchFamily="34" charset="0"/>
                <a:cs typeface="Arial" pitchFamily="34" charset="0"/>
              </a:rPr>
              <a:t> </a:t>
            </a:r>
          </a:p>
          <a:p>
            <a:endParaRPr lang="ru-RU" sz="12800" b="1" dirty="0" smtClean="0">
              <a:latin typeface="Arial" pitchFamily="34" charset="0"/>
              <a:cs typeface="Arial" pitchFamily="34" charset="0"/>
            </a:endParaRPr>
          </a:p>
          <a:p>
            <a:endParaRPr lang="ru-RU" sz="11200" b="1" dirty="0" smtClean="0">
              <a:latin typeface="Arial" pitchFamily="34" charset="0"/>
              <a:cs typeface="Arial" pitchFamily="34" charset="0"/>
            </a:endParaRPr>
          </a:p>
          <a:p>
            <a:endParaRPr lang="ru-RU" sz="7200" b="1" dirty="0" smtClean="0">
              <a:latin typeface="Arial" pitchFamily="34" charset="0"/>
              <a:cs typeface="Arial" pitchFamily="34" charset="0"/>
            </a:endParaRPr>
          </a:p>
          <a:p>
            <a:endParaRPr lang="ru-RU" sz="12800" b="1" dirty="0" smtClean="0">
              <a:latin typeface="Arial" pitchFamily="34" charset="0"/>
              <a:cs typeface="Arial" pitchFamily="34" charset="0"/>
            </a:endParaRPr>
          </a:p>
          <a:p>
            <a:endParaRPr lang="ru-RU" sz="9600" b="1" i="1" dirty="0" smtClean="0">
              <a:latin typeface="Arial" pitchFamily="34" charset="0"/>
              <a:cs typeface="Arial" pitchFamily="34" charset="0"/>
            </a:endParaRPr>
          </a:p>
          <a:p>
            <a:endParaRPr lang="ru-RU" sz="112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r>
              <a:rPr lang="ru-RU" sz="6400" dirty="0" smtClean="0">
                <a:solidFill>
                  <a:srgbClr val="085C24"/>
                </a:solidFill>
                <a:latin typeface="Georgia" pitchFamily="18" charset="0"/>
              </a:rPr>
              <a:t> </a:t>
            </a: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r>
              <a:rPr lang="ru-RU" sz="6400" dirty="0" smtClean="0">
                <a:solidFill>
                  <a:srgbClr val="085C24"/>
                </a:solidFill>
                <a:latin typeface="Georgia" pitchFamily="18" charset="0"/>
              </a:rPr>
              <a:t>  </a:t>
            </a: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3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56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56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56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5600" dirty="0" smtClean="0">
              <a:solidFill>
                <a:srgbClr val="085C24"/>
              </a:solidFill>
              <a:latin typeface="Georgia" pitchFamily="18" charset="0"/>
            </a:endParaRPr>
          </a:p>
          <a:p>
            <a:pPr>
              <a:defRPr/>
            </a:pPr>
            <a:endParaRPr lang="ru-RU" sz="5600" dirty="0" smtClean="0">
              <a:solidFill>
                <a:srgbClr val="085C24"/>
              </a:solidFill>
              <a:latin typeface="Georgia" pitchFamily="18" charset="0"/>
              <a:cs typeface="Arial" pitchFamily="34" charset="0"/>
            </a:endParaRPr>
          </a:p>
          <a:p>
            <a:pPr>
              <a:defRPr/>
            </a:pPr>
            <a:endParaRPr lang="ru-RU" sz="1400" dirty="0" smtClean="0">
              <a:solidFill>
                <a:srgbClr val="085C24"/>
              </a:solidFill>
              <a:latin typeface="Georgia" pitchFamily="18" charset="0"/>
              <a:cs typeface="Arial" pitchFamily="34" charset="0"/>
            </a:endParaRPr>
          </a:p>
          <a:p>
            <a:pPr>
              <a:defRPr/>
            </a:pPr>
            <a:endParaRPr lang="ru-RU" sz="1400" dirty="0" smtClean="0">
              <a:solidFill>
                <a:srgbClr val="085C24"/>
              </a:solidFill>
              <a:latin typeface="Georgia" pitchFamily="18" charset="0"/>
              <a:cs typeface="Arial" pitchFamily="34" charset="0"/>
            </a:endParaRPr>
          </a:p>
          <a:p>
            <a:pPr>
              <a:defRPr/>
            </a:pPr>
            <a:endParaRPr lang="ru-RU" sz="1400" dirty="0" smtClean="0">
              <a:solidFill>
                <a:srgbClr val="085C24"/>
              </a:solidFill>
              <a:latin typeface="Georgia" pitchFamily="18" charset="0"/>
              <a:cs typeface="Arial" pitchFamily="34" charset="0"/>
            </a:endParaRPr>
          </a:p>
          <a:p>
            <a:pPr>
              <a:defRPr/>
            </a:pPr>
            <a:endParaRPr lang="ru-RU" sz="1400" dirty="0" smtClean="0">
              <a:solidFill>
                <a:srgbClr val="085C24"/>
              </a:solidFill>
              <a:latin typeface="Georgia" pitchFamily="18" charset="0"/>
              <a:cs typeface="Arial" pitchFamily="34" charset="0"/>
            </a:endParaRPr>
          </a:p>
          <a:p>
            <a:pPr>
              <a:defRPr/>
            </a:pPr>
            <a:endParaRPr lang="ru-RU" sz="1400" b="1" dirty="0" smtClean="0">
              <a:solidFill>
                <a:srgbClr val="085C24"/>
              </a:solidFill>
              <a:latin typeface="Georgia" pitchFamily="18" charset="0"/>
              <a:ea typeface="+mj-ea"/>
              <a:cs typeface="Arial" pitchFamily="34" charset="0"/>
            </a:endParaRPr>
          </a:p>
          <a:p>
            <a:pPr>
              <a:defRPr/>
            </a:pPr>
            <a:endParaRPr lang="ru-RU" sz="1400" b="1" dirty="0">
              <a:solidFill>
                <a:srgbClr val="085C24"/>
              </a:solidFill>
              <a:latin typeface="Georgia" pitchFamily="18" charset="0"/>
              <a:ea typeface="+mj-ea"/>
              <a:cs typeface="Arial" pitchFamily="34" charset="0"/>
            </a:endParaRPr>
          </a:p>
          <a:p>
            <a:pPr algn="ctr">
              <a:defRPr/>
            </a:pPr>
            <a:r>
              <a:rPr lang="ru-RU" sz="1900" b="1" dirty="0">
                <a:solidFill>
                  <a:srgbClr val="002060"/>
                </a:solidFill>
                <a:latin typeface="Georgia" pitchFamily="18" charset="0"/>
                <a:ea typeface="+mj-ea"/>
                <a:cs typeface="+mj-cs"/>
              </a:rPr>
              <a:t> </a:t>
            </a:r>
          </a:p>
          <a:p>
            <a:pPr algn="ctr">
              <a:defRPr/>
            </a:pPr>
            <a:endParaRPr lang="ru-RU" sz="1700" dirty="0">
              <a:solidFill>
                <a:srgbClr val="002060"/>
              </a:solidFill>
              <a:latin typeface="Georgia" pitchFamily="18" charset="0"/>
              <a:ea typeface="+mj-ea"/>
              <a:cs typeface="+mn-cs"/>
            </a:endParaRPr>
          </a:p>
        </p:txBody>
      </p:sp>
      <p:pic>
        <p:nvPicPr>
          <p:cNvPr id="6145" name="Picture 1" descr="C:\Users\vkotov\Desktop\МОЛИТВА как метод благовестия\Фото в помощь\IntoTheLight 7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1052736"/>
            <a:ext cx="5472608" cy="30963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0"/>
            <a:ext cx="8028384" cy="98072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ПРИЗЫВ</a:t>
            </a:r>
          </a:p>
        </p:txBody>
      </p:sp>
      <p:sp>
        <p:nvSpPr>
          <p:cNvPr id="3" name="Подзаголовок 2"/>
          <p:cNvSpPr txBox="1">
            <a:spLocks/>
          </p:cNvSpPr>
          <p:nvPr/>
        </p:nvSpPr>
        <p:spPr bwMode="auto">
          <a:xfrm>
            <a:off x="1475656" y="4797152"/>
            <a:ext cx="7488832" cy="1800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>
            <a:normAutofit fontScale="25000" lnSpcReduction="20000"/>
          </a:bodyPr>
          <a:lstStyle/>
          <a:p>
            <a:r>
              <a:rPr lang="ru-RU" sz="1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Так давайте же молиться самым серьёзным образом, </a:t>
            </a:r>
          </a:p>
          <a:p>
            <a:r>
              <a:rPr lang="ru-RU" sz="1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 затем трудиться соответственно </a:t>
            </a:r>
          </a:p>
          <a:p>
            <a:r>
              <a:rPr lang="ru-RU" sz="1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нашим молитвам</a:t>
            </a:r>
            <a:r>
              <a:rPr lang="ru-RU" sz="9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(СЦ, т. 5, с. 714).</a:t>
            </a:r>
            <a:r>
              <a:rPr lang="ru-RU" sz="1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ru-RU" sz="7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ru-RU" sz="11200" b="1" dirty="0" smtClean="0">
                <a:latin typeface="Arial" pitchFamily="34" charset="0"/>
                <a:cs typeface="Arial" pitchFamily="34" charset="0"/>
              </a:rPr>
              <a:t> </a:t>
            </a:r>
          </a:p>
          <a:p>
            <a:endParaRPr lang="ru-RU" sz="12800" b="1" dirty="0" smtClean="0">
              <a:latin typeface="Arial" pitchFamily="34" charset="0"/>
              <a:cs typeface="Arial" pitchFamily="34" charset="0"/>
            </a:endParaRPr>
          </a:p>
          <a:p>
            <a:endParaRPr lang="ru-RU" sz="11200" b="1" dirty="0" smtClean="0">
              <a:latin typeface="Arial" pitchFamily="34" charset="0"/>
              <a:cs typeface="Arial" pitchFamily="34" charset="0"/>
            </a:endParaRPr>
          </a:p>
          <a:p>
            <a:endParaRPr lang="ru-RU" sz="7200" b="1" dirty="0" smtClean="0">
              <a:latin typeface="Arial" pitchFamily="34" charset="0"/>
              <a:cs typeface="Arial" pitchFamily="34" charset="0"/>
            </a:endParaRPr>
          </a:p>
          <a:p>
            <a:endParaRPr lang="ru-RU" sz="12800" b="1" dirty="0" smtClean="0">
              <a:latin typeface="Arial" pitchFamily="34" charset="0"/>
              <a:cs typeface="Arial" pitchFamily="34" charset="0"/>
            </a:endParaRPr>
          </a:p>
          <a:p>
            <a:endParaRPr lang="ru-RU" sz="9600" b="1" i="1" dirty="0" smtClean="0">
              <a:latin typeface="Arial" pitchFamily="34" charset="0"/>
              <a:cs typeface="Arial" pitchFamily="34" charset="0"/>
            </a:endParaRPr>
          </a:p>
          <a:p>
            <a:endParaRPr lang="ru-RU" sz="112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r>
              <a:rPr lang="ru-RU" sz="6400" dirty="0" smtClean="0">
                <a:solidFill>
                  <a:srgbClr val="085C24"/>
                </a:solidFill>
                <a:latin typeface="Georgia" pitchFamily="18" charset="0"/>
              </a:rPr>
              <a:t> </a:t>
            </a: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r>
              <a:rPr lang="ru-RU" sz="6400" dirty="0" smtClean="0">
                <a:solidFill>
                  <a:srgbClr val="085C24"/>
                </a:solidFill>
                <a:latin typeface="Georgia" pitchFamily="18" charset="0"/>
              </a:rPr>
              <a:t>  </a:t>
            </a: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3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56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56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56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5600" dirty="0" smtClean="0">
              <a:solidFill>
                <a:srgbClr val="085C24"/>
              </a:solidFill>
              <a:latin typeface="Georgia" pitchFamily="18" charset="0"/>
            </a:endParaRPr>
          </a:p>
          <a:p>
            <a:pPr>
              <a:defRPr/>
            </a:pPr>
            <a:endParaRPr lang="ru-RU" sz="5600" dirty="0" smtClean="0">
              <a:solidFill>
                <a:srgbClr val="085C24"/>
              </a:solidFill>
              <a:latin typeface="Georgia" pitchFamily="18" charset="0"/>
              <a:cs typeface="Arial" pitchFamily="34" charset="0"/>
            </a:endParaRPr>
          </a:p>
          <a:p>
            <a:pPr>
              <a:defRPr/>
            </a:pPr>
            <a:endParaRPr lang="ru-RU" sz="1400" dirty="0" smtClean="0">
              <a:solidFill>
                <a:srgbClr val="085C24"/>
              </a:solidFill>
              <a:latin typeface="Georgia" pitchFamily="18" charset="0"/>
              <a:cs typeface="Arial" pitchFamily="34" charset="0"/>
            </a:endParaRPr>
          </a:p>
          <a:p>
            <a:pPr>
              <a:defRPr/>
            </a:pPr>
            <a:endParaRPr lang="ru-RU" sz="1400" dirty="0" smtClean="0">
              <a:solidFill>
                <a:srgbClr val="085C24"/>
              </a:solidFill>
              <a:latin typeface="Georgia" pitchFamily="18" charset="0"/>
              <a:cs typeface="Arial" pitchFamily="34" charset="0"/>
            </a:endParaRPr>
          </a:p>
          <a:p>
            <a:pPr>
              <a:defRPr/>
            </a:pPr>
            <a:endParaRPr lang="ru-RU" sz="1400" dirty="0" smtClean="0">
              <a:solidFill>
                <a:srgbClr val="085C24"/>
              </a:solidFill>
              <a:latin typeface="Georgia" pitchFamily="18" charset="0"/>
              <a:cs typeface="Arial" pitchFamily="34" charset="0"/>
            </a:endParaRPr>
          </a:p>
          <a:p>
            <a:pPr>
              <a:defRPr/>
            </a:pPr>
            <a:endParaRPr lang="ru-RU" sz="1400" dirty="0" smtClean="0">
              <a:solidFill>
                <a:srgbClr val="085C24"/>
              </a:solidFill>
              <a:latin typeface="Georgia" pitchFamily="18" charset="0"/>
              <a:cs typeface="Arial" pitchFamily="34" charset="0"/>
            </a:endParaRPr>
          </a:p>
          <a:p>
            <a:pPr>
              <a:defRPr/>
            </a:pPr>
            <a:endParaRPr lang="ru-RU" sz="1400" b="1" dirty="0" smtClean="0">
              <a:solidFill>
                <a:srgbClr val="085C24"/>
              </a:solidFill>
              <a:latin typeface="Georgia" pitchFamily="18" charset="0"/>
              <a:ea typeface="+mj-ea"/>
              <a:cs typeface="Arial" pitchFamily="34" charset="0"/>
            </a:endParaRPr>
          </a:p>
          <a:p>
            <a:pPr>
              <a:defRPr/>
            </a:pPr>
            <a:endParaRPr lang="ru-RU" sz="1400" b="1" dirty="0">
              <a:solidFill>
                <a:srgbClr val="085C24"/>
              </a:solidFill>
              <a:latin typeface="Georgia" pitchFamily="18" charset="0"/>
              <a:ea typeface="+mj-ea"/>
              <a:cs typeface="Arial" pitchFamily="34" charset="0"/>
            </a:endParaRPr>
          </a:p>
          <a:p>
            <a:pPr algn="ctr">
              <a:defRPr/>
            </a:pPr>
            <a:r>
              <a:rPr lang="ru-RU" sz="1900" b="1" dirty="0">
                <a:solidFill>
                  <a:srgbClr val="002060"/>
                </a:solidFill>
                <a:latin typeface="Georgia" pitchFamily="18" charset="0"/>
                <a:ea typeface="+mj-ea"/>
                <a:cs typeface="+mj-cs"/>
              </a:rPr>
              <a:t> </a:t>
            </a:r>
          </a:p>
          <a:p>
            <a:pPr algn="ctr">
              <a:defRPr/>
            </a:pPr>
            <a:endParaRPr lang="ru-RU" sz="1700" dirty="0">
              <a:solidFill>
                <a:srgbClr val="002060"/>
              </a:solidFill>
              <a:latin typeface="Georgia" pitchFamily="18" charset="0"/>
              <a:ea typeface="+mj-ea"/>
              <a:cs typeface="+mn-cs"/>
            </a:endParaRPr>
          </a:p>
        </p:txBody>
      </p:sp>
      <p:pic>
        <p:nvPicPr>
          <p:cNvPr id="5121" name="Picture 1" descr="C:\Users\vkotov\Desktop\МОЛИТВА как метод благовестия\Фото в помощь\Mercy_Soft_Edg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980728"/>
            <a:ext cx="3096344" cy="3827093"/>
          </a:xfrm>
          <a:prstGeom prst="rect">
            <a:avLst/>
          </a:prstGeom>
          <a:noFill/>
        </p:spPr>
      </p:pic>
      <p:sp>
        <p:nvSpPr>
          <p:cNvPr id="6" name="Подзаголовок 2"/>
          <p:cNvSpPr txBox="1">
            <a:spLocks/>
          </p:cNvSpPr>
          <p:nvPr/>
        </p:nvSpPr>
        <p:spPr bwMode="auto">
          <a:xfrm>
            <a:off x="4716016" y="2348880"/>
            <a:ext cx="1080120" cy="108012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>
            <a:normAutofit fontScale="25000" lnSpcReduction="20000"/>
          </a:bodyPr>
          <a:lstStyle/>
          <a:p>
            <a:r>
              <a:rPr lang="ru-RU" sz="38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</a:t>
            </a:r>
          </a:p>
          <a:p>
            <a:r>
              <a:rPr lang="ru-RU" sz="38400" b="1" dirty="0" smtClean="0">
                <a:latin typeface="Arial" pitchFamily="34" charset="0"/>
                <a:cs typeface="Arial" pitchFamily="34" charset="0"/>
              </a:rPr>
              <a:t> </a:t>
            </a:r>
          </a:p>
          <a:p>
            <a:endParaRPr lang="ru-RU" sz="12800" b="1" dirty="0" smtClean="0">
              <a:latin typeface="Arial" pitchFamily="34" charset="0"/>
              <a:cs typeface="Arial" pitchFamily="34" charset="0"/>
            </a:endParaRPr>
          </a:p>
          <a:p>
            <a:endParaRPr lang="ru-RU" sz="11200" b="1" dirty="0" smtClean="0">
              <a:latin typeface="Arial" pitchFamily="34" charset="0"/>
              <a:cs typeface="Arial" pitchFamily="34" charset="0"/>
            </a:endParaRPr>
          </a:p>
          <a:p>
            <a:endParaRPr lang="ru-RU" sz="7200" b="1" dirty="0" smtClean="0">
              <a:latin typeface="Arial" pitchFamily="34" charset="0"/>
              <a:cs typeface="Arial" pitchFamily="34" charset="0"/>
            </a:endParaRPr>
          </a:p>
          <a:p>
            <a:endParaRPr lang="ru-RU" sz="12800" b="1" dirty="0" smtClean="0">
              <a:latin typeface="Arial" pitchFamily="34" charset="0"/>
              <a:cs typeface="Arial" pitchFamily="34" charset="0"/>
            </a:endParaRPr>
          </a:p>
          <a:p>
            <a:endParaRPr lang="ru-RU" sz="9600" b="1" i="1" dirty="0" smtClean="0">
              <a:latin typeface="Arial" pitchFamily="34" charset="0"/>
              <a:cs typeface="Arial" pitchFamily="34" charset="0"/>
            </a:endParaRPr>
          </a:p>
          <a:p>
            <a:endParaRPr lang="ru-RU" sz="112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r>
              <a:rPr lang="ru-RU" sz="6400" dirty="0" smtClean="0">
                <a:solidFill>
                  <a:srgbClr val="085C24"/>
                </a:solidFill>
                <a:latin typeface="Georgia" pitchFamily="18" charset="0"/>
              </a:rPr>
              <a:t> </a:t>
            </a: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r>
              <a:rPr lang="ru-RU" sz="6400" dirty="0" smtClean="0">
                <a:solidFill>
                  <a:srgbClr val="085C24"/>
                </a:solidFill>
                <a:latin typeface="Georgia" pitchFamily="18" charset="0"/>
              </a:rPr>
              <a:t>  </a:t>
            </a: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3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56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56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56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5600" dirty="0" smtClean="0">
              <a:solidFill>
                <a:srgbClr val="085C24"/>
              </a:solidFill>
              <a:latin typeface="Georgia" pitchFamily="18" charset="0"/>
            </a:endParaRPr>
          </a:p>
          <a:p>
            <a:pPr>
              <a:defRPr/>
            </a:pPr>
            <a:endParaRPr lang="ru-RU" sz="5600" dirty="0" smtClean="0">
              <a:solidFill>
                <a:srgbClr val="085C24"/>
              </a:solidFill>
              <a:latin typeface="Georgia" pitchFamily="18" charset="0"/>
              <a:cs typeface="Arial" pitchFamily="34" charset="0"/>
            </a:endParaRPr>
          </a:p>
          <a:p>
            <a:pPr>
              <a:defRPr/>
            </a:pPr>
            <a:endParaRPr lang="ru-RU" sz="1400" dirty="0" smtClean="0">
              <a:solidFill>
                <a:srgbClr val="085C24"/>
              </a:solidFill>
              <a:latin typeface="Georgia" pitchFamily="18" charset="0"/>
              <a:cs typeface="Arial" pitchFamily="34" charset="0"/>
            </a:endParaRPr>
          </a:p>
          <a:p>
            <a:pPr>
              <a:defRPr/>
            </a:pPr>
            <a:endParaRPr lang="ru-RU" sz="1400" dirty="0" smtClean="0">
              <a:solidFill>
                <a:srgbClr val="085C24"/>
              </a:solidFill>
              <a:latin typeface="Georgia" pitchFamily="18" charset="0"/>
              <a:cs typeface="Arial" pitchFamily="34" charset="0"/>
            </a:endParaRPr>
          </a:p>
          <a:p>
            <a:pPr>
              <a:defRPr/>
            </a:pPr>
            <a:endParaRPr lang="ru-RU" sz="1400" dirty="0" smtClean="0">
              <a:solidFill>
                <a:srgbClr val="085C24"/>
              </a:solidFill>
              <a:latin typeface="Georgia" pitchFamily="18" charset="0"/>
              <a:cs typeface="Arial" pitchFamily="34" charset="0"/>
            </a:endParaRPr>
          </a:p>
          <a:p>
            <a:pPr>
              <a:defRPr/>
            </a:pPr>
            <a:endParaRPr lang="ru-RU" sz="1400" dirty="0" smtClean="0">
              <a:solidFill>
                <a:srgbClr val="085C24"/>
              </a:solidFill>
              <a:latin typeface="Georgia" pitchFamily="18" charset="0"/>
              <a:cs typeface="Arial" pitchFamily="34" charset="0"/>
            </a:endParaRPr>
          </a:p>
          <a:p>
            <a:pPr>
              <a:defRPr/>
            </a:pPr>
            <a:endParaRPr lang="ru-RU" sz="1400" b="1" dirty="0" smtClean="0">
              <a:solidFill>
                <a:srgbClr val="085C24"/>
              </a:solidFill>
              <a:latin typeface="Georgia" pitchFamily="18" charset="0"/>
              <a:ea typeface="+mj-ea"/>
              <a:cs typeface="Arial" pitchFamily="34" charset="0"/>
            </a:endParaRPr>
          </a:p>
          <a:p>
            <a:pPr>
              <a:defRPr/>
            </a:pPr>
            <a:endParaRPr lang="ru-RU" sz="1400" b="1" dirty="0">
              <a:solidFill>
                <a:srgbClr val="085C24"/>
              </a:solidFill>
              <a:latin typeface="Georgia" pitchFamily="18" charset="0"/>
              <a:ea typeface="+mj-ea"/>
              <a:cs typeface="Arial" pitchFamily="34" charset="0"/>
            </a:endParaRPr>
          </a:p>
          <a:p>
            <a:pPr algn="ctr">
              <a:defRPr/>
            </a:pPr>
            <a:r>
              <a:rPr lang="ru-RU" sz="1900" b="1" dirty="0">
                <a:solidFill>
                  <a:srgbClr val="002060"/>
                </a:solidFill>
                <a:latin typeface="Georgia" pitchFamily="18" charset="0"/>
                <a:ea typeface="+mj-ea"/>
                <a:cs typeface="+mj-cs"/>
              </a:rPr>
              <a:t> </a:t>
            </a:r>
          </a:p>
          <a:p>
            <a:pPr algn="ctr">
              <a:defRPr/>
            </a:pPr>
            <a:endParaRPr lang="ru-RU" sz="1700" dirty="0">
              <a:solidFill>
                <a:srgbClr val="002060"/>
              </a:solidFill>
              <a:latin typeface="Georgia" pitchFamily="18" charset="0"/>
              <a:ea typeface="+mj-ea"/>
              <a:cs typeface="+mn-cs"/>
            </a:endParaRPr>
          </a:p>
        </p:txBody>
      </p:sp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6372200" y="1196752"/>
          <a:ext cx="2303803" cy="3456682"/>
        </p:xfrm>
        <a:graphic>
          <a:graphicData uri="http://schemas.openxmlformats.org/presentationml/2006/ole">
            <p:oleObj spid="_x0000_s5122" name="Imagen" r:id="rId4" imgW="3238095" imgH="4914286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0"/>
            <a:ext cx="8028384" cy="98072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ПРАКТИЧЕСКОЕ ЗАДАНИЕ</a:t>
            </a:r>
          </a:p>
        </p:txBody>
      </p:sp>
      <p:sp>
        <p:nvSpPr>
          <p:cNvPr id="3" name="Подзаголовок 2"/>
          <p:cNvSpPr txBox="1">
            <a:spLocks/>
          </p:cNvSpPr>
          <p:nvPr/>
        </p:nvSpPr>
        <p:spPr bwMode="auto">
          <a:xfrm>
            <a:off x="1475656" y="1700808"/>
            <a:ext cx="7668344" cy="4896544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>
            <a:normAutofit fontScale="25000" lnSpcReduction="20000"/>
          </a:bodyPr>
          <a:lstStyle/>
          <a:p>
            <a:r>
              <a:rPr lang="ru-RU" sz="1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1. Регулярно участвуйте в молитвенных собраниях вашей общины.</a:t>
            </a:r>
          </a:p>
          <a:p>
            <a:r>
              <a:rPr lang="ru-RU" sz="1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ru-RU" sz="1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2. Примите участие в молитвенной инициативе 777. </a:t>
            </a:r>
          </a:p>
          <a:p>
            <a:r>
              <a:rPr lang="ru-RU" sz="10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семь часов утра и семь часов вечера, семь раз в неделю объединитесь в молитве об излитии Святого Духа с миллионами адвентистов. </a:t>
            </a:r>
          </a:p>
          <a:p>
            <a:r>
              <a:rPr lang="ru-RU" sz="1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</a:p>
          <a:p>
            <a:r>
              <a:rPr lang="ru-RU" sz="1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3. Объединитесь с 1-2 членами вашей церкви в регулярной молитве об обращении  конкретных людей. </a:t>
            </a:r>
          </a:p>
          <a:p>
            <a:endParaRPr lang="ru-RU" sz="11200" b="1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1200" b="1" dirty="0" smtClean="0">
                <a:latin typeface="Arial" pitchFamily="34" charset="0"/>
                <a:cs typeface="Arial" pitchFamily="34" charset="0"/>
              </a:rPr>
              <a:t> </a:t>
            </a:r>
          </a:p>
          <a:p>
            <a:endParaRPr lang="ru-RU" sz="12800" b="1" dirty="0" smtClean="0">
              <a:latin typeface="Arial" pitchFamily="34" charset="0"/>
              <a:cs typeface="Arial" pitchFamily="34" charset="0"/>
            </a:endParaRPr>
          </a:p>
          <a:p>
            <a:endParaRPr lang="ru-RU" sz="11200" b="1" dirty="0" smtClean="0">
              <a:latin typeface="Arial" pitchFamily="34" charset="0"/>
              <a:cs typeface="Arial" pitchFamily="34" charset="0"/>
            </a:endParaRPr>
          </a:p>
          <a:p>
            <a:endParaRPr lang="ru-RU" sz="7200" b="1" dirty="0" smtClean="0">
              <a:latin typeface="Arial" pitchFamily="34" charset="0"/>
              <a:cs typeface="Arial" pitchFamily="34" charset="0"/>
            </a:endParaRPr>
          </a:p>
          <a:p>
            <a:endParaRPr lang="ru-RU" sz="12800" b="1" dirty="0" smtClean="0">
              <a:latin typeface="Arial" pitchFamily="34" charset="0"/>
              <a:cs typeface="Arial" pitchFamily="34" charset="0"/>
            </a:endParaRPr>
          </a:p>
          <a:p>
            <a:endParaRPr lang="ru-RU" sz="9600" b="1" i="1" dirty="0" smtClean="0">
              <a:latin typeface="Arial" pitchFamily="34" charset="0"/>
              <a:cs typeface="Arial" pitchFamily="34" charset="0"/>
            </a:endParaRPr>
          </a:p>
          <a:p>
            <a:endParaRPr lang="ru-RU" sz="112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r>
              <a:rPr lang="ru-RU" sz="6400" dirty="0" smtClean="0">
                <a:solidFill>
                  <a:srgbClr val="085C24"/>
                </a:solidFill>
                <a:latin typeface="Georgia" pitchFamily="18" charset="0"/>
              </a:rPr>
              <a:t> </a:t>
            </a: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r>
              <a:rPr lang="ru-RU" sz="6400" dirty="0" smtClean="0">
                <a:solidFill>
                  <a:srgbClr val="085C24"/>
                </a:solidFill>
                <a:latin typeface="Georgia" pitchFamily="18" charset="0"/>
              </a:rPr>
              <a:t>  </a:t>
            </a: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3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56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56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56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5600" dirty="0" smtClean="0">
              <a:solidFill>
                <a:srgbClr val="085C24"/>
              </a:solidFill>
              <a:latin typeface="Georgia" pitchFamily="18" charset="0"/>
            </a:endParaRPr>
          </a:p>
          <a:p>
            <a:pPr>
              <a:defRPr/>
            </a:pPr>
            <a:endParaRPr lang="ru-RU" sz="5600" dirty="0" smtClean="0">
              <a:solidFill>
                <a:srgbClr val="085C24"/>
              </a:solidFill>
              <a:latin typeface="Georgia" pitchFamily="18" charset="0"/>
              <a:cs typeface="Arial" pitchFamily="34" charset="0"/>
            </a:endParaRPr>
          </a:p>
          <a:p>
            <a:pPr>
              <a:defRPr/>
            </a:pPr>
            <a:endParaRPr lang="ru-RU" sz="1400" dirty="0" smtClean="0">
              <a:solidFill>
                <a:srgbClr val="085C24"/>
              </a:solidFill>
              <a:latin typeface="Georgia" pitchFamily="18" charset="0"/>
              <a:cs typeface="Arial" pitchFamily="34" charset="0"/>
            </a:endParaRPr>
          </a:p>
          <a:p>
            <a:pPr>
              <a:defRPr/>
            </a:pPr>
            <a:endParaRPr lang="ru-RU" sz="1400" dirty="0" smtClean="0">
              <a:solidFill>
                <a:srgbClr val="085C24"/>
              </a:solidFill>
              <a:latin typeface="Georgia" pitchFamily="18" charset="0"/>
              <a:cs typeface="Arial" pitchFamily="34" charset="0"/>
            </a:endParaRPr>
          </a:p>
          <a:p>
            <a:pPr>
              <a:defRPr/>
            </a:pPr>
            <a:endParaRPr lang="ru-RU" sz="1400" dirty="0" smtClean="0">
              <a:solidFill>
                <a:srgbClr val="085C24"/>
              </a:solidFill>
              <a:latin typeface="Georgia" pitchFamily="18" charset="0"/>
              <a:cs typeface="Arial" pitchFamily="34" charset="0"/>
            </a:endParaRPr>
          </a:p>
          <a:p>
            <a:pPr>
              <a:defRPr/>
            </a:pPr>
            <a:endParaRPr lang="ru-RU" sz="1400" dirty="0" smtClean="0">
              <a:solidFill>
                <a:srgbClr val="085C24"/>
              </a:solidFill>
              <a:latin typeface="Georgia" pitchFamily="18" charset="0"/>
              <a:cs typeface="Arial" pitchFamily="34" charset="0"/>
            </a:endParaRPr>
          </a:p>
          <a:p>
            <a:pPr>
              <a:defRPr/>
            </a:pPr>
            <a:endParaRPr lang="ru-RU" sz="1400" b="1" dirty="0" smtClean="0">
              <a:solidFill>
                <a:srgbClr val="085C24"/>
              </a:solidFill>
              <a:latin typeface="Georgia" pitchFamily="18" charset="0"/>
              <a:ea typeface="+mj-ea"/>
              <a:cs typeface="Arial" pitchFamily="34" charset="0"/>
            </a:endParaRPr>
          </a:p>
          <a:p>
            <a:pPr>
              <a:defRPr/>
            </a:pPr>
            <a:endParaRPr lang="ru-RU" sz="1400" b="1" dirty="0">
              <a:solidFill>
                <a:srgbClr val="085C24"/>
              </a:solidFill>
              <a:latin typeface="Georgia" pitchFamily="18" charset="0"/>
              <a:ea typeface="+mj-ea"/>
              <a:cs typeface="Arial" pitchFamily="34" charset="0"/>
            </a:endParaRPr>
          </a:p>
          <a:p>
            <a:pPr algn="ctr">
              <a:defRPr/>
            </a:pPr>
            <a:r>
              <a:rPr lang="ru-RU" sz="1900" b="1" dirty="0">
                <a:solidFill>
                  <a:srgbClr val="002060"/>
                </a:solidFill>
                <a:latin typeface="Georgia" pitchFamily="18" charset="0"/>
                <a:ea typeface="+mj-ea"/>
                <a:cs typeface="+mj-cs"/>
              </a:rPr>
              <a:t> </a:t>
            </a:r>
          </a:p>
          <a:p>
            <a:pPr algn="ctr">
              <a:defRPr/>
            </a:pPr>
            <a:endParaRPr lang="ru-RU" sz="1700" dirty="0">
              <a:solidFill>
                <a:srgbClr val="002060"/>
              </a:solidFill>
              <a:latin typeface="Georgia" pitchFamily="18" charset="0"/>
              <a:ea typeface="+mj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0"/>
            <a:ext cx="8028384" cy="98072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ПРАКТИЧЕСКОЕ ЗАДАНИЕ</a:t>
            </a:r>
          </a:p>
        </p:txBody>
      </p:sp>
      <p:sp>
        <p:nvSpPr>
          <p:cNvPr id="3" name="Подзаголовок 2"/>
          <p:cNvSpPr txBox="1">
            <a:spLocks/>
          </p:cNvSpPr>
          <p:nvPr/>
        </p:nvSpPr>
        <p:spPr bwMode="auto">
          <a:xfrm>
            <a:off x="1475656" y="1772816"/>
            <a:ext cx="7488832" cy="4824536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>
            <a:normAutofit fontScale="25000" lnSpcReduction="20000"/>
          </a:bodyPr>
          <a:lstStyle/>
          <a:p>
            <a:r>
              <a:rPr lang="ru-RU" sz="1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4. Начните вашей семьёй регулярно молиться о людях, живущих в вашей местности.</a:t>
            </a:r>
          </a:p>
          <a:p>
            <a:endParaRPr lang="ru-RU" sz="1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ru-RU" sz="1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5. Каждый день включайте в свою молитву слова</a:t>
            </a:r>
            <a:r>
              <a:rPr lang="ru-RU" sz="11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 «Господи, пошли мне навстречу человека, которому я мог бы рассказать о Тебе». </a:t>
            </a:r>
            <a:r>
              <a:rPr lang="ru-RU" sz="1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Пока вы будете делать это, в вашей жизни будут происходить чудеса. Как только вы прекратите это делать, чудеса прекратятся.</a:t>
            </a:r>
          </a:p>
          <a:p>
            <a:endParaRPr lang="ru-RU" sz="11200" b="1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1200" b="1" dirty="0" smtClean="0">
                <a:latin typeface="Arial" pitchFamily="34" charset="0"/>
                <a:cs typeface="Arial" pitchFamily="34" charset="0"/>
              </a:rPr>
              <a:t> </a:t>
            </a:r>
          </a:p>
          <a:p>
            <a:endParaRPr lang="ru-RU" sz="11200" b="1" dirty="0" smtClean="0">
              <a:latin typeface="Arial" pitchFamily="34" charset="0"/>
              <a:cs typeface="Arial" pitchFamily="34" charset="0"/>
            </a:endParaRPr>
          </a:p>
          <a:p>
            <a:endParaRPr lang="ru-RU" sz="11200" b="1" dirty="0" smtClean="0">
              <a:latin typeface="Arial" pitchFamily="34" charset="0"/>
              <a:cs typeface="Arial" pitchFamily="34" charset="0"/>
            </a:endParaRPr>
          </a:p>
          <a:p>
            <a:endParaRPr lang="ru-RU" sz="7200" b="1" dirty="0" smtClean="0">
              <a:latin typeface="Arial" pitchFamily="34" charset="0"/>
              <a:cs typeface="Arial" pitchFamily="34" charset="0"/>
            </a:endParaRPr>
          </a:p>
          <a:p>
            <a:endParaRPr lang="ru-RU" sz="12800" b="1" dirty="0" smtClean="0">
              <a:latin typeface="Arial" pitchFamily="34" charset="0"/>
              <a:cs typeface="Arial" pitchFamily="34" charset="0"/>
            </a:endParaRPr>
          </a:p>
          <a:p>
            <a:endParaRPr lang="ru-RU" sz="9600" b="1" i="1" dirty="0" smtClean="0">
              <a:latin typeface="Arial" pitchFamily="34" charset="0"/>
              <a:cs typeface="Arial" pitchFamily="34" charset="0"/>
            </a:endParaRPr>
          </a:p>
          <a:p>
            <a:endParaRPr lang="ru-RU" sz="112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r>
              <a:rPr lang="ru-RU" sz="6400" dirty="0" smtClean="0">
                <a:solidFill>
                  <a:srgbClr val="085C24"/>
                </a:solidFill>
                <a:latin typeface="Georgia" pitchFamily="18" charset="0"/>
              </a:rPr>
              <a:t> </a:t>
            </a: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r>
              <a:rPr lang="ru-RU" sz="6400" dirty="0" smtClean="0">
                <a:solidFill>
                  <a:srgbClr val="085C24"/>
                </a:solidFill>
                <a:latin typeface="Georgia" pitchFamily="18" charset="0"/>
              </a:rPr>
              <a:t>  </a:t>
            </a: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3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56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56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56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5600" dirty="0" smtClean="0">
              <a:solidFill>
                <a:srgbClr val="085C24"/>
              </a:solidFill>
              <a:latin typeface="Georgia" pitchFamily="18" charset="0"/>
            </a:endParaRPr>
          </a:p>
          <a:p>
            <a:pPr>
              <a:defRPr/>
            </a:pPr>
            <a:endParaRPr lang="ru-RU" sz="5600" dirty="0" smtClean="0">
              <a:solidFill>
                <a:srgbClr val="085C24"/>
              </a:solidFill>
              <a:latin typeface="Georgia" pitchFamily="18" charset="0"/>
              <a:cs typeface="Arial" pitchFamily="34" charset="0"/>
            </a:endParaRPr>
          </a:p>
          <a:p>
            <a:pPr>
              <a:defRPr/>
            </a:pPr>
            <a:endParaRPr lang="ru-RU" sz="1400" dirty="0" smtClean="0">
              <a:solidFill>
                <a:srgbClr val="085C24"/>
              </a:solidFill>
              <a:latin typeface="Georgia" pitchFamily="18" charset="0"/>
              <a:cs typeface="Arial" pitchFamily="34" charset="0"/>
            </a:endParaRPr>
          </a:p>
          <a:p>
            <a:pPr>
              <a:defRPr/>
            </a:pPr>
            <a:endParaRPr lang="ru-RU" sz="1400" dirty="0" smtClean="0">
              <a:solidFill>
                <a:srgbClr val="085C24"/>
              </a:solidFill>
              <a:latin typeface="Georgia" pitchFamily="18" charset="0"/>
              <a:cs typeface="Arial" pitchFamily="34" charset="0"/>
            </a:endParaRPr>
          </a:p>
          <a:p>
            <a:pPr>
              <a:defRPr/>
            </a:pPr>
            <a:endParaRPr lang="ru-RU" sz="1400" dirty="0" smtClean="0">
              <a:solidFill>
                <a:srgbClr val="085C24"/>
              </a:solidFill>
              <a:latin typeface="Georgia" pitchFamily="18" charset="0"/>
              <a:cs typeface="Arial" pitchFamily="34" charset="0"/>
            </a:endParaRPr>
          </a:p>
          <a:p>
            <a:pPr>
              <a:defRPr/>
            </a:pPr>
            <a:endParaRPr lang="ru-RU" sz="1400" dirty="0" smtClean="0">
              <a:solidFill>
                <a:srgbClr val="085C24"/>
              </a:solidFill>
              <a:latin typeface="Georgia" pitchFamily="18" charset="0"/>
              <a:cs typeface="Arial" pitchFamily="34" charset="0"/>
            </a:endParaRPr>
          </a:p>
          <a:p>
            <a:pPr>
              <a:defRPr/>
            </a:pPr>
            <a:endParaRPr lang="ru-RU" sz="1400" b="1" dirty="0" smtClean="0">
              <a:solidFill>
                <a:srgbClr val="085C24"/>
              </a:solidFill>
              <a:latin typeface="Georgia" pitchFamily="18" charset="0"/>
              <a:ea typeface="+mj-ea"/>
              <a:cs typeface="Arial" pitchFamily="34" charset="0"/>
            </a:endParaRPr>
          </a:p>
          <a:p>
            <a:pPr>
              <a:defRPr/>
            </a:pPr>
            <a:endParaRPr lang="ru-RU" sz="1400" b="1" dirty="0">
              <a:solidFill>
                <a:srgbClr val="085C24"/>
              </a:solidFill>
              <a:latin typeface="Georgia" pitchFamily="18" charset="0"/>
              <a:ea typeface="+mj-ea"/>
              <a:cs typeface="Arial" pitchFamily="34" charset="0"/>
            </a:endParaRPr>
          </a:p>
          <a:p>
            <a:pPr algn="ctr">
              <a:defRPr/>
            </a:pPr>
            <a:r>
              <a:rPr lang="ru-RU" sz="1900" b="1" dirty="0">
                <a:solidFill>
                  <a:srgbClr val="002060"/>
                </a:solidFill>
                <a:latin typeface="Georgia" pitchFamily="18" charset="0"/>
                <a:ea typeface="+mj-ea"/>
                <a:cs typeface="+mj-cs"/>
              </a:rPr>
              <a:t> </a:t>
            </a:r>
          </a:p>
          <a:p>
            <a:pPr algn="ctr">
              <a:defRPr/>
            </a:pPr>
            <a:endParaRPr lang="ru-RU" sz="1700" dirty="0">
              <a:solidFill>
                <a:srgbClr val="002060"/>
              </a:solidFill>
              <a:latin typeface="Georgia" pitchFamily="18" charset="0"/>
              <a:ea typeface="+mj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0"/>
            <a:ext cx="8028384" cy="980728"/>
          </a:xfrm>
          <a:prstGeom prst="rect">
            <a:avLst/>
          </a:prstGeom>
          <a:solidFill>
            <a:srgbClr val="F7FCDC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 bwMode="auto">
          <a:xfrm>
            <a:off x="1115616" y="836712"/>
            <a:ext cx="7742664" cy="5521226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>
            <a:normAutofit fontScale="32500" lnSpcReduction="20000"/>
          </a:bodyPr>
          <a:lstStyle/>
          <a:p>
            <a:r>
              <a:rPr lang="ru-RU" sz="9800" dirty="0" smtClean="0">
                <a:solidFill>
                  <a:schemeClr val="bg1"/>
                </a:solidFill>
                <a:latin typeface="Georgia" pitchFamily="18" charset="0"/>
              </a:rPr>
              <a:t>Предмет:</a:t>
            </a:r>
            <a:r>
              <a:rPr lang="ru-RU" sz="11100" b="1" dirty="0" smtClean="0">
                <a:solidFill>
                  <a:schemeClr val="bg1"/>
                </a:solidFill>
                <a:latin typeface="Georgia" pitchFamily="18" charset="0"/>
              </a:rPr>
              <a:t>          ВАЖНОСТЬ </a:t>
            </a:r>
          </a:p>
          <a:p>
            <a:r>
              <a:rPr lang="ru-RU" sz="11100" b="1" dirty="0" smtClean="0">
                <a:solidFill>
                  <a:schemeClr val="bg1"/>
                </a:solidFill>
                <a:latin typeface="Georgia" pitchFamily="18" charset="0"/>
              </a:rPr>
              <a:t> </a:t>
            </a:r>
          </a:p>
          <a:p>
            <a:r>
              <a:rPr lang="ru-RU" sz="11100" b="1" dirty="0" smtClean="0">
                <a:solidFill>
                  <a:schemeClr val="bg1"/>
                </a:solidFill>
                <a:latin typeface="Georgia" pitchFamily="18" charset="0"/>
              </a:rPr>
              <a:t>                          ЕВАНГЕЛЬСКОГО</a:t>
            </a:r>
          </a:p>
          <a:p>
            <a:endParaRPr lang="ru-RU" sz="11100" b="1" dirty="0" smtClean="0">
              <a:solidFill>
                <a:schemeClr val="bg1"/>
              </a:solidFill>
              <a:latin typeface="Georgia" pitchFamily="18" charset="0"/>
            </a:endParaRPr>
          </a:p>
          <a:p>
            <a:r>
              <a:rPr lang="ru-RU" sz="11100" b="1" dirty="0" smtClean="0">
                <a:solidFill>
                  <a:schemeClr val="bg1"/>
                </a:solidFill>
                <a:latin typeface="Georgia" pitchFamily="18" charset="0"/>
              </a:rPr>
              <a:t>                          СЛУЖЕНИЯ</a:t>
            </a:r>
          </a:p>
          <a:p>
            <a:pPr algn="ctr"/>
            <a:endParaRPr lang="ru-RU" sz="11100" b="1" dirty="0" smtClean="0">
              <a:solidFill>
                <a:srgbClr val="085C24"/>
              </a:solidFill>
              <a:latin typeface="Georgia" pitchFamily="18" charset="0"/>
            </a:endParaRPr>
          </a:p>
          <a:p>
            <a:r>
              <a:rPr lang="ru-RU" sz="11100" b="1" dirty="0" smtClean="0">
                <a:latin typeface="Georgia" pitchFamily="18" charset="0"/>
              </a:rPr>
              <a:t>                            </a:t>
            </a:r>
            <a:r>
              <a:rPr lang="ru-RU" sz="9800" dirty="0" smtClean="0">
                <a:solidFill>
                  <a:schemeClr val="bg1"/>
                </a:solidFill>
                <a:latin typeface="Georgia" pitchFamily="18" charset="0"/>
              </a:rPr>
              <a:t>(часть первая)</a:t>
            </a: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r>
              <a:rPr lang="ru-RU" sz="6400" dirty="0" smtClean="0">
                <a:solidFill>
                  <a:srgbClr val="085C24"/>
                </a:solidFill>
                <a:latin typeface="Georgia" pitchFamily="18" charset="0"/>
              </a:rPr>
              <a:t>                                                                                                                                                   </a:t>
            </a:r>
            <a:r>
              <a:rPr lang="ru-RU" sz="6400" dirty="0" smtClean="0">
                <a:latin typeface="Georgia" pitchFamily="18" charset="0"/>
              </a:rPr>
              <a:t> </a:t>
            </a:r>
          </a:p>
          <a:p>
            <a:endParaRPr lang="ru-RU" sz="6400" dirty="0" smtClean="0"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56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56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5600" dirty="0" smtClean="0">
              <a:solidFill>
                <a:srgbClr val="085C24"/>
              </a:solidFill>
              <a:latin typeface="Georgia" pitchFamily="18" charset="0"/>
            </a:endParaRPr>
          </a:p>
          <a:p>
            <a:pPr>
              <a:defRPr/>
            </a:pPr>
            <a:endParaRPr lang="ru-RU" sz="5600" dirty="0" smtClean="0">
              <a:solidFill>
                <a:srgbClr val="085C24"/>
              </a:solidFill>
              <a:latin typeface="Georgia" pitchFamily="18" charset="0"/>
              <a:cs typeface="Arial" pitchFamily="34" charset="0"/>
            </a:endParaRPr>
          </a:p>
          <a:p>
            <a:pPr>
              <a:defRPr/>
            </a:pPr>
            <a:endParaRPr lang="ru-RU" sz="1400" dirty="0" smtClean="0">
              <a:solidFill>
                <a:srgbClr val="085C24"/>
              </a:solidFill>
              <a:latin typeface="Georgia" pitchFamily="18" charset="0"/>
              <a:cs typeface="Arial" pitchFamily="34" charset="0"/>
            </a:endParaRPr>
          </a:p>
          <a:p>
            <a:pPr>
              <a:defRPr/>
            </a:pPr>
            <a:endParaRPr lang="ru-RU" sz="1400" dirty="0" smtClean="0">
              <a:solidFill>
                <a:srgbClr val="085C24"/>
              </a:solidFill>
              <a:latin typeface="Georgia" pitchFamily="18" charset="0"/>
              <a:cs typeface="Arial" pitchFamily="34" charset="0"/>
            </a:endParaRPr>
          </a:p>
          <a:p>
            <a:pPr>
              <a:defRPr/>
            </a:pPr>
            <a:endParaRPr lang="ru-RU" sz="1400" dirty="0" smtClean="0">
              <a:solidFill>
                <a:srgbClr val="085C24"/>
              </a:solidFill>
              <a:latin typeface="Georgia" pitchFamily="18" charset="0"/>
              <a:cs typeface="Arial" pitchFamily="34" charset="0"/>
            </a:endParaRPr>
          </a:p>
          <a:p>
            <a:pPr>
              <a:defRPr/>
            </a:pPr>
            <a:endParaRPr lang="ru-RU" sz="1400" dirty="0" smtClean="0">
              <a:solidFill>
                <a:srgbClr val="085C24"/>
              </a:solidFill>
              <a:latin typeface="Georgia" pitchFamily="18" charset="0"/>
              <a:cs typeface="Arial" pitchFamily="34" charset="0"/>
            </a:endParaRPr>
          </a:p>
          <a:p>
            <a:pPr>
              <a:defRPr/>
            </a:pPr>
            <a:endParaRPr lang="ru-RU" sz="1400" b="1" dirty="0" smtClean="0">
              <a:solidFill>
                <a:srgbClr val="085C24"/>
              </a:solidFill>
              <a:latin typeface="Georgia" pitchFamily="18" charset="0"/>
              <a:ea typeface="+mj-ea"/>
              <a:cs typeface="Arial" pitchFamily="34" charset="0"/>
            </a:endParaRPr>
          </a:p>
          <a:p>
            <a:pPr>
              <a:defRPr/>
            </a:pPr>
            <a:endParaRPr lang="ru-RU" sz="1400" b="1" dirty="0">
              <a:solidFill>
                <a:srgbClr val="085C24"/>
              </a:solidFill>
              <a:latin typeface="Georgia" pitchFamily="18" charset="0"/>
              <a:ea typeface="+mj-ea"/>
              <a:cs typeface="Arial" pitchFamily="34" charset="0"/>
            </a:endParaRPr>
          </a:p>
          <a:p>
            <a:pPr algn="ctr">
              <a:defRPr/>
            </a:pPr>
            <a:r>
              <a:rPr lang="ru-RU" sz="1900" b="1" dirty="0">
                <a:solidFill>
                  <a:srgbClr val="002060"/>
                </a:solidFill>
                <a:latin typeface="Georgia" pitchFamily="18" charset="0"/>
                <a:ea typeface="+mj-ea"/>
                <a:cs typeface="+mj-cs"/>
              </a:rPr>
              <a:t> </a:t>
            </a:r>
          </a:p>
          <a:p>
            <a:pPr algn="ctr">
              <a:defRPr/>
            </a:pPr>
            <a:endParaRPr lang="ru-RU" sz="1700" dirty="0">
              <a:solidFill>
                <a:srgbClr val="002060"/>
              </a:solidFill>
              <a:latin typeface="Georgia" pitchFamily="18" charset="0"/>
              <a:ea typeface="+mj-ea"/>
              <a:cs typeface="+mn-cs"/>
            </a:endParaRPr>
          </a:p>
        </p:txBody>
      </p:sp>
      <p:pic>
        <p:nvPicPr>
          <p:cNvPr id="7" name="Picture 2" descr="C:\Users\vkotov\Desktop\3-й СЛАЙД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Подзаголовок 2"/>
          <p:cNvSpPr txBox="1">
            <a:spLocks/>
          </p:cNvSpPr>
          <p:nvPr/>
        </p:nvSpPr>
        <p:spPr bwMode="auto">
          <a:xfrm>
            <a:off x="1268016" y="989112"/>
            <a:ext cx="7742664" cy="5521226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>
            <a:normAutofit fontScale="25000" lnSpcReduction="20000"/>
          </a:bodyPr>
          <a:lstStyle/>
          <a:p>
            <a:r>
              <a:rPr lang="ru-RU" sz="1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Предмет:         </a:t>
            </a:r>
            <a:r>
              <a:rPr lang="ru-RU" sz="1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МЕТОДЫ </a:t>
            </a:r>
          </a:p>
          <a:p>
            <a:r>
              <a:rPr lang="ru-RU" sz="11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ru-RU" sz="11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              </a:t>
            </a:r>
            <a:r>
              <a:rPr lang="ru-RU" sz="1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БЛАГОВЕСТИЯ</a:t>
            </a:r>
          </a:p>
          <a:p>
            <a:endParaRPr lang="ru-RU" sz="111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ru-RU" sz="11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              </a:t>
            </a:r>
            <a:r>
              <a:rPr lang="ru-RU" sz="1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СОВРЕМЕННОМ</a:t>
            </a:r>
          </a:p>
          <a:p>
            <a:r>
              <a:rPr lang="ru-RU" sz="11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ru-RU" sz="11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               </a:t>
            </a:r>
            <a:r>
              <a:rPr lang="ru-RU" sz="1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ОБЩЕСТВЕ</a:t>
            </a:r>
          </a:p>
          <a:p>
            <a:endParaRPr lang="ru-RU" sz="144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1100" b="1" dirty="0" smtClean="0">
                <a:latin typeface="Arial" pitchFamily="34" charset="0"/>
                <a:cs typeface="Arial" pitchFamily="34" charset="0"/>
              </a:rPr>
              <a:t>                            </a:t>
            </a:r>
            <a:endParaRPr lang="ru-RU" sz="98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r>
              <a:rPr lang="ru-RU" sz="6400" dirty="0" smtClean="0">
                <a:solidFill>
                  <a:srgbClr val="085C24"/>
                </a:solidFill>
                <a:latin typeface="Georgia" pitchFamily="18" charset="0"/>
              </a:rPr>
              <a:t>                                                                                                                                                   </a:t>
            </a:r>
            <a:r>
              <a:rPr lang="ru-RU" sz="6400" dirty="0" smtClean="0">
                <a:latin typeface="Georgia" pitchFamily="18" charset="0"/>
              </a:rPr>
              <a:t> </a:t>
            </a:r>
          </a:p>
          <a:p>
            <a:endParaRPr lang="ru-RU" sz="6400" dirty="0" smtClean="0"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56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56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5600" dirty="0" smtClean="0">
              <a:solidFill>
                <a:srgbClr val="085C24"/>
              </a:solidFill>
              <a:latin typeface="Georgia" pitchFamily="18" charset="0"/>
            </a:endParaRPr>
          </a:p>
          <a:p>
            <a:pPr>
              <a:defRPr/>
            </a:pPr>
            <a:endParaRPr lang="ru-RU" sz="5600" dirty="0" smtClean="0">
              <a:solidFill>
                <a:srgbClr val="085C24"/>
              </a:solidFill>
              <a:latin typeface="Georgia" pitchFamily="18" charset="0"/>
              <a:cs typeface="Arial" pitchFamily="34" charset="0"/>
            </a:endParaRPr>
          </a:p>
          <a:p>
            <a:pPr>
              <a:defRPr/>
            </a:pPr>
            <a:endParaRPr lang="ru-RU" sz="1400" dirty="0" smtClean="0">
              <a:solidFill>
                <a:srgbClr val="085C24"/>
              </a:solidFill>
              <a:latin typeface="Georgia" pitchFamily="18" charset="0"/>
              <a:cs typeface="Arial" pitchFamily="34" charset="0"/>
            </a:endParaRPr>
          </a:p>
          <a:p>
            <a:pPr>
              <a:defRPr/>
            </a:pPr>
            <a:endParaRPr lang="ru-RU" sz="1400" dirty="0" smtClean="0">
              <a:solidFill>
                <a:srgbClr val="085C24"/>
              </a:solidFill>
              <a:latin typeface="Georgia" pitchFamily="18" charset="0"/>
              <a:cs typeface="Arial" pitchFamily="34" charset="0"/>
            </a:endParaRPr>
          </a:p>
          <a:p>
            <a:pPr>
              <a:defRPr/>
            </a:pPr>
            <a:endParaRPr lang="ru-RU" sz="1400" dirty="0" smtClean="0">
              <a:solidFill>
                <a:srgbClr val="085C24"/>
              </a:solidFill>
              <a:latin typeface="Georgia" pitchFamily="18" charset="0"/>
              <a:cs typeface="Arial" pitchFamily="34" charset="0"/>
            </a:endParaRPr>
          </a:p>
          <a:p>
            <a:pPr>
              <a:defRPr/>
            </a:pPr>
            <a:endParaRPr lang="ru-RU" sz="1400" dirty="0" smtClean="0">
              <a:solidFill>
                <a:srgbClr val="085C24"/>
              </a:solidFill>
              <a:latin typeface="Georgia" pitchFamily="18" charset="0"/>
              <a:cs typeface="Arial" pitchFamily="34" charset="0"/>
            </a:endParaRPr>
          </a:p>
          <a:p>
            <a:pPr>
              <a:defRPr/>
            </a:pPr>
            <a:endParaRPr lang="ru-RU" sz="1400" b="1" dirty="0" smtClean="0">
              <a:solidFill>
                <a:srgbClr val="085C24"/>
              </a:solidFill>
              <a:latin typeface="Georgia" pitchFamily="18" charset="0"/>
              <a:ea typeface="+mj-ea"/>
              <a:cs typeface="Arial" pitchFamily="34" charset="0"/>
            </a:endParaRPr>
          </a:p>
          <a:p>
            <a:pPr>
              <a:defRPr/>
            </a:pPr>
            <a:endParaRPr lang="ru-RU" sz="1400" b="1" dirty="0">
              <a:solidFill>
                <a:srgbClr val="085C24"/>
              </a:solidFill>
              <a:latin typeface="Georgia" pitchFamily="18" charset="0"/>
              <a:ea typeface="+mj-ea"/>
              <a:cs typeface="Arial" pitchFamily="34" charset="0"/>
            </a:endParaRPr>
          </a:p>
          <a:p>
            <a:pPr algn="ctr">
              <a:defRPr/>
            </a:pPr>
            <a:r>
              <a:rPr lang="ru-RU" sz="1900" b="1" dirty="0">
                <a:solidFill>
                  <a:srgbClr val="002060"/>
                </a:solidFill>
                <a:latin typeface="Georgia" pitchFamily="18" charset="0"/>
                <a:ea typeface="+mj-ea"/>
                <a:cs typeface="+mj-cs"/>
              </a:rPr>
              <a:t> </a:t>
            </a:r>
          </a:p>
          <a:p>
            <a:pPr algn="ctr">
              <a:defRPr/>
            </a:pPr>
            <a:endParaRPr lang="ru-RU" sz="1700" dirty="0">
              <a:solidFill>
                <a:srgbClr val="002060"/>
              </a:solidFill>
              <a:latin typeface="Georgia" pitchFamily="18" charset="0"/>
              <a:ea typeface="+mj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0"/>
            <a:ext cx="8028384" cy="98072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РЕЗУЛЬТАТЫ МОЛИТВЫ</a:t>
            </a:r>
            <a:endParaRPr lang="ru-RU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049" name="Picture 1" descr="C:\Users\vkotov\Desktop\МОЛИТВА как метод благовестия\Фото в помощь\Commissione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836712"/>
            <a:ext cx="4536504" cy="3888432"/>
          </a:xfrm>
          <a:prstGeom prst="rect">
            <a:avLst/>
          </a:prstGeom>
          <a:noFill/>
        </p:spPr>
      </p:pic>
      <p:sp>
        <p:nvSpPr>
          <p:cNvPr id="4" name="Подзаголовок 2"/>
          <p:cNvSpPr txBox="1">
            <a:spLocks/>
          </p:cNvSpPr>
          <p:nvPr/>
        </p:nvSpPr>
        <p:spPr bwMode="auto">
          <a:xfrm>
            <a:off x="827584" y="3933056"/>
            <a:ext cx="7704856" cy="1656184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>
            <a:normAutofit fontScale="25000" lnSpcReduction="20000"/>
          </a:bodyPr>
          <a:lstStyle/>
          <a:p>
            <a:r>
              <a:rPr lang="ru-RU" sz="1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И, по молитве их, поколебалось место, где они были собраны, и исполнились все Духа Святого и говорили слово Божие с дерзновением» </a:t>
            </a:r>
            <a:r>
              <a:rPr lang="ru-RU" sz="9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(Деян.4:31).</a:t>
            </a:r>
            <a:endParaRPr lang="ru-RU" sz="9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ru-RU" sz="128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7200" b="1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1200" b="1" dirty="0" smtClean="0">
                <a:latin typeface="Arial" pitchFamily="34" charset="0"/>
                <a:cs typeface="Arial" pitchFamily="34" charset="0"/>
              </a:rPr>
              <a:t> </a:t>
            </a:r>
          </a:p>
          <a:p>
            <a:endParaRPr lang="ru-RU" sz="12800" b="1" dirty="0" smtClean="0">
              <a:latin typeface="Arial" pitchFamily="34" charset="0"/>
              <a:cs typeface="Arial" pitchFamily="34" charset="0"/>
            </a:endParaRPr>
          </a:p>
          <a:p>
            <a:endParaRPr lang="ru-RU" sz="11200" b="1" dirty="0" smtClean="0">
              <a:latin typeface="Arial" pitchFamily="34" charset="0"/>
              <a:cs typeface="Arial" pitchFamily="34" charset="0"/>
            </a:endParaRPr>
          </a:p>
          <a:p>
            <a:endParaRPr lang="ru-RU" sz="7200" b="1" dirty="0" smtClean="0">
              <a:latin typeface="Arial" pitchFamily="34" charset="0"/>
              <a:cs typeface="Arial" pitchFamily="34" charset="0"/>
            </a:endParaRPr>
          </a:p>
          <a:p>
            <a:endParaRPr lang="ru-RU" sz="12800" b="1" dirty="0" smtClean="0">
              <a:latin typeface="Arial" pitchFamily="34" charset="0"/>
              <a:cs typeface="Arial" pitchFamily="34" charset="0"/>
            </a:endParaRPr>
          </a:p>
          <a:p>
            <a:endParaRPr lang="ru-RU" sz="9600" b="1" i="1" dirty="0" smtClean="0">
              <a:latin typeface="Arial" pitchFamily="34" charset="0"/>
              <a:cs typeface="Arial" pitchFamily="34" charset="0"/>
            </a:endParaRPr>
          </a:p>
          <a:p>
            <a:endParaRPr lang="ru-RU" sz="112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r>
              <a:rPr lang="ru-RU" sz="6400" dirty="0" smtClean="0">
                <a:solidFill>
                  <a:srgbClr val="085C24"/>
                </a:solidFill>
                <a:latin typeface="Georgia" pitchFamily="18" charset="0"/>
              </a:rPr>
              <a:t> </a:t>
            </a: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r>
              <a:rPr lang="ru-RU" sz="6400" dirty="0" smtClean="0">
                <a:solidFill>
                  <a:srgbClr val="085C24"/>
                </a:solidFill>
                <a:latin typeface="Georgia" pitchFamily="18" charset="0"/>
              </a:rPr>
              <a:t>  </a:t>
            </a: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3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56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56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56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5600" dirty="0" smtClean="0">
              <a:solidFill>
                <a:srgbClr val="085C24"/>
              </a:solidFill>
              <a:latin typeface="Georgia" pitchFamily="18" charset="0"/>
            </a:endParaRPr>
          </a:p>
          <a:p>
            <a:pPr>
              <a:defRPr/>
            </a:pPr>
            <a:endParaRPr lang="ru-RU" sz="5600" dirty="0" smtClean="0">
              <a:solidFill>
                <a:srgbClr val="085C24"/>
              </a:solidFill>
              <a:latin typeface="Georgia" pitchFamily="18" charset="0"/>
              <a:cs typeface="Arial" pitchFamily="34" charset="0"/>
            </a:endParaRPr>
          </a:p>
          <a:p>
            <a:pPr>
              <a:defRPr/>
            </a:pPr>
            <a:endParaRPr lang="ru-RU" sz="1400" dirty="0" smtClean="0">
              <a:solidFill>
                <a:srgbClr val="085C24"/>
              </a:solidFill>
              <a:latin typeface="Georgia" pitchFamily="18" charset="0"/>
              <a:cs typeface="Arial" pitchFamily="34" charset="0"/>
            </a:endParaRPr>
          </a:p>
          <a:p>
            <a:pPr>
              <a:defRPr/>
            </a:pPr>
            <a:endParaRPr lang="ru-RU" sz="1400" dirty="0" smtClean="0">
              <a:solidFill>
                <a:srgbClr val="085C24"/>
              </a:solidFill>
              <a:latin typeface="Georgia" pitchFamily="18" charset="0"/>
              <a:cs typeface="Arial" pitchFamily="34" charset="0"/>
            </a:endParaRPr>
          </a:p>
          <a:p>
            <a:pPr>
              <a:defRPr/>
            </a:pPr>
            <a:endParaRPr lang="ru-RU" sz="1400" dirty="0" smtClean="0">
              <a:solidFill>
                <a:srgbClr val="085C24"/>
              </a:solidFill>
              <a:latin typeface="Georgia" pitchFamily="18" charset="0"/>
              <a:cs typeface="Arial" pitchFamily="34" charset="0"/>
            </a:endParaRPr>
          </a:p>
          <a:p>
            <a:pPr>
              <a:defRPr/>
            </a:pPr>
            <a:endParaRPr lang="ru-RU" sz="1400" dirty="0" smtClean="0">
              <a:solidFill>
                <a:srgbClr val="085C24"/>
              </a:solidFill>
              <a:latin typeface="Georgia" pitchFamily="18" charset="0"/>
              <a:cs typeface="Arial" pitchFamily="34" charset="0"/>
            </a:endParaRPr>
          </a:p>
          <a:p>
            <a:pPr>
              <a:defRPr/>
            </a:pPr>
            <a:endParaRPr lang="ru-RU" sz="1400" b="1" dirty="0" smtClean="0">
              <a:solidFill>
                <a:srgbClr val="085C24"/>
              </a:solidFill>
              <a:latin typeface="Georgia" pitchFamily="18" charset="0"/>
              <a:ea typeface="+mj-ea"/>
              <a:cs typeface="Arial" pitchFamily="34" charset="0"/>
            </a:endParaRPr>
          </a:p>
          <a:p>
            <a:pPr>
              <a:defRPr/>
            </a:pPr>
            <a:endParaRPr lang="ru-RU" sz="1400" b="1" dirty="0">
              <a:solidFill>
                <a:srgbClr val="085C24"/>
              </a:solidFill>
              <a:latin typeface="Georgia" pitchFamily="18" charset="0"/>
              <a:ea typeface="+mj-ea"/>
              <a:cs typeface="Arial" pitchFamily="34" charset="0"/>
            </a:endParaRPr>
          </a:p>
          <a:p>
            <a:pPr algn="ctr">
              <a:defRPr/>
            </a:pPr>
            <a:r>
              <a:rPr lang="ru-RU" sz="1900" b="1" dirty="0">
                <a:solidFill>
                  <a:srgbClr val="002060"/>
                </a:solidFill>
                <a:latin typeface="Georgia" pitchFamily="18" charset="0"/>
                <a:ea typeface="+mj-ea"/>
                <a:cs typeface="+mj-cs"/>
              </a:rPr>
              <a:t> </a:t>
            </a:r>
          </a:p>
          <a:p>
            <a:pPr algn="ctr">
              <a:defRPr/>
            </a:pPr>
            <a:endParaRPr lang="ru-RU" sz="1700" dirty="0">
              <a:solidFill>
                <a:srgbClr val="002060"/>
              </a:solidFill>
              <a:latin typeface="Georgia" pitchFamily="18" charset="0"/>
              <a:ea typeface="+mj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6021288"/>
            <a:ext cx="9144000" cy="36003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solidFill>
                  <a:srgbClr val="085C24"/>
                </a:solidFill>
                <a:latin typeface="Georgia" pitchFamily="18" charset="0"/>
                <a:cs typeface="Arial" pitchFamily="34" charset="0"/>
              </a:rPr>
              <a:t>Тема следующей встречи: </a:t>
            </a:r>
            <a:r>
              <a:rPr lang="ru-RU" sz="1300" dirty="0" smtClean="0">
                <a:solidFill>
                  <a:srgbClr val="085C24"/>
                </a:solidFill>
                <a:latin typeface="Georgia" pitchFamily="18" charset="0"/>
                <a:cs typeface="Arial" pitchFamily="34" charset="0"/>
              </a:rPr>
              <a:t> ГОСТЕПРИИМСТВО  КАК </a:t>
            </a:r>
            <a:r>
              <a:rPr lang="ru-RU" sz="1300" dirty="0">
                <a:solidFill>
                  <a:srgbClr val="085C24"/>
                </a:solidFill>
                <a:latin typeface="Georgia" pitchFamily="18" charset="0"/>
                <a:cs typeface="Arial" pitchFamily="34" charset="0"/>
              </a:rPr>
              <a:t>МЕТОД БЛАГОВЕСТИЯ</a:t>
            </a:r>
            <a:endParaRPr lang="ru-RU" sz="1200" dirty="0">
              <a:solidFill>
                <a:srgbClr val="085C24"/>
              </a:solidFill>
              <a:latin typeface="Georgia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0"/>
            <a:ext cx="8028384" cy="98072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МОЛИТВА КАК МЕТОД БЛАГОВЕСТИЯ</a:t>
            </a:r>
            <a:endParaRPr lang="ru-RU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vkotov\Desktop\МОЛИТВА как метод благовестия\Фото в помощь\CityPray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3236" y="980728"/>
            <a:ext cx="8050764" cy="56166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0"/>
            <a:ext cx="8028384" cy="98072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БИБЛЕЙСКОЕ ОБОСНОВАНИЕ</a:t>
            </a: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 bwMode="auto">
          <a:xfrm>
            <a:off x="1475656" y="1340768"/>
            <a:ext cx="3672408" cy="5184576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>
            <a:noAutofit/>
          </a:bodyPr>
          <a:lstStyle/>
          <a:p>
            <a:r>
              <a:rPr lang="ru-R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«Истинно также говорю вам, что если двое из вас согласятся на земле просить о всяком деле, то, чего бы ни попросили, будет им от Отца Моего Небесного»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(Мф.18:19). </a:t>
            </a:r>
          </a:p>
          <a:p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2800" dirty="0" smtClean="0">
                <a:latin typeface="Arial" pitchFamily="34" charset="0"/>
                <a:cs typeface="Arial" pitchFamily="34" charset="0"/>
              </a:rPr>
            </a:br>
            <a:endParaRPr lang="ru-RU" sz="2800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7409" name="Picture 1" descr="C:\Users\vkotov\Desktop\МОЛИТВА как метод благовестия\Фото в помощь\PrayTogether 6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1484784"/>
            <a:ext cx="4355976" cy="47525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0"/>
            <a:ext cx="8028384" cy="98072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ru-RU" sz="2800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ru-RU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ОПРЕДЕЛЕНИЕ СЛОВА «МОЛИТВА» </a:t>
            </a:r>
          </a:p>
          <a:p>
            <a:pPr algn="ctr">
              <a:lnSpc>
                <a:spcPct val="90000"/>
              </a:lnSpc>
            </a:pPr>
            <a:endParaRPr lang="ru-RU" sz="2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одзаголовок 2"/>
          <p:cNvSpPr txBox="1">
            <a:spLocks/>
          </p:cNvSpPr>
          <p:nvPr/>
        </p:nvSpPr>
        <p:spPr bwMode="auto">
          <a:xfrm>
            <a:off x="2123728" y="1412776"/>
            <a:ext cx="7020272" cy="5445224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>
            <a:noAutofit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Жизнь и дыхание души </a:t>
            </a:r>
          </a:p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   (Молитва, с.67), (Вести для молодёжи с.250). </a:t>
            </a:r>
          </a:p>
          <a:p>
            <a:endParaRPr lang="ru-RU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Самое святое упражнение души </a:t>
            </a:r>
          </a:p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                  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(СЦ, т.5, с. 201-202). </a:t>
            </a:r>
          </a:p>
          <a:p>
            <a:endParaRPr lang="ru-RU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Небом данное средство для успешной борьбы с грехом и правильного развития христианского характера </a:t>
            </a:r>
          </a:p>
          <a:p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                       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(Деяния апостолов, с.564).</a:t>
            </a:r>
          </a:p>
          <a:p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2800" dirty="0" smtClean="0">
                <a:latin typeface="Arial" pitchFamily="34" charset="0"/>
                <a:cs typeface="Arial" pitchFamily="34" charset="0"/>
              </a:rPr>
            </a:br>
            <a:endParaRPr lang="ru-RU" sz="2800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6385" name="Picture 1" descr="C:\Users\vkotov\Desktop\МОЛИТВА как метод благовестия\Фото в помощь\Flame 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556792"/>
            <a:ext cx="1800200" cy="38164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0"/>
            <a:ext cx="8028384" cy="98072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УСЛОВИЯ УСЛЫШАННОЙ МОЛИТВЫ</a:t>
            </a:r>
          </a:p>
        </p:txBody>
      </p:sp>
      <p:sp>
        <p:nvSpPr>
          <p:cNvPr id="3" name="Подзаголовок 2"/>
          <p:cNvSpPr txBox="1">
            <a:spLocks/>
          </p:cNvSpPr>
          <p:nvPr/>
        </p:nvSpPr>
        <p:spPr bwMode="auto">
          <a:xfrm>
            <a:off x="1115616" y="1196752"/>
            <a:ext cx="8028384" cy="5400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>
            <a:noAutofit/>
          </a:bodyPr>
          <a:lstStyle/>
          <a:p>
            <a:pPr>
              <a:lnSpc>
                <a:spcPct val="150000"/>
              </a:lnSpc>
              <a:buFontTx/>
              <a:buChar char="-"/>
            </a:pPr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Осознание своей нужды в помощи Божьей.</a:t>
            </a:r>
          </a:p>
          <a:p>
            <a:pPr>
              <a:lnSpc>
                <a:spcPct val="150000"/>
              </a:lnSpc>
            </a:pPr>
            <a:endParaRPr lang="ru-RU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Обращение к Богу – Небесному Отцу.</a:t>
            </a:r>
          </a:p>
          <a:p>
            <a:pPr>
              <a:lnSpc>
                <a:spcPct val="150000"/>
              </a:lnSpc>
              <a:buFontTx/>
              <a:buChar char="-"/>
            </a:pPr>
            <a:endParaRPr lang="ru-RU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Молитва через Иисуса Христа и во имя Его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(Путь ко Христу, с.100-101). </a:t>
            </a:r>
          </a:p>
          <a:p>
            <a:pPr>
              <a:lnSpc>
                <a:spcPct val="150000"/>
              </a:lnSpc>
              <a:buFontTx/>
              <a:buChar char="-"/>
            </a:pPr>
            <a:endParaRPr lang="ru-RU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Исповедание и оставление грехов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(Ис.59:1-4).</a:t>
            </a:r>
          </a:p>
          <a:p>
            <a:pPr>
              <a:lnSpc>
                <a:spcPct val="150000"/>
              </a:lnSpc>
              <a:buFontTx/>
              <a:buChar char="-"/>
            </a:pPr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 Послушание воле Божией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(Иоан.15:7).</a:t>
            </a:r>
          </a:p>
          <a:p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2800" dirty="0" smtClean="0">
                <a:latin typeface="Arial" pitchFamily="34" charset="0"/>
                <a:cs typeface="Arial" pitchFamily="34" charset="0"/>
              </a:rPr>
            </a:br>
            <a:endParaRPr lang="ru-RU" sz="2800" dirty="0"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0"/>
            <a:ext cx="8028384" cy="98072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УСЛОВИЯ УСЛЫШАННОЙ МОЛИТВЫ</a:t>
            </a:r>
          </a:p>
        </p:txBody>
      </p:sp>
      <p:sp>
        <p:nvSpPr>
          <p:cNvPr id="3" name="Подзаголовок 2"/>
          <p:cNvSpPr txBox="1">
            <a:spLocks/>
          </p:cNvSpPr>
          <p:nvPr/>
        </p:nvSpPr>
        <p:spPr bwMode="auto">
          <a:xfrm>
            <a:off x="1152128" y="1196752"/>
            <a:ext cx="7991872" cy="5400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 Верить и не сомневаться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(Иак.1: 6-7), (Мф.21:22).</a:t>
            </a:r>
          </a:p>
          <a:p>
            <a:pPr>
              <a:lnSpc>
                <a:spcPct val="150000"/>
              </a:lnSpc>
            </a:pPr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 Примирение с ближними и их прощение</a:t>
            </a:r>
          </a:p>
          <a:p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                                        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(Мк.11:25).</a:t>
            </a:r>
          </a:p>
          <a:p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2800" dirty="0" smtClean="0">
                <a:latin typeface="Arial" pitchFamily="34" charset="0"/>
                <a:cs typeface="Arial" pitchFamily="34" charset="0"/>
              </a:rPr>
            </a:br>
            <a:endParaRPr lang="ru-RU" sz="2800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 bwMode="auto">
          <a:xfrm>
            <a:off x="1187624" y="3284984"/>
            <a:ext cx="7740352" cy="3573016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>
            <a:noAutofit/>
          </a:bodyPr>
          <a:lstStyle/>
          <a:p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 Молитва покаяния и сокрушения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(Молитва, с.124).</a:t>
            </a:r>
          </a:p>
          <a:p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 Молитва усиленная, пламенная, ревностная, непрестанная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(Молитва, с.86-87, 123, 126,142). </a:t>
            </a:r>
          </a:p>
          <a:p>
            <a:endParaRPr lang="ru-RU" sz="2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 Быть исполненными духа прощения и любви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(Молитва, с.126).</a:t>
            </a:r>
            <a:endParaRPr lang="ru-RU" sz="2400" b="1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2800" dirty="0" smtClean="0">
                <a:latin typeface="Arial" pitchFamily="34" charset="0"/>
                <a:cs typeface="Arial" pitchFamily="34" charset="0"/>
              </a:rPr>
            </a:br>
            <a:endParaRPr lang="ru-RU" sz="2800" dirty="0"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0"/>
            <a:ext cx="8028384" cy="98072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УСЛОВИЯ УСЛЫШАННОЙ МОЛИТВЫ</a:t>
            </a:r>
          </a:p>
        </p:txBody>
      </p:sp>
      <p:sp>
        <p:nvSpPr>
          <p:cNvPr id="3" name="Подзаголовок 2"/>
          <p:cNvSpPr txBox="1">
            <a:spLocks/>
          </p:cNvSpPr>
          <p:nvPr/>
        </p:nvSpPr>
        <p:spPr bwMode="auto">
          <a:xfrm>
            <a:off x="1403648" y="1628800"/>
            <a:ext cx="7740352" cy="5328592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>
            <a:noAutofit/>
          </a:bodyPr>
          <a:lstStyle/>
          <a:p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 Наша жизнь должна соответствовать нашим молитвам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(СЦ, т.7, с.273-274).</a:t>
            </a:r>
          </a:p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 Больше слов хвалы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(Молитва, с.127).</a:t>
            </a:r>
          </a:p>
          <a:p>
            <a:endParaRPr lang="ru-RU" sz="2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 Быть верными в том, что принадлежит Богу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(Молитва, с.128).</a:t>
            </a:r>
          </a:p>
          <a:p>
            <a:endParaRPr lang="ru-RU" sz="2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 Смиренные ходатайства перед Ним, а не приказания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(Молитва, с.130).</a:t>
            </a:r>
          </a:p>
          <a:p>
            <a:endParaRPr lang="ru-RU" sz="2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 Сотрудничество с Богом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(Молитва, с.141).</a:t>
            </a:r>
          </a:p>
          <a:p>
            <a:pPr>
              <a:lnSpc>
                <a:spcPct val="150000"/>
              </a:lnSpc>
            </a:pPr>
            <a:endParaRPr lang="ru-RU" sz="2400" b="1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2800" dirty="0" smtClean="0">
                <a:latin typeface="Arial" pitchFamily="34" charset="0"/>
                <a:cs typeface="Arial" pitchFamily="34" charset="0"/>
              </a:rPr>
            </a:br>
            <a:endParaRPr lang="ru-RU" sz="2800" dirty="0"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0"/>
            <a:ext cx="8028384" cy="98072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МОЛИТВА КАК МЕТОД БЛАГОВЕСТИЯ</a:t>
            </a:r>
            <a:endParaRPr lang="ru-RU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5" name="Picture 1" descr="C:\Users\vkotov\Desktop\МОЛИТВА как метод благовестия\Фото в помощь\Prayer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764704"/>
            <a:ext cx="6336704" cy="4608512"/>
          </a:xfrm>
          <a:prstGeom prst="rect">
            <a:avLst/>
          </a:prstGeom>
          <a:noFill/>
        </p:spPr>
      </p:pic>
      <p:sp>
        <p:nvSpPr>
          <p:cNvPr id="4" name="Подзаголовок 2"/>
          <p:cNvSpPr txBox="1">
            <a:spLocks/>
          </p:cNvSpPr>
          <p:nvPr/>
        </p:nvSpPr>
        <p:spPr bwMode="auto">
          <a:xfrm>
            <a:off x="1475656" y="4941168"/>
            <a:ext cx="7668344" cy="1728192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>
            <a:normAutofit fontScale="25000" lnSpcReduction="20000"/>
          </a:bodyPr>
          <a:lstStyle/>
          <a:p>
            <a:r>
              <a:rPr lang="ru-RU" sz="1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Молитва совершенно необходима в нашем труде для спасения душ. Только Бог способен умножить то семя, которое мы сеем.</a:t>
            </a:r>
          </a:p>
          <a:p>
            <a:endParaRPr lang="ru-RU" sz="9600" b="1" i="1" dirty="0" smtClean="0">
              <a:latin typeface="Arial" pitchFamily="34" charset="0"/>
              <a:cs typeface="Arial" pitchFamily="34" charset="0"/>
            </a:endParaRPr>
          </a:p>
          <a:p>
            <a:endParaRPr lang="ru-RU" sz="112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r>
              <a:rPr lang="ru-RU" sz="6400" dirty="0" smtClean="0">
                <a:solidFill>
                  <a:srgbClr val="085C24"/>
                </a:solidFill>
                <a:latin typeface="Georgia" pitchFamily="18" charset="0"/>
              </a:rPr>
              <a:t> </a:t>
            </a: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r>
              <a:rPr lang="ru-RU" sz="6400" dirty="0" smtClean="0">
                <a:solidFill>
                  <a:srgbClr val="085C24"/>
                </a:solidFill>
                <a:latin typeface="Georgia" pitchFamily="18" charset="0"/>
              </a:rPr>
              <a:t>  </a:t>
            </a: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6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34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56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56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5600" dirty="0" smtClean="0">
              <a:solidFill>
                <a:srgbClr val="085C24"/>
              </a:solidFill>
              <a:latin typeface="Georgia" pitchFamily="18" charset="0"/>
            </a:endParaRPr>
          </a:p>
          <a:p>
            <a:endParaRPr lang="ru-RU" sz="5600" dirty="0" smtClean="0">
              <a:solidFill>
                <a:srgbClr val="085C24"/>
              </a:solidFill>
              <a:latin typeface="Georgia" pitchFamily="18" charset="0"/>
            </a:endParaRPr>
          </a:p>
          <a:p>
            <a:pPr>
              <a:defRPr/>
            </a:pPr>
            <a:endParaRPr lang="ru-RU" sz="5600" dirty="0" smtClean="0">
              <a:solidFill>
                <a:srgbClr val="085C24"/>
              </a:solidFill>
              <a:latin typeface="Georgia" pitchFamily="18" charset="0"/>
              <a:cs typeface="Arial" pitchFamily="34" charset="0"/>
            </a:endParaRPr>
          </a:p>
          <a:p>
            <a:pPr>
              <a:defRPr/>
            </a:pPr>
            <a:endParaRPr lang="ru-RU" sz="1400" dirty="0" smtClean="0">
              <a:solidFill>
                <a:srgbClr val="085C24"/>
              </a:solidFill>
              <a:latin typeface="Georgia" pitchFamily="18" charset="0"/>
              <a:cs typeface="Arial" pitchFamily="34" charset="0"/>
            </a:endParaRPr>
          </a:p>
          <a:p>
            <a:pPr>
              <a:defRPr/>
            </a:pPr>
            <a:endParaRPr lang="ru-RU" sz="1400" dirty="0" smtClean="0">
              <a:solidFill>
                <a:srgbClr val="085C24"/>
              </a:solidFill>
              <a:latin typeface="Georgia" pitchFamily="18" charset="0"/>
              <a:cs typeface="Arial" pitchFamily="34" charset="0"/>
            </a:endParaRPr>
          </a:p>
          <a:p>
            <a:pPr>
              <a:defRPr/>
            </a:pPr>
            <a:endParaRPr lang="ru-RU" sz="1400" dirty="0" smtClean="0">
              <a:solidFill>
                <a:srgbClr val="085C24"/>
              </a:solidFill>
              <a:latin typeface="Georgia" pitchFamily="18" charset="0"/>
              <a:cs typeface="Arial" pitchFamily="34" charset="0"/>
            </a:endParaRPr>
          </a:p>
          <a:p>
            <a:pPr>
              <a:defRPr/>
            </a:pPr>
            <a:endParaRPr lang="ru-RU" sz="1400" dirty="0" smtClean="0">
              <a:solidFill>
                <a:srgbClr val="085C24"/>
              </a:solidFill>
              <a:latin typeface="Georgia" pitchFamily="18" charset="0"/>
              <a:cs typeface="Arial" pitchFamily="34" charset="0"/>
            </a:endParaRPr>
          </a:p>
          <a:p>
            <a:pPr>
              <a:defRPr/>
            </a:pPr>
            <a:endParaRPr lang="ru-RU" sz="1400" b="1" dirty="0" smtClean="0">
              <a:solidFill>
                <a:srgbClr val="085C24"/>
              </a:solidFill>
              <a:latin typeface="Georgia" pitchFamily="18" charset="0"/>
              <a:ea typeface="+mj-ea"/>
              <a:cs typeface="Arial" pitchFamily="34" charset="0"/>
            </a:endParaRPr>
          </a:p>
          <a:p>
            <a:pPr>
              <a:defRPr/>
            </a:pPr>
            <a:endParaRPr lang="ru-RU" sz="1400" b="1" dirty="0">
              <a:solidFill>
                <a:srgbClr val="085C24"/>
              </a:solidFill>
              <a:latin typeface="Georgia" pitchFamily="18" charset="0"/>
              <a:ea typeface="+mj-ea"/>
              <a:cs typeface="Arial" pitchFamily="34" charset="0"/>
            </a:endParaRPr>
          </a:p>
          <a:p>
            <a:pPr algn="ctr">
              <a:defRPr/>
            </a:pPr>
            <a:r>
              <a:rPr lang="ru-RU" sz="1900" b="1" dirty="0">
                <a:solidFill>
                  <a:srgbClr val="002060"/>
                </a:solidFill>
                <a:latin typeface="Georgia" pitchFamily="18" charset="0"/>
                <a:ea typeface="+mj-ea"/>
                <a:cs typeface="+mj-cs"/>
              </a:rPr>
              <a:t> </a:t>
            </a:r>
          </a:p>
          <a:p>
            <a:pPr algn="ctr">
              <a:defRPr/>
            </a:pPr>
            <a:endParaRPr lang="ru-RU" sz="1700" dirty="0">
              <a:solidFill>
                <a:srgbClr val="002060"/>
              </a:solidFill>
              <a:latin typeface="Georgia" pitchFamily="18" charset="0"/>
              <a:ea typeface="+mj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ркая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1273</TotalTime>
  <Words>854</Words>
  <Application>Microsoft Office PowerPoint</Application>
  <PresentationFormat>Экран (4:3)</PresentationFormat>
  <Paragraphs>753</Paragraphs>
  <Slides>20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2" baseType="lpstr">
      <vt:lpstr>Яркая</vt:lpstr>
      <vt:lpstr>Imagen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Котов В. А.</dc:creator>
  <cp:lastModifiedBy>vkotov</cp:lastModifiedBy>
  <cp:revision>344</cp:revision>
  <dcterms:created xsi:type="dcterms:W3CDTF">2011-11-16T10:55:14Z</dcterms:created>
  <dcterms:modified xsi:type="dcterms:W3CDTF">2013-11-27T16:05:10Z</dcterms:modified>
</cp:coreProperties>
</file>