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sldIdLst>
    <p:sldId id="256" r:id="rId2"/>
    <p:sldId id="257" r:id="rId3"/>
    <p:sldId id="259" r:id="rId4"/>
    <p:sldId id="260" r:id="rId5"/>
    <p:sldId id="261" r:id="rId6"/>
    <p:sldId id="262" r:id="rId7"/>
    <p:sldId id="263" r:id="rId8"/>
    <p:sldId id="264" r:id="rId9"/>
    <p:sldId id="258"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1" r:id="rId25"/>
    <p:sldId id="282" r:id="rId26"/>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Образец подзаголовка</a:t>
            </a:r>
            <a:endParaRPr lang="en-US" dirty="0"/>
          </a:p>
        </p:txBody>
      </p:sp>
      <p:sp>
        <p:nvSpPr>
          <p:cNvPr id="4" name="Date Placeholder 3"/>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4" name="Date Placeholder 3"/>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4" name="Date Placeholder 3"/>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Content Placeholder 2"/>
          <p:cNvSpPr>
            <a:spLocks noGrp="1"/>
          </p:cNvSpPr>
          <p:nvPr>
            <p:ph idx="1"/>
          </p:nvPr>
        </p:nvSpPr>
        <p:spPr/>
        <p:txBody>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4" name="Date Placeholder 3"/>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Образец текста</a:t>
            </a:r>
          </a:p>
        </p:txBody>
      </p:sp>
      <p:sp>
        <p:nvSpPr>
          <p:cNvPr id="4" name="Date Placeholder 3"/>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D7BBE5-6469-BD41-85DB-5AA7332DECE8}" type="slidenum">
              <a:rPr lang="ru-RU" smtClean="0"/>
              <a:pPr/>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5" name="Date Placeholder 4"/>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a:p>
        </p:txBody>
      </p:sp>
      <p:sp>
        <p:nvSpPr>
          <p:cNvPr id="7" name="Date Placeholder 6"/>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5D7BBE5-6469-BD41-85DB-5AA7332DECE8}" type="slidenum">
              <a:rPr lang="ru-RU" smtClean="0"/>
              <a:pPr/>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Образец заголовка</a:t>
            </a:r>
            <a:endParaRPr lang="en-US" dirty="0"/>
          </a:p>
        </p:txBody>
      </p:sp>
      <p:sp>
        <p:nvSpPr>
          <p:cNvPr id="3" name="Date Placeholder 2"/>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Date Placeholder 4"/>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D7BBE5-6469-BD41-85DB-5AA7332DECE8}" type="slidenum">
              <a:rPr lang="ru-RU" smtClean="0"/>
              <a:pPr/>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Чтобы добавить рисунок, перетащите его на заполнитель или щелкните значок</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Образец текста</a:t>
            </a:r>
          </a:p>
        </p:txBody>
      </p:sp>
      <p:sp>
        <p:nvSpPr>
          <p:cNvPr id="5" name="Date Placeholder 4"/>
          <p:cNvSpPr>
            <a:spLocks noGrp="1"/>
          </p:cNvSpPr>
          <p:nvPr>
            <p:ph type="dt" sz="half" idx="10"/>
          </p:nvPr>
        </p:nvSpPr>
        <p:spPr/>
        <p:txBody>
          <a:bodyPr/>
          <a:lstStyle/>
          <a:p>
            <a:fld id="{90700ABE-3CE0-0846-AECF-6FD53659B4B6}" type="datetimeFigureOut">
              <a:rPr lang="ru-RU" smtClean="0"/>
              <a:pPr/>
              <a:t>10.10.2013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D7BBE5-6469-BD41-85DB-5AA7332DECE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0700ABE-3CE0-0846-AECF-6FD53659B4B6}" type="datetimeFigureOut">
              <a:rPr lang="ru-RU" smtClean="0"/>
              <a:pPr/>
              <a:t>10.10.2013</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5D7BBE5-6469-BD41-85DB-5AA7332DECE8}" type="slidenum">
              <a:rPr lang="ru-RU" smtClean="0"/>
              <a:pPr/>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762000" y="3003190"/>
            <a:ext cx="7543800" cy="1721210"/>
          </a:xfrm>
        </p:spPr>
        <p:txBody>
          <a:bodyPr anchor="ctr"/>
          <a:lstStyle/>
          <a:p>
            <a:pPr algn="ctr">
              <a:lnSpc>
                <a:spcPct val="50000"/>
              </a:lnSpc>
            </a:pPr>
            <a:r>
              <a:rPr lang="en-US" sz="4800" b="1" dirty="0" smtClean="0">
                <a:latin typeface="+mn-lt"/>
              </a:rPr>
              <a:t/>
            </a:r>
            <a:br>
              <a:rPr lang="en-US" sz="4800" b="1" dirty="0" smtClean="0">
                <a:latin typeface="+mn-lt"/>
              </a:rPr>
            </a:br>
            <a:r>
              <a:rPr lang="en-US" sz="4800" b="1" dirty="0">
                <a:latin typeface="+mn-lt"/>
              </a:rPr>
              <a:t/>
            </a:r>
            <a:br>
              <a:rPr lang="en-US" sz="4800" b="1" dirty="0">
                <a:latin typeface="+mn-lt"/>
              </a:rPr>
            </a:br>
            <a:r>
              <a:rPr lang="en-US" sz="4800" b="1" dirty="0" smtClean="0">
                <a:latin typeface="+mn-lt"/>
              </a:rPr>
              <a:t/>
            </a:r>
            <a:br>
              <a:rPr lang="en-US" sz="4800" b="1" dirty="0" smtClean="0">
                <a:latin typeface="+mn-lt"/>
              </a:rPr>
            </a:br>
            <a:r>
              <a:rPr lang="ru-RU" sz="4800" b="1" dirty="0" smtClean="0">
                <a:latin typeface="+mn-lt"/>
              </a:rPr>
              <a:t>Практическое</a:t>
            </a:r>
            <a:r>
              <a:rPr lang="ru-RU" sz="3600" b="1" dirty="0" smtClean="0">
                <a:latin typeface="+mn-lt"/>
              </a:rPr>
              <a:t> </a:t>
            </a:r>
            <a:r>
              <a:rPr lang="ru-RU" sz="3600" b="1" dirty="0">
                <a:latin typeface="+mn-lt"/>
              </a:rPr>
              <a:t>руководство </a:t>
            </a:r>
            <a:r>
              <a:rPr lang="en-US" sz="3600" b="1" dirty="0" smtClean="0">
                <a:latin typeface="+mn-lt"/>
              </a:rPr>
              <a:t>      </a:t>
            </a:r>
            <a:r>
              <a:rPr lang="ru-RU" sz="3600" b="1" dirty="0" smtClean="0">
                <a:latin typeface="+mn-lt"/>
              </a:rPr>
              <a:t>в </a:t>
            </a:r>
            <a:r>
              <a:rPr lang="ru-RU" sz="3600" b="1" dirty="0">
                <a:latin typeface="+mn-lt"/>
              </a:rPr>
              <a:t>литературном </a:t>
            </a:r>
            <a:r>
              <a:rPr lang="ru-RU" sz="3600" b="1" dirty="0" err="1">
                <a:latin typeface="+mn-lt"/>
              </a:rPr>
              <a:t>благовестии</a:t>
            </a:r>
            <a:r>
              <a:rPr lang="ru-RU" sz="13800" b="1" dirty="0"/>
              <a:t>	</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pPr algn="r"/>
            <a:endParaRPr lang="ru-RU" dirty="0" smtClean="0"/>
          </a:p>
        </p:txBody>
      </p:sp>
    </p:spTree>
    <p:extLst>
      <p:ext uri="{BB962C8B-B14F-4D97-AF65-F5344CB8AC3E}">
        <p14:creationId xmlns:p14="http://schemas.microsoft.com/office/powerpoint/2010/main" xmlns="" val="545770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dirty="0"/>
              <a:t>Священное Писание говорит: </a:t>
            </a:r>
            <a:endParaRPr lang="ru-RU" dirty="0" smtClean="0"/>
          </a:p>
          <a:p>
            <a:pPr marL="0" indent="0" algn="ctr">
              <a:buNone/>
            </a:pPr>
            <a:endParaRPr lang="ru-RU" dirty="0"/>
          </a:p>
          <a:p>
            <a:r>
              <a:rPr lang="ru-RU" dirty="0"/>
              <a:t>«Надейся на Господа всем сердцем твоим, и не полагайся на разум твой. Во всех путях твоих познавай Его, и Он направит стези твои. Не будь мудрецом в глазах твоих; бойся Господа и удаляйся от зла (Притчи 3:5—7).</a:t>
            </a:r>
          </a:p>
        </p:txBody>
      </p:sp>
    </p:spTree>
    <p:extLst>
      <p:ext uri="{BB962C8B-B14F-4D97-AF65-F5344CB8AC3E}">
        <p14:creationId xmlns:p14="http://schemas.microsoft.com/office/powerpoint/2010/main" xmlns="" val="3231324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lnSpcReduction="10000"/>
          </a:bodyPr>
          <a:lstStyle/>
          <a:p>
            <a:pPr marL="0" indent="0" algn="ctr">
              <a:buNone/>
            </a:pPr>
            <a:r>
              <a:rPr lang="ru-RU" b="1" dirty="0"/>
              <a:t>Секрет нашего успеха в полном подчинении воле Всевышнего, даже тем наставлениям, которые в наших глазах кажутся незначительными.</a:t>
            </a:r>
          </a:p>
          <a:p>
            <a:pPr marL="0" indent="0">
              <a:buNone/>
            </a:pPr>
            <a:endParaRPr lang="ru-RU" dirty="0"/>
          </a:p>
          <a:p>
            <a:pPr marL="0" indent="0">
              <a:buNone/>
            </a:pPr>
            <a:r>
              <a:rPr lang="ru-RU" dirty="0" smtClean="0"/>
              <a:t>«</a:t>
            </a:r>
            <a:r>
              <a:rPr lang="ru-RU" dirty="0"/>
              <a:t>Только Бог может даровать успех в подготовке и </a:t>
            </a:r>
            <a:r>
              <a:rPr lang="ru-RU" dirty="0" smtClean="0"/>
              <a:t>распространении </a:t>
            </a:r>
            <a:r>
              <a:rPr lang="ru-RU" dirty="0"/>
              <a:t>наших изданий. Если мы и впредь будем с верой отстаивать Его принципы, Он не перестанет сотрудничать с нами и помогать передавать эти книги тем, кому они могут принести пользу. Надо молиться о Святом Духе, верить в Него и доверять Ему. Смиренная, пламенная молитва сделает больше для распространения наших книг, чем все самые красивые переплеты и иллюстрации, имеющиеся в этом мире» (Свидетельства для Церкви, т. 7, с. 158, 159).</a:t>
            </a:r>
          </a:p>
          <a:p>
            <a:endParaRPr lang="ru-RU" dirty="0"/>
          </a:p>
        </p:txBody>
      </p:sp>
    </p:spTree>
    <p:extLst>
      <p:ext uri="{BB962C8B-B14F-4D97-AF65-F5344CB8AC3E}">
        <p14:creationId xmlns:p14="http://schemas.microsoft.com/office/powerpoint/2010/main" xmlns="" val="3231324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Но при этом не забывайте о том, что мы должны сделать свою часть работы</a:t>
            </a:r>
            <a:r>
              <a:rPr lang="ru-RU" b="1" dirty="0" smtClean="0"/>
              <a:t>.</a:t>
            </a:r>
          </a:p>
          <a:p>
            <a:pPr marL="0" indent="0">
              <a:buNone/>
            </a:pPr>
            <a:endParaRPr lang="ru-RU" dirty="0"/>
          </a:p>
          <a:p>
            <a:r>
              <a:rPr lang="ru-RU" dirty="0" smtClean="0"/>
              <a:t>«Иисусу </a:t>
            </a:r>
            <a:r>
              <a:rPr lang="ru-RU" dirty="0"/>
              <a:t>Навину было обещано, что врагов Израиля поразит Бог, однако он приложил такие серьезные усилия, как будто успех битвы всецело зависел от израильского войска. Он сделал все, что только было в человеческих силах, и затем с верой обратился за Божественной помощью. Секрет успеха заключается в союзе Божественной силы с человеческими усилиями. Великих успехов достигают те, кто безоговорочно полагается на руку </a:t>
            </a:r>
            <a:r>
              <a:rPr lang="ru-RU" dirty="0" smtClean="0"/>
              <a:t>Всемогущего» </a:t>
            </a:r>
            <a:r>
              <a:rPr lang="ru-RU" dirty="0"/>
              <a:t>(Патриархи и пророки, с. 509).</a:t>
            </a:r>
          </a:p>
          <a:p>
            <a:endParaRPr lang="ru-RU" dirty="0"/>
          </a:p>
        </p:txBody>
      </p:sp>
    </p:spTree>
    <p:extLst>
      <p:ext uri="{BB962C8B-B14F-4D97-AF65-F5344CB8AC3E}">
        <p14:creationId xmlns:p14="http://schemas.microsoft.com/office/powerpoint/2010/main" xmlns="" val="948762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r>
              <a:rPr lang="ru-RU" dirty="0"/>
              <a:t>— Каждый день ревностно умоляйте Господа благословить ваши усилия, заручившись Его поддержкой и в течение всего дня трудитесь с осознанием присутствия Бога, обещавшего пребыть с нами во все дни.</a:t>
            </a:r>
          </a:p>
          <a:p>
            <a:r>
              <a:rPr lang="ru-RU" dirty="0"/>
              <a:t>— Назначьте пост о вашем служении.</a:t>
            </a:r>
          </a:p>
          <a:p>
            <a:r>
              <a:rPr lang="ru-RU" dirty="0"/>
              <a:t>— Перед тем как выйти на служение обратитесь к нескольким богобоязненным людям и попросите, чтобы они молились о вашем труде постоянно. Скажите им что вы нуждаетесь в их молитвах.</a:t>
            </a:r>
          </a:p>
          <a:p>
            <a:endParaRPr lang="ru-RU" dirty="0"/>
          </a:p>
        </p:txBody>
      </p:sp>
    </p:spTree>
    <p:extLst>
      <p:ext uri="{BB962C8B-B14F-4D97-AF65-F5344CB8AC3E}">
        <p14:creationId xmlns:p14="http://schemas.microsoft.com/office/powerpoint/2010/main" xmlns="" val="948762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sz="4000" b="1" dirty="0"/>
              <a:t>Знать, чем живут люди</a:t>
            </a:r>
          </a:p>
          <a:p>
            <a:pPr marL="0" indent="0">
              <a:buNone/>
            </a:pPr>
            <a:endParaRPr lang="ru-RU" dirty="0"/>
          </a:p>
          <a:p>
            <a:endParaRPr lang="ru-RU" dirty="0"/>
          </a:p>
        </p:txBody>
      </p:sp>
    </p:spTree>
    <p:extLst>
      <p:ext uri="{BB962C8B-B14F-4D97-AF65-F5344CB8AC3E}">
        <p14:creationId xmlns:p14="http://schemas.microsoft.com/office/powerpoint/2010/main" xmlns="" val="948762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lnSpcReduction="10000"/>
          </a:bodyPr>
          <a:lstStyle/>
          <a:p>
            <a:pPr marL="0" indent="0" algn="ctr">
              <a:buNone/>
            </a:pPr>
            <a:r>
              <a:rPr lang="ru-RU" b="1" dirty="0"/>
              <a:t>Преодолевая препятствия на пути</a:t>
            </a:r>
            <a:endParaRPr lang="ru-RU" dirty="0"/>
          </a:p>
          <a:p>
            <a:pPr marL="0" indent="0">
              <a:buNone/>
            </a:pPr>
            <a:endParaRPr lang="ru-RU" dirty="0"/>
          </a:p>
          <a:p>
            <a:r>
              <a:rPr lang="ru-RU" dirty="0"/>
              <a:t>«Сатана и здесь совершает свое дело, распространяя литературу, которая подрывает нравственные устои и отравляет умы молодежи. Произведения, прямо или косвенно отвергающие живого Бога, наводняют всю землю. Почему бы каждому члену Церкви серьезно не заинтересоваться распространением литературы, которая пробудила бы умы людей и ясно представила бы им истину? Такие журналы и книги, просвещающие людей, часто бывают действенным средством в обращении душ» </a:t>
            </a:r>
            <a:endParaRPr lang="ru-RU" dirty="0" smtClean="0"/>
          </a:p>
          <a:p>
            <a:pPr marL="0" indent="0" algn="r">
              <a:buNone/>
            </a:pPr>
            <a:r>
              <a:rPr lang="ru-RU" dirty="0" smtClean="0"/>
              <a:t>(</a:t>
            </a:r>
            <a:r>
              <a:rPr lang="ru-RU" dirty="0" err="1"/>
              <a:t>Ревью</a:t>
            </a:r>
            <a:r>
              <a:rPr lang="ru-RU" dirty="0"/>
              <a:t> энд </a:t>
            </a:r>
            <a:r>
              <a:rPr lang="ru-RU" dirty="0" err="1"/>
              <a:t>Геральд</a:t>
            </a:r>
            <a:r>
              <a:rPr lang="ru-RU" dirty="0"/>
              <a:t>, 10 июня 1880 г.</a:t>
            </a:r>
            <a:r>
              <a:rPr lang="ru-RU" dirty="0" smtClean="0"/>
              <a:t>)</a:t>
            </a:r>
          </a:p>
          <a:p>
            <a:pPr marL="0" indent="0" algn="r">
              <a:buNone/>
            </a:pPr>
            <a:r>
              <a:rPr lang="ru-RU" dirty="0" smtClean="0"/>
              <a:t> </a:t>
            </a:r>
            <a:r>
              <a:rPr lang="ru-RU" dirty="0"/>
              <a:t>(Христианское служение, с. 146).</a:t>
            </a:r>
          </a:p>
          <a:p>
            <a:endParaRPr lang="ru-RU" dirty="0"/>
          </a:p>
        </p:txBody>
      </p:sp>
    </p:spTree>
    <p:extLst>
      <p:ext uri="{BB962C8B-B14F-4D97-AF65-F5344CB8AC3E}">
        <p14:creationId xmlns:p14="http://schemas.microsoft.com/office/powerpoint/2010/main" xmlns="" val="94876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Преодолевая препятствия на пути</a:t>
            </a:r>
            <a:endParaRPr lang="ru-RU" dirty="0"/>
          </a:p>
          <a:p>
            <a:pPr marL="0" indent="0">
              <a:buNone/>
            </a:pPr>
            <a:endParaRPr lang="ru-RU" dirty="0"/>
          </a:p>
          <a:p>
            <a:r>
              <a:rPr lang="ru-RU" dirty="0"/>
              <a:t>Работающие ради Христа будут встречать разочарования, но с ними всегда обетование</a:t>
            </a:r>
            <a:r>
              <a:rPr lang="ru-RU" dirty="0" smtClean="0"/>
              <a:t>:</a:t>
            </a:r>
          </a:p>
          <a:p>
            <a:r>
              <a:rPr lang="ru-RU" dirty="0" smtClean="0"/>
              <a:t> </a:t>
            </a:r>
            <a:r>
              <a:rPr lang="ru-RU" dirty="0"/>
              <a:t>«И се, Я с вами во все дни до скончания века» (Мф.28:20)</a:t>
            </a:r>
            <a:r>
              <a:rPr lang="ru-RU" dirty="0" smtClean="0"/>
              <a:t>.</a:t>
            </a:r>
          </a:p>
          <a:p>
            <a:r>
              <a:rPr lang="ru-RU" dirty="0" smtClean="0"/>
              <a:t> </a:t>
            </a:r>
            <a:r>
              <a:rPr lang="ru-RU" dirty="0"/>
              <a:t>Бог дарует самые чудесные опыты тем, кто скажет: «Я верую в обетования Твои; слабость и изнеможение не одолеют меня» (Свидетельства для Церкви, т. 6, с. 335, 336).</a:t>
            </a:r>
          </a:p>
        </p:txBody>
      </p:sp>
    </p:spTree>
    <p:extLst>
      <p:ext uri="{BB962C8B-B14F-4D97-AF65-F5344CB8AC3E}">
        <p14:creationId xmlns:p14="http://schemas.microsoft.com/office/powerpoint/2010/main" xmlns="" val="1650239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Преодолевая препятствия на пути</a:t>
            </a:r>
            <a:endParaRPr lang="ru-RU" dirty="0"/>
          </a:p>
          <a:p>
            <a:pPr marL="0" indent="0">
              <a:buNone/>
            </a:pPr>
            <a:endParaRPr lang="ru-RU" dirty="0"/>
          </a:p>
          <a:p>
            <a:r>
              <a:rPr lang="ru-RU" dirty="0"/>
              <a:t>Всегда сохраняйте мужество. Не выказывайте неверия лишь из-за того, что внешние обстоятельства против вас. Работая для Творца, вы будете ощущать нехватку средств, но Господь услышит вашу просьбу о помощи и откликнется на нее. Всем следует говорить так: «Господь Бог помогает мне: поэтому я не стыжусь, поэтому я держу лицо мое, как кремень, и знаю, что не останусь в стыде» (см. </a:t>
            </a:r>
            <a:r>
              <a:rPr lang="ru-RU" dirty="0" err="1"/>
              <a:t>Ис</a:t>
            </a:r>
            <a:r>
              <a:rPr lang="ru-RU" dirty="0"/>
              <a:t>. 50:7), - Свидетельства для Церкви, т. 7, с. 244.</a:t>
            </a:r>
          </a:p>
        </p:txBody>
      </p:sp>
    </p:spTree>
    <p:extLst>
      <p:ext uri="{BB962C8B-B14F-4D97-AF65-F5344CB8AC3E}">
        <p14:creationId xmlns:p14="http://schemas.microsoft.com/office/powerpoint/2010/main" xmlns="" val="1650239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Внешний вид и располагающие </a:t>
            </a:r>
            <a:r>
              <a:rPr lang="ru-RU" b="1" dirty="0" smtClean="0"/>
              <a:t>манеры</a:t>
            </a:r>
          </a:p>
          <a:p>
            <a:pPr marL="0" indent="0" algn="ctr">
              <a:buNone/>
            </a:pPr>
            <a:endParaRPr lang="ru-RU" dirty="0"/>
          </a:p>
          <a:p>
            <a:pPr marL="0" indent="0">
              <a:buNone/>
            </a:pPr>
            <a:r>
              <a:rPr lang="ru-RU" dirty="0"/>
              <a:t>Думаю многим знакомо </a:t>
            </a:r>
            <a:r>
              <a:rPr lang="ru-RU" dirty="0" smtClean="0"/>
              <a:t>выражение:</a:t>
            </a:r>
          </a:p>
          <a:p>
            <a:pPr marL="0" indent="0">
              <a:buNone/>
            </a:pPr>
            <a:r>
              <a:rPr lang="ru-RU" dirty="0" smtClean="0"/>
              <a:t>	 </a:t>
            </a:r>
            <a:r>
              <a:rPr lang="ru-RU" dirty="0"/>
              <a:t>«Встречают по одежке, а провожают по уму». </a:t>
            </a:r>
            <a:endParaRPr lang="ru-RU" dirty="0" smtClean="0"/>
          </a:p>
          <a:p>
            <a:pPr marL="0" indent="0">
              <a:buNone/>
            </a:pPr>
            <a:endParaRPr lang="ru-RU" dirty="0"/>
          </a:p>
          <a:p>
            <a:pPr marL="0" indent="0">
              <a:buNone/>
            </a:pPr>
            <a:r>
              <a:rPr lang="ru-RU" dirty="0" smtClean="0"/>
              <a:t>Людям </a:t>
            </a:r>
            <a:r>
              <a:rPr lang="ru-RU" dirty="0"/>
              <a:t>гораздо приятнее поговорить с теми, кто со вкусом, скромно, опрятно, чисто и аккуратно одет. Это также защитит литературных евангелистов от многих опасностей. </a:t>
            </a:r>
            <a:endParaRPr lang="ru-RU" dirty="0" smtClean="0"/>
          </a:p>
          <a:p>
            <a:pPr marL="0" indent="0">
              <a:buNone/>
            </a:pPr>
            <a:endParaRPr lang="ru-RU" dirty="0"/>
          </a:p>
        </p:txBody>
      </p:sp>
    </p:spTree>
    <p:extLst>
      <p:ext uri="{BB962C8B-B14F-4D97-AF65-F5344CB8AC3E}">
        <p14:creationId xmlns:p14="http://schemas.microsoft.com/office/powerpoint/2010/main" xmlns="" val="1650239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fontScale="92500" lnSpcReduction="10000"/>
          </a:bodyPr>
          <a:lstStyle/>
          <a:p>
            <a:pPr marL="0" indent="0">
              <a:buNone/>
            </a:pPr>
            <a:r>
              <a:rPr lang="ru-RU" dirty="0"/>
              <a:t>Вот что об этом писала вестница Господня</a:t>
            </a:r>
            <a:r>
              <a:rPr lang="ru-RU" dirty="0" smtClean="0"/>
              <a:t>:</a:t>
            </a:r>
          </a:p>
          <a:p>
            <a:pPr marL="0" indent="0">
              <a:buNone/>
            </a:pPr>
            <a:endParaRPr lang="ru-RU" dirty="0"/>
          </a:p>
          <a:p>
            <a:pPr marL="0" indent="0">
              <a:buNone/>
            </a:pPr>
            <a:r>
              <a:rPr lang="ru-RU" dirty="0" smtClean="0"/>
              <a:t> </a:t>
            </a:r>
            <a:r>
              <a:rPr lang="ru-RU" dirty="0"/>
              <a:t>«Не в каждой церкви понимается и ощущается необходимость использовать все возможности для спасения душ. Люди в нашей церкви не осознают своего долга в приобретении подписчиков на наши </a:t>
            </a:r>
            <a:r>
              <a:rPr lang="ru-RU" dirty="0" err="1"/>
              <a:t>переодические</a:t>
            </a:r>
            <a:r>
              <a:rPr lang="ru-RU" dirty="0"/>
              <a:t> издания, включая наш журнал здоровья, и в распространении наших книг и брошюр. Необходимы такие работники, которые желали бы овладеть наилучшими методами контактов с отдельными людьми и с семьями. Они должны аккуратно, но не экстравагантно одеваться, их манеры не должны отталкивать людей. Мы испытываем огромную нужду в  истинной вежливости. Всем, кто приступает к миссионерской работе, необходимо воспитывать в себе эти качества (Свидетельства для Церкви, т. 4, с. 391, 392, 1880). (Литературный </a:t>
            </a:r>
            <a:r>
              <a:rPr lang="ru-RU" dirty="0" err="1"/>
              <a:t>евангелизм</a:t>
            </a:r>
            <a:r>
              <a:rPr lang="ru-RU" dirty="0"/>
              <a:t>, с. 65).</a:t>
            </a:r>
          </a:p>
          <a:p>
            <a:pPr marL="0" indent="0">
              <a:buNone/>
            </a:pPr>
            <a:endParaRPr lang="ru-RU" dirty="0"/>
          </a:p>
        </p:txBody>
      </p:sp>
    </p:spTree>
    <p:extLst>
      <p:ext uri="{BB962C8B-B14F-4D97-AF65-F5344CB8AC3E}">
        <p14:creationId xmlns:p14="http://schemas.microsoft.com/office/powerpoint/2010/main" xmlns="" val="2671915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pPr marL="0" indent="0">
              <a:buNone/>
            </a:pPr>
            <a:r>
              <a:rPr lang="ru-RU" sz="4000" dirty="0"/>
              <a:t>И проповедано будет сие </a:t>
            </a:r>
            <a:r>
              <a:rPr lang="ru-RU" sz="4000" dirty="0" smtClean="0"/>
              <a:t>Евангелие Царствия </a:t>
            </a:r>
            <a:r>
              <a:rPr lang="ru-RU" sz="4000" dirty="0"/>
              <a:t>по всей вселенной, </a:t>
            </a:r>
            <a:r>
              <a:rPr lang="ru-RU" sz="4000" dirty="0" smtClean="0"/>
              <a:t>во свидетельство </a:t>
            </a:r>
            <a:r>
              <a:rPr lang="ru-RU" sz="4000" dirty="0"/>
              <a:t>всем народам; и </a:t>
            </a:r>
            <a:r>
              <a:rPr lang="ru-RU" sz="4000" dirty="0" smtClean="0"/>
              <a:t>тогда придет </a:t>
            </a:r>
            <a:r>
              <a:rPr lang="ru-RU" sz="4000" dirty="0"/>
              <a:t>конец</a:t>
            </a:r>
            <a:r>
              <a:rPr lang="ru-RU" sz="4000" dirty="0" smtClean="0"/>
              <a:t>.</a:t>
            </a:r>
          </a:p>
          <a:p>
            <a:pPr marL="0" indent="0">
              <a:buNone/>
            </a:pPr>
            <a:r>
              <a:rPr lang="ru-RU" sz="4000" dirty="0" smtClean="0"/>
              <a:t> </a:t>
            </a:r>
            <a:r>
              <a:rPr lang="ru-RU" sz="4000" dirty="0"/>
              <a:t>(Мф. 24:14).</a:t>
            </a:r>
          </a:p>
          <a:p>
            <a:endParaRPr lang="ru-RU" sz="4000" dirty="0"/>
          </a:p>
        </p:txBody>
      </p:sp>
    </p:spTree>
    <p:extLst>
      <p:ext uri="{BB962C8B-B14F-4D97-AF65-F5344CB8AC3E}">
        <p14:creationId xmlns:p14="http://schemas.microsoft.com/office/powerpoint/2010/main" xmlns="" val="2554535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buNone/>
            </a:pPr>
            <a:r>
              <a:rPr lang="ru-RU" dirty="0" smtClean="0"/>
              <a:t>«Небрежность </a:t>
            </a:r>
            <a:r>
              <a:rPr lang="ru-RU" dirty="0"/>
              <a:t>в одежде позорит ту истину, которую мы исповедуем. Следует осознавать, что вы являетесь представителем Господа Иисуса Христа. Вся ваша жизнь должна гармонировать с библейской истиной... Это не второстепенный вопрос, ибо с ним связано наше влияние на других людей. Нельзя рассчитывать на то, что Господь дарует вам полный успех в приобретении душ для Него, до тех пор пока ваши манеры и внешний вид не будут вызывать уважения. Истина возвеличивается даже через аккуратность в </a:t>
            </a:r>
            <a:r>
              <a:rPr lang="ru-RU" dirty="0" smtClean="0"/>
              <a:t>одежде» </a:t>
            </a:r>
          </a:p>
          <a:p>
            <a:pPr marL="0" indent="0">
              <a:buNone/>
            </a:pPr>
            <a:r>
              <a:rPr lang="ru-RU" dirty="0" smtClean="0"/>
              <a:t> </a:t>
            </a:r>
            <a:r>
              <a:rPr lang="ru-RU" dirty="0"/>
              <a:t>(Письмо 336, 1908). (Литературный </a:t>
            </a:r>
            <a:r>
              <a:rPr lang="ru-RU" dirty="0" err="1"/>
              <a:t>евангелизм</a:t>
            </a:r>
            <a:r>
              <a:rPr lang="ru-RU" dirty="0"/>
              <a:t>, с. 65).</a:t>
            </a:r>
          </a:p>
        </p:txBody>
      </p:sp>
    </p:spTree>
    <p:extLst>
      <p:ext uri="{BB962C8B-B14F-4D97-AF65-F5344CB8AC3E}">
        <p14:creationId xmlns:p14="http://schemas.microsoft.com/office/powerpoint/2010/main" xmlns="" val="2671915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Несколько слов о </a:t>
            </a:r>
            <a:r>
              <a:rPr lang="ru-RU" b="1" dirty="0" smtClean="0"/>
              <a:t>деталях</a:t>
            </a:r>
          </a:p>
          <a:p>
            <a:pPr marL="0" indent="0" algn="ctr">
              <a:buNone/>
            </a:pPr>
            <a:endParaRPr lang="ru-RU" dirty="0"/>
          </a:p>
          <a:p>
            <a:r>
              <a:rPr lang="ru-RU" dirty="0"/>
              <a:t>— На лице литературного евангелиста должна быть искренняя радость и естественная неподдельная улыбка, поскольку это располагает приобрести у нас то, что может сделать их такими же счастливыми и жизнерадостными как и нас (но не переусердствуйте с улыбкой это может вызвать обратную реакцию).</a:t>
            </a:r>
          </a:p>
          <a:p>
            <a:r>
              <a:rPr lang="ru-RU" dirty="0"/>
              <a:t>— Подходя к дому, офису или иному учреждению отметьте что-то положительное относительно обстановки, сочетание тонов, мебели, клумб, растений, внешности человека и т. п. сделайте комплемент располагая к общению.</a:t>
            </a:r>
          </a:p>
        </p:txBody>
      </p:sp>
    </p:spTree>
    <p:extLst>
      <p:ext uri="{BB962C8B-B14F-4D97-AF65-F5344CB8AC3E}">
        <p14:creationId xmlns:p14="http://schemas.microsoft.com/office/powerpoint/2010/main" xmlns="" val="2671915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Несколько слов о </a:t>
            </a:r>
            <a:r>
              <a:rPr lang="ru-RU" b="1" dirty="0" smtClean="0"/>
              <a:t>деталях</a:t>
            </a:r>
          </a:p>
          <a:p>
            <a:pPr marL="0" indent="0" algn="ctr">
              <a:buNone/>
            </a:pPr>
            <a:endParaRPr lang="ru-RU" dirty="0"/>
          </a:p>
          <a:p>
            <a:r>
              <a:rPr lang="ru-RU" dirty="0"/>
              <a:t>— Стоя возле дома или квартиры не оборачивайтесь по сторонам (этим же руководствуйтесь и внутри квартиры) чтобы нас не восприняли за подозрительных людей. При этом будьте очень внимательны ко всем деталям окружающей обстановки, стараясь по возможности все это окинуть взглядом за один раз подобно фотоснимку</a:t>
            </a:r>
            <a:r>
              <a:rPr lang="ru-RU" dirty="0" smtClean="0"/>
              <a:t>.</a:t>
            </a:r>
          </a:p>
          <a:p>
            <a:endParaRPr lang="ru-RU" dirty="0"/>
          </a:p>
        </p:txBody>
      </p:sp>
    </p:spTree>
    <p:extLst>
      <p:ext uri="{BB962C8B-B14F-4D97-AF65-F5344CB8AC3E}">
        <p14:creationId xmlns:p14="http://schemas.microsoft.com/office/powerpoint/2010/main" xmlns="" val="1724824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Несколько слов о </a:t>
            </a:r>
            <a:r>
              <a:rPr lang="ru-RU" b="1" dirty="0" smtClean="0"/>
              <a:t>деталях</a:t>
            </a:r>
          </a:p>
          <a:p>
            <a:pPr marL="0" indent="0" algn="ctr">
              <a:buNone/>
            </a:pPr>
            <a:endParaRPr lang="ru-RU" dirty="0"/>
          </a:p>
          <a:p>
            <a:r>
              <a:rPr lang="ru-RU" dirty="0"/>
              <a:t>Необходимо узнать людей чтобы представить ему весть таким образом, чтобы они могли ее принять, а в этом может помочь увиденное нами. К примеру, на веревочке у человека вы увидели исламский символ в виде месяца и звезды, что потребует выстроить беседу в соответствии с особенностями мусульманского мышления, используя исламскую терминологию, убедить его приобрести духовную литературу. В противном случае невнимательность может привести ко многим ошибкам, а одно неверное слово к потере интереса.</a:t>
            </a:r>
          </a:p>
          <a:p>
            <a:endParaRPr lang="ru-RU" dirty="0"/>
          </a:p>
        </p:txBody>
      </p:sp>
    </p:spTree>
    <p:extLst>
      <p:ext uri="{BB962C8B-B14F-4D97-AF65-F5344CB8AC3E}">
        <p14:creationId xmlns:p14="http://schemas.microsoft.com/office/powerpoint/2010/main" xmlns="" val="172482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a:bodyPr>
          <a:lstStyle/>
          <a:p>
            <a:pPr marL="0" indent="0" algn="ctr">
              <a:buNone/>
            </a:pPr>
            <a:r>
              <a:rPr lang="ru-RU" b="1" dirty="0"/>
              <a:t>Несколько слов о </a:t>
            </a:r>
            <a:r>
              <a:rPr lang="ru-RU" b="1" dirty="0" smtClean="0"/>
              <a:t>деталях</a:t>
            </a:r>
          </a:p>
          <a:p>
            <a:pPr marL="0" indent="0" algn="ctr">
              <a:buNone/>
            </a:pPr>
            <a:endParaRPr lang="ru-RU" dirty="0"/>
          </a:p>
          <a:p>
            <a:r>
              <a:rPr lang="ru-RU" dirty="0"/>
              <a:t>— Не стучите в дверь слишком сильно. Это может разгневать хозяина и выйдя он скажет: «Вы так стучите, как будто пожар начался». Так же и неуверенный стук будет способствовать тому, что нас не воспримут серьезно.</a:t>
            </a:r>
          </a:p>
          <a:p>
            <a:r>
              <a:rPr lang="ru-RU" dirty="0"/>
              <a:t>— Постарайтесь без особой необходимости не переговариваться между собой (речь идет о непосредственном нахождении перед дверным глазком). Смотрите прямо на дверь. Пусть все будет сосредоточено на служении, чтобы люди видели серьезность ваших намерений.</a:t>
            </a:r>
          </a:p>
          <a:p>
            <a:endParaRPr lang="ru-RU" dirty="0"/>
          </a:p>
        </p:txBody>
      </p:sp>
    </p:spTree>
    <p:extLst>
      <p:ext uri="{BB962C8B-B14F-4D97-AF65-F5344CB8AC3E}">
        <p14:creationId xmlns:p14="http://schemas.microsoft.com/office/powerpoint/2010/main" xmlns="" val="2836960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fontScale="92500" lnSpcReduction="10000"/>
          </a:bodyPr>
          <a:lstStyle/>
          <a:p>
            <a:pPr marL="0" indent="0" algn="ctr">
              <a:buNone/>
            </a:pPr>
            <a:r>
              <a:rPr lang="ru-RU" b="1" dirty="0"/>
              <a:t>Несколько слов о </a:t>
            </a:r>
            <a:r>
              <a:rPr lang="ru-RU" b="1" dirty="0" smtClean="0"/>
              <a:t>деталях</a:t>
            </a:r>
          </a:p>
          <a:p>
            <a:pPr marL="0" indent="0" algn="ctr">
              <a:buNone/>
            </a:pPr>
            <a:endParaRPr lang="ru-RU" dirty="0"/>
          </a:p>
          <a:p>
            <a:r>
              <a:rPr lang="ru-RU" dirty="0"/>
              <a:t>— Если после звонка дверь никто не открыл выдержите необходимую паузу и вновь позвоните или постучите. Поскольку слишком частый стук может вызвать возмущение, а при длительных паузах вы потеряете драгоценное время. Возможно кому-то те или иные рекомендации покажутся незначительными, но именно они по крупице являются слагаемыми успеха.</a:t>
            </a:r>
          </a:p>
          <a:p>
            <a:r>
              <a:rPr lang="ru-RU" dirty="0"/>
              <a:t>— Если за дверью вы услышали тихие шаги и видите как кто-то подошел к глазку, поскольку через него перестал проходить свет, либо имеются другие очевидные свидетельства говорящие что человек никак не может решиться открыть дверь, еще раз уверенно нажмите кнопку звонка, либо постучите, и так до трех раз, тем самым помогая человеку принять решение.</a:t>
            </a:r>
          </a:p>
          <a:p>
            <a:endParaRPr lang="ru-RU" dirty="0"/>
          </a:p>
        </p:txBody>
      </p:sp>
    </p:spTree>
    <p:extLst>
      <p:ext uri="{BB962C8B-B14F-4D97-AF65-F5344CB8AC3E}">
        <p14:creationId xmlns:p14="http://schemas.microsoft.com/office/powerpoint/2010/main" xmlns="" val="283696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pPr marL="0" indent="0">
              <a:buNone/>
            </a:pPr>
            <a:r>
              <a:rPr lang="ru-RU" sz="4000" dirty="0"/>
              <a:t>И проповедано будет сие </a:t>
            </a:r>
            <a:r>
              <a:rPr lang="ru-RU" sz="4000" dirty="0" smtClean="0"/>
              <a:t>Евангелие Царствия </a:t>
            </a:r>
            <a:r>
              <a:rPr lang="ru-RU" sz="4000" dirty="0"/>
              <a:t>по всей вселенной, </a:t>
            </a:r>
            <a:r>
              <a:rPr lang="ru-RU" sz="4000" dirty="0" smtClean="0"/>
              <a:t>во свидетельство </a:t>
            </a:r>
            <a:r>
              <a:rPr lang="ru-RU" sz="4000" dirty="0"/>
              <a:t>всем народам; и </a:t>
            </a:r>
            <a:r>
              <a:rPr lang="ru-RU" sz="4000" dirty="0" smtClean="0"/>
              <a:t>тогда придет </a:t>
            </a:r>
            <a:r>
              <a:rPr lang="ru-RU" sz="4000" dirty="0"/>
              <a:t>конец</a:t>
            </a:r>
            <a:r>
              <a:rPr lang="ru-RU" sz="4000" dirty="0" smtClean="0"/>
              <a:t>.</a:t>
            </a:r>
          </a:p>
          <a:p>
            <a:pPr marL="0" indent="0">
              <a:buNone/>
            </a:pPr>
            <a:r>
              <a:rPr lang="ru-RU" sz="4000" dirty="0" smtClean="0"/>
              <a:t> </a:t>
            </a:r>
            <a:r>
              <a:rPr lang="ru-RU" sz="4000" dirty="0"/>
              <a:t>(Мф. 24:14).</a:t>
            </a:r>
          </a:p>
          <a:p>
            <a:endParaRPr lang="ru-RU" sz="4000" dirty="0"/>
          </a:p>
        </p:txBody>
      </p:sp>
    </p:spTree>
    <p:extLst>
      <p:ext uri="{BB962C8B-B14F-4D97-AF65-F5344CB8AC3E}">
        <p14:creationId xmlns:p14="http://schemas.microsoft.com/office/powerpoint/2010/main" xmlns="" val="247767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33638" y="685800"/>
            <a:ext cx="7543800" cy="4994520"/>
          </a:xfrm>
        </p:spPr>
        <p:txBody>
          <a:bodyPr>
            <a:noAutofit/>
          </a:bodyPr>
          <a:lstStyle/>
          <a:p>
            <a:endParaRPr lang="ru-RU" sz="4000" dirty="0" smtClean="0"/>
          </a:p>
          <a:p>
            <a:endParaRPr lang="ru-RU" sz="4000" dirty="0"/>
          </a:p>
          <a:p>
            <a:r>
              <a:rPr lang="ru-RU" sz="2800" dirty="0" smtClean="0"/>
              <a:t>«Молодые </a:t>
            </a:r>
            <a:r>
              <a:rPr lang="ru-RU" sz="2800" dirty="0"/>
              <a:t>и пожилые будут призваны Учителем с полей, виноградников и мастерских, чтобы нести Его весть. Среди них есть такие, которые не имели возможности получить образование, но Христос видит в них способности для осуществления Своей цели. Если они посвятят свои сердца этому и станут Его учениками, Он сделает их пригодными для сотрудничества с Ним» (Воспитание, с. 270).</a:t>
            </a:r>
          </a:p>
          <a:p>
            <a:r>
              <a:rPr lang="en-US" sz="4000" b="1" dirty="0"/>
              <a:t> </a:t>
            </a:r>
            <a:endParaRPr lang="ru-RU" sz="4000" dirty="0"/>
          </a:p>
          <a:p>
            <a:endParaRPr lang="ru-RU" sz="4000" dirty="0"/>
          </a:p>
        </p:txBody>
      </p:sp>
    </p:spTree>
    <p:extLst>
      <p:ext uri="{BB962C8B-B14F-4D97-AF65-F5344CB8AC3E}">
        <p14:creationId xmlns:p14="http://schemas.microsoft.com/office/powerpoint/2010/main" xmlns="" val="2477670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r>
              <a:rPr lang="ru-RU" sz="4000" b="1" dirty="0"/>
              <a:t>Дающие надежду</a:t>
            </a:r>
            <a:r>
              <a:rPr lang="ru-RU" sz="4000" dirty="0"/>
              <a:t> </a:t>
            </a:r>
            <a:endParaRPr lang="ru-RU" sz="4000" dirty="0" smtClean="0"/>
          </a:p>
          <a:p>
            <a:endParaRPr lang="ru-RU" sz="4000" dirty="0"/>
          </a:p>
        </p:txBody>
      </p:sp>
    </p:spTree>
    <p:extLst>
      <p:ext uri="{BB962C8B-B14F-4D97-AF65-F5344CB8AC3E}">
        <p14:creationId xmlns:p14="http://schemas.microsoft.com/office/powerpoint/2010/main" xmlns="" val="247767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pPr algn="ctr"/>
            <a:endParaRPr lang="ru-RU" sz="4000" b="1" dirty="0" smtClean="0"/>
          </a:p>
          <a:p>
            <a:pPr algn="ctr"/>
            <a:endParaRPr lang="ru-RU" sz="4000" b="1" dirty="0"/>
          </a:p>
          <a:p>
            <a:pPr algn="ctr"/>
            <a:r>
              <a:rPr lang="ru-RU" sz="4000" b="1" dirty="0" smtClean="0"/>
              <a:t>Самая </a:t>
            </a:r>
            <a:r>
              <a:rPr lang="ru-RU" sz="4000" b="1" dirty="0"/>
              <a:t>важная работа</a:t>
            </a:r>
            <a:endParaRPr lang="ru-RU" sz="4000" dirty="0"/>
          </a:p>
          <a:p>
            <a:pPr marL="0" indent="0">
              <a:buNone/>
            </a:pPr>
            <a:r>
              <a:rPr lang="ru-RU" sz="2800" dirty="0" smtClean="0"/>
              <a:t>.</a:t>
            </a:r>
            <a:r>
              <a:rPr lang="ru-RU" sz="2800" dirty="0"/>
              <a:t> Если было бы возможно назвать одну работу важнее другой, то самой главной была бы та, которая позволяет нашим публикациям достигать людей, побуждая их исследовать писание. Миссионерская работа, приносящая нашу литературу в семьи, работа наставления, молитвы с людьми и за людей — это добрый труд, прекрасно подготавливающий служителей к пасторской деятельности </a:t>
            </a:r>
            <a:endParaRPr lang="ru-RU" sz="2800" dirty="0" smtClean="0"/>
          </a:p>
          <a:p>
            <a:pPr marL="0" indent="0" algn="r">
              <a:buNone/>
            </a:pPr>
            <a:r>
              <a:rPr lang="ru-RU" dirty="0" smtClean="0"/>
              <a:t>(</a:t>
            </a:r>
            <a:r>
              <a:rPr lang="ru-RU" dirty="0"/>
              <a:t>Свидетельства для Церкви, т. 4, с. 390). </a:t>
            </a:r>
          </a:p>
          <a:p>
            <a:pPr marL="0" indent="0">
              <a:buNone/>
            </a:pPr>
            <a:endParaRPr lang="ru-RU" sz="4000" dirty="0"/>
          </a:p>
          <a:p>
            <a:endParaRPr lang="ru-RU" sz="4000" dirty="0"/>
          </a:p>
        </p:txBody>
      </p:sp>
    </p:spTree>
    <p:extLst>
      <p:ext uri="{BB962C8B-B14F-4D97-AF65-F5344CB8AC3E}">
        <p14:creationId xmlns:p14="http://schemas.microsoft.com/office/powerpoint/2010/main" xmlns="" val="2477670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pPr algn="ctr"/>
            <a:endParaRPr lang="ru-RU" sz="4000" b="1" dirty="0" smtClean="0"/>
          </a:p>
          <a:p>
            <a:pPr algn="ctr"/>
            <a:endParaRPr lang="ru-RU" sz="4000" b="1" dirty="0"/>
          </a:p>
          <a:p>
            <a:pPr algn="ctr"/>
            <a:r>
              <a:rPr lang="ru-RU" sz="4000" b="1" dirty="0" smtClean="0"/>
              <a:t>Самая </a:t>
            </a:r>
            <a:r>
              <a:rPr lang="ru-RU" sz="4000" b="1" dirty="0"/>
              <a:t>важная работа</a:t>
            </a:r>
            <a:endParaRPr lang="ru-RU" sz="4000" dirty="0"/>
          </a:p>
          <a:p>
            <a:r>
              <a:rPr lang="ru-RU" sz="2200" dirty="0" smtClean="0"/>
              <a:t>Богом </a:t>
            </a:r>
            <a:r>
              <a:rPr lang="ru-RU" sz="2200" dirty="0"/>
              <a:t>назначено, чтобы работа литературных евангелистов стала средством, позволяющим знакомить людей с тем светом, который несут наши книги, поэтому эти служители должны осознать важность того, что необходимо как можно быстрее познакомить людей с теми книгами, которые необходимы для их духовного воспитания и просвещения. Именно эту работу в наше время Бог поручает Своему народу. Все, посвятившие себя на служение Богу в качестве литературных евангелистов, спешат сообщить миру последнюю весть предостережения. Невозможно переоценить эту работу, так как, если бы не усилия литературных евангелистов, многие так и не услышали бы этой вести </a:t>
            </a:r>
            <a:endParaRPr lang="ru-RU" sz="2200" dirty="0" smtClean="0"/>
          </a:p>
          <a:p>
            <a:pPr algn="r"/>
            <a:r>
              <a:rPr lang="ru-RU" sz="2200" dirty="0" smtClean="0"/>
              <a:t>(</a:t>
            </a:r>
            <a:r>
              <a:rPr lang="ru-RU" sz="2200" dirty="0"/>
              <a:t>Свидетельства для Церкви, т. 6, с. 313).</a:t>
            </a:r>
          </a:p>
          <a:p>
            <a:pPr marL="0" indent="0">
              <a:buNone/>
            </a:pPr>
            <a:endParaRPr lang="ru-RU" sz="4000" dirty="0"/>
          </a:p>
          <a:p>
            <a:endParaRPr lang="ru-RU" sz="4000" dirty="0"/>
          </a:p>
        </p:txBody>
      </p:sp>
    </p:spTree>
    <p:extLst>
      <p:ext uri="{BB962C8B-B14F-4D97-AF65-F5344CB8AC3E}">
        <p14:creationId xmlns:p14="http://schemas.microsoft.com/office/powerpoint/2010/main" xmlns="" val="304526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800"/>
            <a:ext cx="7543800" cy="4994520"/>
          </a:xfrm>
        </p:spPr>
        <p:txBody>
          <a:bodyPr>
            <a:noAutofit/>
          </a:bodyPr>
          <a:lstStyle/>
          <a:p>
            <a:pPr algn="ctr"/>
            <a:endParaRPr lang="ru-RU" sz="4000" b="1" dirty="0" smtClean="0"/>
          </a:p>
          <a:p>
            <a:pPr algn="ctr"/>
            <a:endParaRPr lang="ru-RU" sz="4000" b="1" dirty="0"/>
          </a:p>
          <a:p>
            <a:pPr algn="ctr"/>
            <a:r>
              <a:rPr lang="ru-RU" sz="4000" b="1" dirty="0" smtClean="0"/>
              <a:t>Самая </a:t>
            </a:r>
            <a:r>
              <a:rPr lang="ru-RU" sz="4000" b="1" dirty="0"/>
              <a:t>важная работа</a:t>
            </a:r>
            <a:endParaRPr lang="ru-RU" sz="4000" dirty="0"/>
          </a:p>
          <a:p>
            <a:r>
              <a:rPr lang="ru-RU" dirty="0"/>
              <a:t>«Члены Церкви! Обратите внимание на важность распространения нашей литературы и посвящайте этой работе больше времени. Оставляйте в домах людей журналы, трактаты и книги, которые говорили бы о Благой вести в разных ее проявлениях. У нас нет времени, чтобы терять его. Пусть многие добровольно и бескорыстно возьмутся за распространение литературы и таким образом помогут предостеречь многих. Когда Церковь примется за предназначенную ей работу, она будет продвигаться вперед, „прекрасная, как луна, светлая, как солнце, и грозная, как полки со знаменами“ </a:t>
            </a:r>
            <a:r>
              <a:rPr lang="ru-RU" dirty="0" smtClean="0"/>
              <a:t> (</a:t>
            </a:r>
            <a:r>
              <a:rPr lang="ru-RU" dirty="0"/>
              <a:t>Южный страж, 10 </a:t>
            </a:r>
            <a:r>
              <a:rPr lang="ru-RU" dirty="0" smtClean="0"/>
              <a:t>ноября 1902 г.) ».(</a:t>
            </a:r>
            <a:r>
              <a:rPr lang="ru-RU" dirty="0"/>
              <a:t>Христианское служение, с. 147).</a:t>
            </a:r>
          </a:p>
          <a:p>
            <a:pPr marL="0" indent="0">
              <a:buNone/>
            </a:pPr>
            <a:endParaRPr lang="ru-RU" sz="4000" dirty="0"/>
          </a:p>
          <a:p>
            <a:endParaRPr lang="ru-RU" sz="4000" dirty="0"/>
          </a:p>
        </p:txBody>
      </p:sp>
    </p:spTree>
    <p:extLst>
      <p:ext uri="{BB962C8B-B14F-4D97-AF65-F5344CB8AC3E}">
        <p14:creationId xmlns:p14="http://schemas.microsoft.com/office/powerpoint/2010/main" xmlns="" val="3045268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2000" y="685799"/>
            <a:ext cx="7543800" cy="5251937"/>
          </a:xfrm>
        </p:spPr>
        <p:txBody>
          <a:bodyPr>
            <a:normAutofit lnSpcReduction="10000"/>
          </a:bodyPr>
          <a:lstStyle/>
          <a:p>
            <a:pPr marL="0" indent="0" algn="ctr">
              <a:buNone/>
            </a:pPr>
            <a:r>
              <a:rPr lang="ru-RU" b="1" dirty="0"/>
              <a:t>Постоянно совершенствуйтесь</a:t>
            </a:r>
            <a:endParaRPr lang="ru-RU" dirty="0"/>
          </a:p>
          <a:p>
            <a:r>
              <a:rPr lang="ru-RU" sz="2800" dirty="0"/>
              <a:t>Важно понимать, что в рамках данной работы невозможно охватить все практические аспекты работы, у которой в каждом из регионов своя специфика. Поэтому постоянно совершенствуйте методы служения, обороты речи если видите что они уже не столь эффективны</a:t>
            </a:r>
            <a:r>
              <a:rPr lang="ru-RU" sz="2800" dirty="0" smtClean="0"/>
              <a:t>.</a:t>
            </a:r>
          </a:p>
          <a:p>
            <a:r>
              <a:rPr lang="ru-RU" sz="2800" dirty="0" smtClean="0"/>
              <a:t> </a:t>
            </a:r>
            <a:r>
              <a:rPr lang="ru-RU" sz="2800" dirty="0"/>
              <a:t>Бог обещал наделить нас мудростью к совершению нашего общего дела. Но при этом опасайтесь смещения нашей надежды от Бога к красноречивым и искусно выстроенным словам. </a:t>
            </a:r>
          </a:p>
          <a:p>
            <a:endParaRPr lang="ru-RU" dirty="0"/>
          </a:p>
        </p:txBody>
      </p:sp>
    </p:spTree>
    <p:extLst>
      <p:ext uri="{BB962C8B-B14F-4D97-AF65-F5344CB8AC3E}">
        <p14:creationId xmlns:p14="http://schemas.microsoft.com/office/powerpoint/2010/main" xmlns="" val="26078151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Тема1.thmx</Template>
  <TotalTime>32</TotalTime>
  <Words>1780</Words>
  <Application>Microsoft Office PowerPoint</Application>
  <PresentationFormat>Экран (4:3)</PresentationFormat>
  <Paragraphs>82</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Тема1</vt:lpstr>
      <vt:lpstr>   Практическое руководство       в литературном благовестии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Company>SDA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Практическое руководство       в литературном благовестии  </dc:title>
  <dc:creator>Lev Bondarchuk</dc:creator>
  <cp:lastModifiedBy>pliberanskiy</cp:lastModifiedBy>
  <cp:revision>5</cp:revision>
  <dcterms:created xsi:type="dcterms:W3CDTF">2011-09-14T20:57:11Z</dcterms:created>
  <dcterms:modified xsi:type="dcterms:W3CDTF">2013-10-10T12:40:21Z</dcterms:modified>
</cp:coreProperties>
</file>