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sldIdLst>
    <p:sldId id="262" r:id="rId2"/>
    <p:sldId id="256" r:id="rId3"/>
    <p:sldId id="261" r:id="rId4"/>
    <p:sldId id="258" r:id="rId5"/>
    <p:sldId id="270" r:id="rId6"/>
    <p:sldId id="271" r:id="rId7"/>
    <p:sldId id="273" r:id="rId8"/>
    <p:sldId id="274" r:id="rId9"/>
    <p:sldId id="275" r:id="rId10"/>
    <p:sldId id="276" r:id="rId11"/>
    <p:sldId id="277" r:id="rId12"/>
    <p:sldId id="278" r:id="rId13"/>
    <p:sldId id="280" r:id="rId14"/>
    <p:sldId id="281" r:id="rId15"/>
    <p:sldId id="282" r:id="rId16"/>
    <p:sldId id="284" r:id="rId17"/>
    <p:sldId id="283" r:id="rId18"/>
    <p:sldId id="269" r:id="rId19"/>
    <p:sldId id="286" r:id="rId20"/>
    <p:sldId id="28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-614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rgbClr val="262626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7/21/2014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39548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smtClean="0"/>
              <a:pPr/>
              <a:t>7/21/2014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56694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smtClean="0"/>
              <a:pPr/>
              <a:t>7/21/2014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53123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smtClean="0"/>
              <a:pPr/>
              <a:t>7/21/2014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19924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7/21/2014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13814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smtClean="0"/>
              <a:pPr/>
              <a:t>7/21/2014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72421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smtClean="0"/>
              <a:pPr/>
              <a:t>7/21/2014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07278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smtClean="0"/>
              <a:pPr/>
              <a:t>7/21/2014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18253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smtClean="0"/>
              <a:pPr/>
              <a:t>7/21/2014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55911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smtClean="0"/>
              <a:pPr/>
              <a:t>7/21/2014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71614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7/21/2014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180617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7/21/2014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63534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3680" y="524004"/>
            <a:ext cx="5724640" cy="580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6518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ПРИЗЫВ побуждает к действиям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5600" indent="-355600" algn="just">
              <a:buFont typeface="Wingdings" panose="05000000000000000000" pitchFamily="2" charset="2"/>
              <a:buChar char="§"/>
            </a:pPr>
            <a:r>
              <a:rPr lang="ru-RU" sz="2800" dirty="0"/>
              <a:t>Убеждение должно вести к действию. Без последующего действия оно приводит к самодовольной </a:t>
            </a:r>
            <a:r>
              <a:rPr lang="ru-RU" sz="2800" dirty="0" smtClean="0"/>
              <a:t>пассивности.</a:t>
            </a:r>
          </a:p>
          <a:p>
            <a:pPr marL="355600" indent="-355600" algn="just">
              <a:buFont typeface="Wingdings" panose="05000000000000000000" pitchFamily="2" charset="2"/>
              <a:buChar char="§"/>
            </a:pPr>
            <a:r>
              <a:rPr lang="ru-RU" sz="2800" dirty="0" smtClean="0"/>
              <a:t>Кто-то </a:t>
            </a:r>
            <a:r>
              <a:rPr lang="ru-RU" sz="2800" dirty="0"/>
              <a:t>точно подметил, что познание без воплощения в жизнь только ухудшает ситуацию. </a:t>
            </a:r>
            <a:endParaRPr lang="ru-RU" sz="2800" dirty="0" smtClean="0"/>
          </a:p>
          <a:p>
            <a:pPr marL="355600" indent="-355600" algn="just">
              <a:buFont typeface="Wingdings" panose="05000000000000000000" pitchFamily="2" charset="2"/>
              <a:buChar char="§"/>
            </a:pPr>
            <a:r>
              <a:rPr lang="ru-RU" sz="2800" dirty="0" smtClean="0"/>
              <a:t>Когда </a:t>
            </a:r>
            <a:r>
              <a:rPr lang="ru-RU" sz="2800" dirty="0"/>
              <a:t>Бог запечатлевает истину в сердце, а человек не решается действовать в согласии с ней, побуждение к действию </a:t>
            </a:r>
            <a:r>
              <a:rPr lang="ru-RU" sz="2800" dirty="0" smtClean="0"/>
              <a:t>ослабевает, </a:t>
            </a:r>
            <a:r>
              <a:rPr lang="ru-RU" sz="2800" dirty="0"/>
              <a:t>и он все дальше отходит от Иисуса, ожесточая свой разум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4" name="Picture 5" descr="D:\Documents\СШ и ЛС\УВЕС\УВЕС - ЛОГО\Логотип УВЕС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1385804" y="6013663"/>
            <a:ext cx="748503" cy="760479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99089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ПРИЗЫВ побуждает к действиям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7063" indent="0" algn="just">
              <a:buNone/>
            </a:pPr>
            <a:endParaRPr lang="ru-RU" sz="2800" b="1" i="1" dirty="0" smtClean="0"/>
          </a:p>
          <a:p>
            <a:pPr marL="719138" indent="0" algn="just">
              <a:buNone/>
            </a:pPr>
            <a:r>
              <a:rPr lang="ru-RU" sz="2800" b="1" i="1" dirty="0" smtClean="0"/>
              <a:t>«</a:t>
            </a:r>
            <a:r>
              <a:rPr lang="ru-RU" sz="2800" b="1" i="1" dirty="0"/>
              <a:t>Если людей, склонившихся к обращению, не привести как можно раньше к принятию необходимого решения, они рискуют постепенно утратить свою убежденность»</a:t>
            </a:r>
            <a:r>
              <a:rPr lang="ru-RU" sz="2800" dirty="0"/>
              <a:t> </a:t>
            </a:r>
            <a:endParaRPr lang="ru-RU" sz="2800" dirty="0" smtClean="0"/>
          </a:p>
          <a:p>
            <a:pPr marL="0" indent="0" algn="r">
              <a:buNone/>
            </a:pPr>
            <a:r>
              <a:rPr lang="ru-RU" sz="2800" dirty="0" smtClean="0"/>
              <a:t>(Елена Уайт, Евангелизм</a:t>
            </a:r>
            <a:r>
              <a:rPr lang="ru-RU" sz="2800" dirty="0"/>
              <a:t>, с. 298).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7224" y="2616537"/>
            <a:ext cx="596744" cy="710863"/>
          </a:xfrm>
          <a:prstGeom prst="rect">
            <a:avLst/>
          </a:prstGeom>
        </p:spPr>
      </p:pic>
      <p:pic>
        <p:nvPicPr>
          <p:cNvPr id="5" name="Picture 5" descr="D:\Documents\СШ и ЛС\УВЕС\УВЕС - ЛОГО\Логотип УВЕС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1385804" y="6013663"/>
            <a:ext cx="748503" cy="760479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63866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/>
              <a:t>ЗНАЧЕНИЕ ПРИЗЫВА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4"/>
            </a:pPr>
            <a:r>
              <a:rPr lang="ru-RU" sz="4000" b="1" dirty="0" smtClean="0"/>
              <a:t>ДЕЙСТВИЯ </a:t>
            </a:r>
            <a:r>
              <a:rPr lang="ru-RU" sz="4000" b="1" dirty="0"/>
              <a:t>усиливают убеждения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 anchor="b">
            <a:normAutofit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</a:rPr>
              <a:t>Какую роль играет призыв в принятии человеком решения следовать за Христом?</a:t>
            </a:r>
            <a:endParaRPr lang="ru-RU" sz="2000" b="1" i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3732" y="2030605"/>
            <a:ext cx="5497689" cy="412326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Picture 5" descr="D:\Documents\СШ и ЛС\УВЕС\УВЕС - ЛОГО\Логотип УВЕС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1385804" y="6013663"/>
            <a:ext cx="748503" cy="760479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41402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ДЕЙСТВИЯ </a:t>
            </a:r>
            <a:r>
              <a:rPr lang="ru-RU" b="1" dirty="0"/>
              <a:t>усиливают </a:t>
            </a:r>
            <a:r>
              <a:rPr lang="ru-RU" b="1" dirty="0" smtClean="0"/>
              <a:t>УБЕЖДЕНИЯ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5600" indent="-355600" algn="just">
              <a:buFont typeface="Wingdings" panose="05000000000000000000" pitchFamily="2" charset="2"/>
              <a:buChar char="§"/>
            </a:pPr>
            <a:r>
              <a:rPr lang="ru-RU" sz="2800" dirty="0"/>
              <a:t>Действие укрепляет веру. Когда человек действует согласно определенным убеждениям, то эти убеждения </a:t>
            </a:r>
            <a:r>
              <a:rPr lang="ru-RU" sz="2800" dirty="0" smtClean="0"/>
              <a:t>крепнут. Известно</a:t>
            </a:r>
            <a:r>
              <a:rPr lang="ru-RU" sz="2800" dirty="0"/>
              <a:t>, что мысли ведут к </a:t>
            </a:r>
            <a:r>
              <a:rPr lang="ru-RU" sz="2800" dirty="0" smtClean="0"/>
              <a:t>действиям. Верно </a:t>
            </a:r>
            <a:r>
              <a:rPr lang="ru-RU" sz="2800" dirty="0"/>
              <a:t>и то, что действия развивают и расширяют мышление</a:t>
            </a:r>
            <a:r>
              <a:rPr lang="ru-RU" sz="2800" dirty="0" smtClean="0"/>
              <a:t>.</a:t>
            </a:r>
          </a:p>
          <a:p>
            <a:pPr marL="355600" indent="-355600" algn="just">
              <a:buFont typeface="Wingdings" panose="05000000000000000000" pitchFamily="2" charset="2"/>
              <a:buChar char="§"/>
            </a:pPr>
            <a:r>
              <a:rPr lang="ru-RU" sz="2800" dirty="0"/>
              <a:t>Если вы хотите привести человека к определенным убеждениям, вам нужно помочь ему действовать в согласии с его нынешними взглядами. Наши действия влияют на наши мысли. </a:t>
            </a:r>
          </a:p>
        </p:txBody>
      </p:sp>
      <p:pic>
        <p:nvPicPr>
          <p:cNvPr id="4" name="Picture 5" descr="D:\Documents\СШ и ЛС\УВЕС\УВЕС - ЛОГО\Логотип УВЕС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1385804" y="6013663"/>
            <a:ext cx="748503" cy="760479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32612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ДЕЙСТВИЯ усиливают УБЕЖДЕНИЯ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5600" indent="-355600" algn="just">
              <a:buFont typeface="Wingdings" panose="05000000000000000000" pitchFamily="2" charset="2"/>
              <a:buChar char="§"/>
            </a:pPr>
            <a:r>
              <a:rPr lang="ru-RU" sz="2800" dirty="0"/>
              <a:t>Если во время </a:t>
            </a:r>
            <a:r>
              <a:rPr lang="ru-RU" sz="2800" dirty="0" smtClean="0"/>
              <a:t>библейской беседы или изучения Библии вы </a:t>
            </a:r>
            <a:r>
              <a:rPr lang="ru-RU" sz="2800" dirty="0"/>
              <a:t>поможете человеку начать жить в согласии с представленной истиной, то его вера в эту истину возрастет. </a:t>
            </a:r>
            <a:endParaRPr lang="ru-RU" sz="2800" dirty="0" smtClean="0"/>
          </a:p>
          <a:p>
            <a:pPr marL="355600" indent="-355600" algn="just">
              <a:buFont typeface="Wingdings" panose="05000000000000000000" pitchFamily="2" charset="2"/>
              <a:buChar char="§"/>
            </a:pPr>
            <a:r>
              <a:rPr lang="ru-RU" sz="2800" dirty="0" smtClean="0"/>
              <a:t>Человек </a:t>
            </a:r>
            <a:r>
              <a:rPr lang="ru-RU" sz="2800" dirty="0"/>
              <a:t>никогда не сможет по-настоящему поверить в то, что сам не испытает на практике. Именно это мы имеем в виду, когда говорим, что пережитая истина </a:t>
            </a:r>
            <a:r>
              <a:rPr lang="ru-RU" sz="2800" dirty="0" smtClean="0"/>
              <a:t>– та, </a:t>
            </a:r>
            <a:r>
              <a:rPr lang="ru-RU" sz="2800" dirty="0"/>
              <a:t>которую Святой Дух помещает в сердце верующего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4" name="Picture 5" descr="D:\Documents\СШ и ЛС\УВЕС\УВЕС - ЛОГО\Логотип УВЕС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1385804" y="6013663"/>
            <a:ext cx="748503" cy="760479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38018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ДЕЙСТВИЯ усиливают УБЕЖДЕНИЯ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7063" indent="0" algn="just">
              <a:buNone/>
            </a:pPr>
            <a:endParaRPr lang="ru-RU" sz="2800" b="1" i="1" dirty="0" smtClean="0"/>
          </a:p>
          <a:p>
            <a:pPr marL="719138" indent="0" algn="just">
              <a:buNone/>
            </a:pPr>
            <a:r>
              <a:rPr lang="ru-RU" sz="2800" b="1" i="1" dirty="0"/>
              <a:t>«Кающийся грешник не должен ограничиваться покаянием; чтобы Бог принял его, он должен выполнить свою часть работы. Ему надо верить, что Бог принимает его покаяние в соответствии с Его обетованием. «А без веры угодить Богу невозможно; ибо надобно, чтобы приходящий к Богу веровал, что Он есть, и ищущим Его воздает» (Евреям 11:6)»</a:t>
            </a:r>
            <a:r>
              <a:rPr lang="ru-RU" sz="2800" dirty="0" smtClean="0"/>
              <a:t> </a:t>
            </a:r>
          </a:p>
          <a:p>
            <a:pPr marL="0" indent="0" algn="r">
              <a:buNone/>
            </a:pPr>
            <a:r>
              <a:rPr lang="ru-RU" sz="2800" dirty="0" smtClean="0"/>
              <a:t>(Елена Уайт, Евангелизм</a:t>
            </a:r>
            <a:r>
              <a:rPr lang="ru-RU" sz="2800" dirty="0"/>
              <a:t>, с. </a:t>
            </a:r>
            <a:r>
              <a:rPr lang="ru-RU" sz="2800" dirty="0" smtClean="0"/>
              <a:t>287).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7224" y="2616537"/>
            <a:ext cx="596744" cy="710863"/>
          </a:xfrm>
          <a:prstGeom prst="rect">
            <a:avLst/>
          </a:prstGeom>
        </p:spPr>
      </p:pic>
      <p:pic>
        <p:nvPicPr>
          <p:cNvPr id="5" name="Picture 5" descr="D:\Documents\СШ и ЛС\УВЕС\УВЕС - ЛОГО\Логотип УВЕС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1385804" y="6013663"/>
            <a:ext cx="748503" cy="760479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86309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 smtClean="0"/>
              <a:t>ТРИ ПРИЗЫВА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100" b="1" dirty="0" smtClean="0"/>
              <a:t>ТРИ главных РЕШЕНИЯ</a:t>
            </a:r>
            <a:endParaRPr lang="ru-RU" sz="41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 anchor="b">
            <a:normAutofit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</a:rPr>
              <a:t>О чем нужно помнить при возвещении Евангелия людям?</a:t>
            </a:r>
            <a:endParaRPr lang="ru-RU" sz="2000" b="1" i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7532" y="1973455"/>
            <a:ext cx="5699925" cy="42749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Picture 5" descr="D:\Documents\СШ и ЛС\УВЕС\УВЕС - ЛОГО\Логотип УВЕС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1385804" y="6013663"/>
            <a:ext cx="748503" cy="760479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80991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0400" y="491066"/>
            <a:ext cx="10795000" cy="1693333"/>
          </a:xfrm>
        </p:spPr>
        <p:txBody>
          <a:bodyPr>
            <a:normAutofit/>
          </a:bodyPr>
          <a:lstStyle/>
          <a:p>
            <a:r>
              <a:rPr lang="ru-RU" b="1" dirty="0" smtClean="0"/>
              <a:t>ТРИ ГЛАВНЫХ РЕШЕНИЯ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0400" y="2011680"/>
            <a:ext cx="10769981" cy="376618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dirty="0" smtClean="0"/>
              <a:t>В процессе возвещения Евангелия необходимо помнить о трех важных решениях, которые должен сделать человек, изучающий с нами Священное Писание:</a:t>
            </a:r>
          </a:p>
          <a:p>
            <a:pPr marL="896938" indent="-514350" algn="just">
              <a:buFont typeface="+mj-lt"/>
              <a:buAutoNum type="arabicParenR"/>
            </a:pPr>
            <a:r>
              <a:rPr lang="ru-RU" sz="2800" dirty="0" smtClean="0"/>
              <a:t>Решение </a:t>
            </a:r>
            <a:r>
              <a:rPr lang="ru-RU" sz="2800" b="1" dirty="0" smtClean="0"/>
              <a:t>принять Иисуса Христа </a:t>
            </a:r>
            <a:r>
              <a:rPr lang="ru-RU" sz="2800" dirty="0" smtClean="0"/>
              <a:t>как своего личного Спасителя.</a:t>
            </a:r>
          </a:p>
          <a:p>
            <a:pPr marL="896938" indent="-514350" algn="just">
              <a:buFont typeface="+mj-lt"/>
              <a:buAutoNum type="arabicParenR"/>
            </a:pPr>
            <a:r>
              <a:rPr lang="ru-RU" sz="2800" dirty="0" smtClean="0"/>
              <a:t>Решение </a:t>
            </a:r>
            <a:r>
              <a:rPr lang="ru-RU" sz="2800" b="1" dirty="0" smtClean="0"/>
              <a:t>исполнять волю Божью</a:t>
            </a:r>
            <a:r>
              <a:rPr lang="ru-RU" sz="2800" dirty="0" smtClean="0"/>
              <a:t>, открытую в Священном Писании.</a:t>
            </a:r>
          </a:p>
          <a:p>
            <a:pPr marL="896938" indent="-514350" algn="just">
              <a:buFont typeface="+mj-lt"/>
              <a:buAutoNum type="arabicParenR"/>
            </a:pPr>
            <a:r>
              <a:rPr lang="ru-RU" sz="2800" dirty="0" smtClean="0"/>
              <a:t>Решение </a:t>
            </a:r>
            <a:r>
              <a:rPr lang="ru-RU" sz="2800" b="1" dirty="0" smtClean="0"/>
              <a:t>присоединиться к Божьей семье</a:t>
            </a:r>
            <a:r>
              <a:rPr lang="ru-RU" sz="2800" dirty="0" smtClean="0"/>
              <a:t>, стать частью Церкви остатка.</a:t>
            </a:r>
          </a:p>
        </p:txBody>
      </p:sp>
      <p:pic>
        <p:nvPicPr>
          <p:cNvPr id="4" name="Picture 5" descr="D:\Documents\СШ и ЛС\УВЕС\УВЕС - ЛОГО\Логотип УВЕС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1385804" y="6013663"/>
            <a:ext cx="748503" cy="760479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57537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67512" y="491067"/>
            <a:ext cx="10787888" cy="1693333"/>
          </a:xfrm>
        </p:spPr>
        <p:txBody>
          <a:bodyPr anchor="ctr"/>
          <a:lstStyle/>
          <a:p>
            <a:r>
              <a:rPr lang="ru-RU" sz="5400" b="1" dirty="0" smtClean="0"/>
              <a:t>ЗАКЛЮЧЕНИЕ</a:t>
            </a:r>
            <a:endParaRPr lang="ru-RU" sz="5400" b="1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67512" y="2015067"/>
            <a:ext cx="10787888" cy="3776133"/>
          </a:xfrm>
        </p:spPr>
        <p:txBody>
          <a:bodyPr>
            <a:noAutofit/>
          </a:bodyPr>
          <a:lstStyle/>
          <a:p>
            <a:pPr algn="just"/>
            <a:r>
              <a:rPr lang="ru-RU" sz="2800" b="1" i="1" dirty="0" smtClean="0"/>
              <a:t>Почему же так важно призывать человека принять решение следовать за Христом? </a:t>
            </a:r>
          </a:p>
          <a:p>
            <a:pPr algn="just"/>
            <a:endParaRPr lang="ru-RU" sz="1400" i="1" dirty="0" smtClean="0"/>
          </a:p>
          <a:p>
            <a:pPr algn="just"/>
            <a:r>
              <a:rPr lang="ru-RU" sz="2800" dirty="0" smtClean="0"/>
              <a:t>Потому что:</a:t>
            </a:r>
          </a:p>
          <a:p>
            <a:pPr marL="514350" indent="-514350" algn="just">
              <a:buAutoNum type="arabicParenR"/>
            </a:pPr>
            <a:r>
              <a:rPr lang="ru-RU" sz="2800" dirty="0" smtClean="0"/>
              <a:t>Призыв – Библейская практика;</a:t>
            </a:r>
          </a:p>
          <a:p>
            <a:pPr marL="514350" indent="-514350" algn="just">
              <a:buAutoNum type="arabicParenR"/>
            </a:pPr>
            <a:r>
              <a:rPr lang="ru-RU" sz="2800" dirty="0" smtClean="0"/>
              <a:t>Призыв – путь к переменам в жизни;</a:t>
            </a:r>
          </a:p>
          <a:p>
            <a:pPr marL="514350" indent="-514350" algn="just">
              <a:buAutoNum type="arabicParenR"/>
            </a:pPr>
            <a:r>
              <a:rPr lang="ru-RU" sz="2800" dirty="0" smtClean="0"/>
              <a:t>Призыв побуждает к действиям;</a:t>
            </a:r>
          </a:p>
          <a:p>
            <a:pPr marL="514350" indent="-514350" algn="just">
              <a:buAutoNum type="arabicParenR"/>
            </a:pPr>
            <a:r>
              <a:rPr lang="ru-RU" sz="2800" dirty="0" smtClean="0"/>
              <a:t>Действия усиливают убеждения.</a:t>
            </a:r>
            <a:endParaRPr lang="ru-RU" sz="2800" dirty="0"/>
          </a:p>
        </p:txBody>
      </p:sp>
      <p:pic>
        <p:nvPicPr>
          <p:cNvPr id="5" name="Picture 5" descr="D:\Documents\СШ и ЛС\УВЕС\УВЕС - ЛОГО\Логотип УВЕС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1385804" y="6013663"/>
            <a:ext cx="748503" cy="760479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51118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67512" y="491067"/>
            <a:ext cx="10787888" cy="1693333"/>
          </a:xfrm>
        </p:spPr>
        <p:txBody>
          <a:bodyPr anchor="ctr"/>
          <a:lstStyle/>
          <a:p>
            <a:r>
              <a:rPr lang="ru-RU" sz="5400" b="1" dirty="0" smtClean="0"/>
              <a:t>ЗАКЛЮЧЕНИЕ</a:t>
            </a:r>
            <a:endParaRPr lang="ru-RU" sz="5400" b="1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67512" y="2015067"/>
            <a:ext cx="10787888" cy="3776133"/>
          </a:xfrm>
        </p:spPr>
        <p:txBody>
          <a:bodyPr>
            <a:noAutofit/>
          </a:bodyPr>
          <a:lstStyle/>
          <a:p>
            <a:pPr algn="just"/>
            <a:r>
              <a:rPr lang="ru-RU" sz="2800" b="1" i="1" dirty="0" smtClean="0"/>
              <a:t>О чем необходимо помнить при возвещении Евангелия? </a:t>
            </a:r>
          </a:p>
          <a:p>
            <a:pPr algn="just"/>
            <a:endParaRPr lang="ru-RU" sz="1400" i="1" dirty="0" smtClean="0"/>
          </a:p>
          <a:p>
            <a:pPr algn="just"/>
            <a:r>
              <a:rPr lang="ru-RU" sz="2800" dirty="0" smtClean="0"/>
              <a:t>О том, чтобы призвать:</a:t>
            </a:r>
          </a:p>
          <a:p>
            <a:pPr marL="514350" indent="-514350" algn="just">
              <a:buAutoNum type="arabicParenR"/>
            </a:pPr>
            <a:r>
              <a:rPr lang="ru-RU" sz="2800" dirty="0" smtClean="0"/>
              <a:t>принять Христа;</a:t>
            </a:r>
          </a:p>
          <a:p>
            <a:pPr marL="514350" indent="-514350" algn="just">
              <a:buAutoNum type="arabicParenR"/>
            </a:pPr>
            <a:r>
              <a:rPr lang="ru-RU" sz="2800" dirty="0"/>
              <a:t>и</a:t>
            </a:r>
            <a:r>
              <a:rPr lang="ru-RU" sz="2800" dirty="0" smtClean="0"/>
              <a:t>сполнять волю Божью;</a:t>
            </a:r>
          </a:p>
          <a:p>
            <a:pPr marL="514350" indent="-514350" algn="just">
              <a:buAutoNum type="arabicParenR"/>
            </a:pPr>
            <a:r>
              <a:rPr lang="ru-RU" sz="2800" dirty="0"/>
              <a:t>п</a:t>
            </a:r>
            <a:r>
              <a:rPr lang="ru-RU" sz="2800" dirty="0" smtClean="0"/>
              <a:t>рисоединиться к Церкви.</a:t>
            </a:r>
          </a:p>
        </p:txBody>
      </p:sp>
      <p:pic>
        <p:nvPicPr>
          <p:cNvPr id="5" name="Picture 5" descr="D:\Documents\СШ и ЛС\УВЕС\УВЕС - ЛОГО\Логотип УВЕС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1385804" y="6013663"/>
            <a:ext cx="748503" cy="760479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788667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7900" b="1" dirty="0" smtClean="0"/>
              <a:t>О ВАЖНОСТИ ПРИЗЫВА К ПРИНЯТИЮ РЕШЕНИЯ</a:t>
            </a:r>
            <a:endParaRPr lang="ru-RU" sz="79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000" i="1" dirty="0" smtClean="0">
                <a:solidFill>
                  <a:schemeClr val="bg1"/>
                </a:solidFill>
              </a:rPr>
              <a:t>Почему так важен призыв?</a:t>
            </a:r>
            <a:endParaRPr lang="ru-RU" sz="3000" i="1" dirty="0">
              <a:solidFill>
                <a:schemeClr val="bg1"/>
              </a:solidFill>
            </a:endParaRPr>
          </a:p>
        </p:txBody>
      </p:sp>
      <p:pic>
        <p:nvPicPr>
          <p:cNvPr id="4" name="Picture 5" descr="D:\Documents\СШ и ЛС\УВЕС\УВЕС - ЛОГО\Логотип УВЕС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1385804" y="6013663"/>
            <a:ext cx="748503" cy="760479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34540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3680" y="524004"/>
            <a:ext cx="5724640" cy="580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6052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 smtClean="0"/>
              <a:t>ЗНАЧЕНИЕ ПРИЗЫВА</a:t>
            </a:r>
            <a:endParaRPr lang="ru-RU" sz="5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ru-RU" sz="4000" b="1" dirty="0" smtClean="0"/>
              <a:t>ПРИЗЫВ – Библейская практика</a:t>
            </a:r>
            <a:endParaRPr lang="ru-RU" sz="40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 anchor="b">
            <a:normAutofit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</a:rPr>
              <a:t>Какую роль играет призыв в принятии человеком решения следовать за Христом?</a:t>
            </a:r>
            <a:endParaRPr lang="ru-RU" sz="2000" b="1" i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6881" y="2040467"/>
            <a:ext cx="5435152" cy="40763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Picture 5" descr="D:\Documents\СШ и ЛС\УВЕС\УВЕС - ЛОГО\Логотип УВЕС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1385804" y="6013663"/>
            <a:ext cx="748503" cy="760479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49771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ПРИЗЫВ – Библейская практика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1" indent="0" algn="just">
              <a:buNone/>
            </a:pPr>
            <a:r>
              <a:rPr lang="ru-RU" sz="2800" dirty="0" smtClean="0"/>
              <a:t>Первый </a:t>
            </a:r>
            <a:r>
              <a:rPr lang="ru-RU" sz="2800" dirty="0"/>
              <a:t>призыв в истории был сделан </a:t>
            </a:r>
            <a:r>
              <a:rPr lang="ru-RU" sz="2800" dirty="0" smtClean="0"/>
              <a:t>Богом после того, как </a:t>
            </a:r>
            <a:r>
              <a:rPr lang="ru-RU" sz="2800" dirty="0"/>
              <a:t>Адам и Ева </a:t>
            </a:r>
            <a:r>
              <a:rPr lang="ru-RU" sz="2800" dirty="0" smtClean="0"/>
              <a:t>согрешили и попытались </a:t>
            </a:r>
            <a:r>
              <a:rPr lang="ru-RU" sz="2800" dirty="0"/>
              <a:t>спрятаться от </a:t>
            </a:r>
            <a:r>
              <a:rPr lang="ru-RU" sz="2800" dirty="0" smtClean="0"/>
              <a:t>Него.</a:t>
            </a:r>
          </a:p>
          <a:p>
            <a:pPr marL="0" lvl="1" indent="0" algn="just">
              <a:buNone/>
            </a:pPr>
            <a:endParaRPr lang="ru-RU" sz="2800" dirty="0"/>
          </a:p>
          <a:p>
            <a:pPr marL="627063" lvl="3" indent="0" algn="just">
              <a:buNone/>
            </a:pPr>
            <a:r>
              <a:rPr lang="ru-RU" sz="2800" b="1" i="1" dirty="0" smtClean="0"/>
              <a:t>«</a:t>
            </a:r>
            <a:r>
              <a:rPr lang="ru-RU" sz="2800" b="1" i="1" dirty="0"/>
              <a:t>И воззвал Господь Бог к Адаму, и сказал ему: где ты?»</a:t>
            </a:r>
            <a:r>
              <a:rPr lang="ru-RU" sz="2800" dirty="0"/>
              <a:t> </a:t>
            </a:r>
            <a:endParaRPr lang="ru-RU" sz="2800" dirty="0" smtClean="0"/>
          </a:p>
          <a:p>
            <a:pPr marL="731520" lvl="3" indent="0" algn="r">
              <a:buNone/>
            </a:pPr>
            <a:r>
              <a:rPr lang="ru-RU" sz="2800" dirty="0" smtClean="0"/>
              <a:t>(Бытие, </a:t>
            </a:r>
            <a:r>
              <a:rPr lang="ru-RU" sz="2800" dirty="0"/>
              <a:t>3:9</a:t>
            </a:r>
            <a:r>
              <a:rPr lang="ru-RU" sz="2800" dirty="0" smtClean="0"/>
              <a:t>).</a:t>
            </a:r>
          </a:p>
          <a:p>
            <a:pPr marL="0" lvl="3" indent="0" algn="just">
              <a:buNone/>
            </a:pPr>
            <a:endParaRPr lang="ru-RU" sz="2800" dirty="0" smtClean="0"/>
          </a:p>
          <a:p>
            <a:pPr marL="0" lvl="3" indent="0" algn="just">
              <a:buNone/>
            </a:pPr>
            <a:r>
              <a:rPr lang="ru-RU" sz="2800" dirty="0" smtClean="0"/>
              <a:t>Многие </a:t>
            </a:r>
            <a:r>
              <a:rPr lang="ru-RU" sz="2800" dirty="0"/>
              <a:t>духовные лидеры делали призывы</a:t>
            </a:r>
            <a:r>
              <a:rPr lang="ru-RU" sz="2800" dirty="0" smtClean="0"/>
              <a:t>: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7224" y="3253317"/>
            <a:ext cx="571500" cy="571500"/>
          </a:xfrm>
          <a:prstGeom prst="rect">
            <a:avLst/>
          </a:prstGeom>
        </p:spPr>
      </p:pic>
      <p:pic>
        <p:nvPicPr>
          <p:cNvPr id="5" name="Picture 5" descr="D:\Documents\СШ и ЛС\УВЕС\УВЕС - ЛОГО\Логотип УВЕС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1385804" y="6013663"/>
            <a:ext cx="748503" cy="760479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22652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ПРИЗЫВ – Библейская практика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55600" indent="-355600" algn="just">
              <a:buFont typeface="Wingdings" panose="05000000000000000000" pitchFamily="2" charset="2"/>
              <a:buChar char="§"/>
            </a:pPr>
            <a:r>
              <a:rPr lang="ru-RU" sz="2800" b="1" dirty="0" smtClean="0">
                <a:solidFill>
                  <a:schemeClr val="accent1"/>
                </a:solidFill>
              </a:rPr>
              <a:t>Моисей</a:t>
            </a:r>
          </a:p>
          <a:p>
            <a:pPr marL="804863" lvl="2" indent="0" algn="just">
              <a:buNone/>
            </a:pPr>
            <a:r>
              <a:rPr lang="ru-RU" sz="2800" b="1" dirty="0" smtClean="0"/>
              <a:t>«И</a:t>
            </a:r>
            <a:r>
              <a:rPr lang="ru-RU" sz="2800" b="1" dirty="0"/>
              <a:t> стал Моисей в воротах стана и сказал: кто Господень, — иди ко мне! И собрались к нему все сыны </a:t>
            </a:r>
            <a:r>
              <a:rPr lang="ru-RU" sz="2800" b="1" dirty="0" err="1"/>
              <a:t>Левиины</a:t>
            </a:r>
            <a:r>
              <a:rPr lang="ru-RU" sz="2800" b="1" dirty="0"/>
              <a:t>»</a:t>
            </a:r>
            <a:r>
              <a:rPr lang="ru-RU" sz="2800" dirty="0"/>
              <a:t> </a:t>
            </a:r>
            <a:endParaRPr lang="ru-RU" sz="2800" dirty="0" smtClean="0"/>
          </a:p>
          <a:p>
            <a:pPr marL="355600" lvl="2" indent="0" algn="r">
              <a:buNone/>
            </a:pPr>
            <a:r>
              <a:rPr lang="ru-RU" sz="2800" i="0" dirty="0" smtClean="0"/>
              <a:t>(Исход, </a:t>
            </a:r>
            <a:r>
              <a:rPr lang="ru-RU" sz="2800" i="0" dirty="0"/>
              <a:t>32:26</a:t>
            </a:r>
            <a:r>
              <a:rPr lang="ru-RU" sz="2800" i="0" dirty="0" smtClean="0"/>
              <a:t>)</a:t>
            </a:r>
            <a:r>
              <a:rPr lang="ru-RU" sz="2800" dirty="0" smtClean="0"/>
              <a:t>.</a:t>
            </a:r>
            <a:endParaRPr lang="ru-RU" sz="2400" dirty="0" smtClean="0"/>
          </a:p>
          <a:p>
            <a:pPr marL="355600" lvl="1" algn="just">
              <a:buFont typeface="Wingdings" panose="05000000000000000000" pitchFamily="2" charset="2"/>
              <a:buChar char="§"/>
            </a:pPr>
            <a:r>
              <a:rPr lang="ru-RU" sz="2800" b="1" dirty="0" smtClean="0">
                <a:solidFill>
                  <a:schemeClr val="accent1"/>
                </a:solidFill>
              </a:rPr>
              <a:t>Илия</a:t>
            </a:r>
          </a:p>
          <a:p>
            <a:pPr marL="804863" lvl="1" indent="0" algn="just">
              <a:buNone/>
            </a:pPr>
            <a:r>
              <a:rPr lang="ru-RU" sz="2800" b="1" i="1" dirty="0" smtClean="0"/>
              <a:t>«</a:t>
            </a:r>
            <a:r>
              <a:rPr lang="ru-RU" sz="2800" b="1" i="1" dirty="0"/>
              <a:t>И подошел Илия ко всему народу, и сказал: долго ли вам хромать на оба колена? если Господь есть Бог, то последуйте Ему; а если Ваал, то ему последуйте. И не отвечал народ ему ни слова» </a:t>
            </a:r>
            <a:endParaRPr lang="ru-RU" sz="2800" b="1" i="1" dirty="0" smtClean="0"/>
          </a:p>
          <a:p>
            <a:pPr marL="355600" lvl="1" indent="0" algn="r">
              <a:buNone/>
            </a:pPr>
            <a:r>
              <a:rPr lang="ru-RU" sz="2800" dirty="0" smtClean="0"/>
              <a:t>(</a:t>
            </a:r>
            <a:r>
              <a:rPr lang="ru-RU" sz="2800" dirty="0"/>
              <a:t>3 </a:t>
            </a:r>
            <a:r>
              <a:rPr lang="ru-RU" sz="2800" dirty="0" smtClean="0"/>
              <a:t>Царств, </a:t>
            </a:r>
            <a:r>
              <a:rPr lang="ru-RU" sz="2800" dirty="0"/>
              <a:t>18:21).</a:t>
            </a: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6656" y="2423583"/>
            <a:ext cx="571500" cy="571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7224" y="3935730"/>
            <a:ext cx="571500" cy="571500"/>
          </a:xfrm>
          <a:prstGeom prst="rect">
            <a:avLst/>
          </a:prstGeom>
        </p:spPr>
      </p:pic>
      <p:pic>
        <p:nvPicPr>
          <p:cNvPr id="6" name="Picture 5" descr="D:\Documents\СШ и ЛС\УВЕС\УВЕС - ЛОГО\Логотип УВЕС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1385804" y="6013663"/>
            <a:ext cx="748503" cy="760479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43235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ПРИЗЫВ – Библейская практика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55600" indent="-355600" algn="just">
              <a:buFont typeface="Wingdings" panose="05000000000000000000" pitchFamily="2" charset="2"/>
              <a:buChar char="§"/>
            </a:pPr>
            <a:r>
              <a:rPr lang="ru-RU" sz="2800" b="1" dirty="0" smtClean="0">
                <a:solidFill>
                  <a:schemeClr val="accent1"/>
                </a:solidFill>
              </a:rPr>
              <a:t>Иисус</a:t>
            </a:r>
          </a:p>
          <a:p>
            <a:pPr marL="804863" lvl="2" indent="0" algn="just">
              <a:buNone/>
            </a:pPr>
            <a:r>
              <a:rPr lang="ru-RU" sz="2800" b="1" dirty="0"/>
              <a:t>«Проходя оттуда, Иисус увидел человека, сидящего у сбора пошлин, по имени Матфея, и говорит ему: следуй за Мною. И он встал и последовал за Ним</a:t>
            </a:r>
            <a:r>
              <a:rPr lang="ru-RU" sz="2800" b="1" dirty="0" smtClean="0"/>
              <a:t>»</a:t>
            </a:r>
          </a:p>
          <a:p>
            <a:pPr marL="355600" lvl="2" indent="0" algn="r">
              <a:buNone/>
            </a:pPr>
            <a:r>
              <a:rPr lang="ru-RU" sz="2800" i="0" dirty="0" smtClean="0"/>
              <a:t>(Матфея, </a:t>
            </a:r>
            <a:r>
              <a:rPr lang="ru-RU" sz="2800" i="0" dirty="0"/>
              <a:t>9:9).</a:t>
            </a:r>
          </a:p>
          <a:p>
            <a:pPr marL="0" lvl="2" indent="0" algn="just">
              <a:buNone/>
            </a:pPr>
            <a:endParaRPr lang="ru-RU" sz="2800" dirty="0" smtClean="0"/>
          </a:p>
          <a:p>
            <a:pPr marL="0" lvl="2" indent="0" algn="just">
              <a:buNone/>
            </a:pPr>
            <a:r>
              <a:rPr lang="ru-RU" sz="2800" b="1" i="0" dirty="0" smtClean="0">
                <a:solidFill>
                  <a:schemeClr val="accent1"/>
                </a:solidFill>
              </a:rPr>
              <a:t>Призывы – это библейски </a:t>
            </a:r>
            <a:r>
              <a:rPr lang="ru-RU" sz="2800" b="1" i="0" dirty="0">
                <a:solidFill>
                  <a:schemeClr val="accent1"/>
                </a:solidFill>
              </a:rPr>
              <a:t>обоснованная </a:t>
            </a:r>
            <a:r>
              <a:rPr lang="ru-RU" sz="2800" b="1" i="0" dirty="0" smtClean="0">
                <a:solidFill>
                  <a:schemeClr val="accent1"/>
                </a:solidFill>
              </a:rPr>
              <a:t>практика. </a:t>
            </a:r>
            <a:r>
              <a:rPr lang="ru-RU" sz="2800" b="1" i="0" dirty="0" smtClean="0">
                <a:solidFill>
                  <a:schemeClr val="accent1"/>
                </a:solidFill>
              </a:rPr>
              <a:t>И поэтому </a:t>
            </a:r>
            <a:r>
              <a:rPr lang="ru-RU" sz="2800" b="1" i="0" dirty="0">
                <a:solidFill>
                  <a:srgbClr val="C00000"/>
                </a:solidFill>
              </a:rPr>
              <a:t>очень важно </a:t>
            </a:r>
            <a:r>
              <a:rPr lang="ru-RU" sz="2800" b="1" i="0" dirty="0" smtClean="0">
                <a:solidFill>
                  <a:schemeClr val="accent1"/>
                </a:solidFill>
              </a:rPr>
              <a:t>– приглашать людей </a:t>
            </a:r>
            <a:r>
              <a:rPr lang="ru-RU" sz="2800" b="1" i="0" dirty="0">
                <a:solidFill>
                  <a:schemeClr val="accent1"/>
                </a:solidFill>
              </a:rPr>
              <a:t>принимать решения в пользу Христа и Его истины</a:t>
            </a:r>
            <a:r>
              <a:rPr lang="ru-RU" sz="2800" b="1" i="0" dirty="0" smtClean="0">
                <a:solidFill>
                  <a:schemeClr val="accent1"/>
                </a:solidFill>
              </a:rPr>
              <a:t>.</a:t>
            </a:r>
            <a:endParaRPr lang="ru-RU" sz="2800" b="1" i="0" dirty="0">
              <a:solidFill>
                <a:schemeClr val="accent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6656" y="2491316"/>
            <a:ext cx="571500" cy="571500"/>
          </a:xfrm>
          <a:prstGeom prst="rect">
            <a:avLst/>
          </a:prstGeom>
        </p:spPr>
      </p:pic>
      <p:pic>
        <p:nvPicPr>
          <p:cNvPr id="5" name="Picture 5" descr="D:\Documents\СШ и ЛС\УВЕС\УВЕС - ЛОГО\Логотип УВЕС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1385804" y="6013663"/>
            <a:ext cx="748503" cy="760479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3709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/>
              <a:t>ЗНАЧЕНИЕ ПРИЗЫВА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2"/>
            </a:pPr>
            <a:r>
              <a:rPr lang="ru-RU" sz="4000" b="1" dirty="0" smtClean="0"/>
              <a:t>ПРИЗЫВ </a:t>
            </a:r>
            <a:r>
              <a:rPr lang="ru-RU" sz="4000" b="1" dirty="0"/>
              <a:t>– путь к переменам в жизни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 anchor="b">
            <a:normAutofit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</a:rPr>
              <a:t>Какую роль играет призыв в принятии человеком решения следовать за Христом?</a:t>
            </a:r>
            <a:endParaRPr lang="ru-RU" sz="2000" b="1" i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6067" y="2071302"/>
            <a:ext cx="5541432" cy="413760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Picture 5" descr="D:\Documents\СШ и ЛС\УВЕС\УВЕС - ЛОГО\Логотип УВЕС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1385804" y="6013663"/>
            <a:ext cx="748503" cy="760479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86874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300" b="1" dirty="0" smtClean="0"/>
              <a:t>ПРИЗЫВ – путь к переменам в жизни</a:t>
            </a:r>
            <a:endParaRPr lang="ru-RU" sz="53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5600" indent="-355600" algn="just">
              <a:buFont typeface="Wingdings" panose="05000000000000000000" pitchFamily="2" charset="2"/>
              <a:buChar char="§"/>
            </a:pPr>
            <a:r>
              <a:rPr lang="ru-RU" sz="2800" dirty="0"/>
              <a:t>Каждый раз, когда вы </a:t>
            </a:r>
            <a:r>
              <a:rPr lang="ru-RU" sz="2800" dirty="0" smtClean="0"/>
              <a:t>изучаете с человеком Писание, </a:t>
            </a:r>
            <a:r>
              <a:rPr lang="ru-RU" sz="2800" dirty="0"/>
              <a:t>Святой Дух запечатлевает в умах </a:t>
            </a:r>
            <a:r>
              <a:rPr lang="ru-RU" sz="2800" dirty="0" smtClean="0"/>
              <a:t>слушателей истину, </a:t>
            </a:r>
            <a:r>
              <a:rPr lang="ru-RU" sz="2800" dirty="0"/>
              <a:t>которую вы </a:t>
            </a:r>
            <a:r>
              <a:rPr lang="ru-RU" sz="2800" dirty="0" smtClean="0"/>
              <a:t>возвещаете.</a:t>
            </a:r>
          </a:p>
          <a:p>
            <a:pPr marL="355600" indent="-355600" algn="just">
              <a:buFont typeface="Wingdings" panose="05000000000000000000" pitchFamily="2" charset="2"/>
              <a:buChar char="§"/>
            </a:pPr>
            <a:r>
              <a:rPr lang="ru-RU" sz="2800" dirty="0" smtClean="0"/>
              <a:t>Яркий </a:t>
            </a:r>
            <a:r>
              <a:rPr lang="ru-RU" sz="2800" dirty="0"/>
              <a:t>свет озаряет затемненный разум. Новые истины врываются в сознание. Делая призыв, вы даете </a:t>
            </a:r>
            <a:r>
              <a:rPr lang="ru-RU" sz="2800" dirty="0" smtClean="0"/>
              <a:t>людям </a:t>
            </a:r>
            <a:r>
              <a:rPr lang="ru-RU" sz="2800" dirty="0"/>
              <a:t>возможность откликнуться на голос Святого Духа и принять решение, которое изменит всю их жизнь. </a:t>
            </a:r>
            <a:endParaRPr lang="ru-RU" sz="2800" dirty="0" smtClean="0"/>
          </a:p>
          <a:p>
            <a:pPr marL="355600" indent="-355600" algn="just">
              <a:buFont typeface="Wingdings" panose="05000000000000000000" pitchFamily="2" charset="2"/>
              <a:buChar char="§"/>
            </a:pPr>
            <a:r>
              <a:rPr lang="ru-RU" sz="2800" dirty="0" smtClean="0"/>
              <a:t>Чем </a:t>
            </a:r>
            <a:r>
              <a:rPr lang="ru-RU" sz="2800" dirty="0"/>
              <a:t>сильнее впечатление от истины, тем больше вероятность правильного решения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4" name="Picture 5" descr="D:\Documents\СШ и ЛС\УВЕС\УВЕС - ЛОГО\Логотип УВЕС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1385804" y="6013663"/>
            <a:ext cx="748503" cy="760479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14273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/>
              <a:t>ЗНАЧЕНИЕ ПРИЗЫВА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3"/>
            </a:pPr>
            <a:r>
              <a:rPr lang="ru-RU" sz="4000" b="1" dirty="0" smtClean="0"/>
              <a:t>ПРИЗЫВ </a:t>
            </a:r>
            <a:r>
              <a:rPr lang="ru-RU" sz="4000" b="1" dirty="0"/>
              <a:t>побуждает к действиям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 anchor="b">
            <a:normAutofit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</a:rPr>
              <a:t>Какую роль играет призыв в принятии человеком решения следовать за Христом?</a:t>
            </a:r>
            <a:endParaRPr lang="ru-RU" sz="2000" b="1" i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2200" y="2036958"/>
            <a:ext cx="5534377" cy="41507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Picture 5" descr="D:\Documents\СШ и ЛС\УВЕС\УВЕС - ЛОГО\Логотип УВЕС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1385804" y="6013663"/>
            <a:ext cx="748503" cy="760479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81647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Метрополия">
  <a:themeElements>
    <a:clrScheme name="Метрополия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andara">
      <a:majorFont>
        <a:latin typeface="Candara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tropolitan" id="{4C5440D6-04D2-4954-96CF-F251137069B2}" vid="{0941A018-FB9B-4401-A32C-7E04526866E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TC103457491[[fn=Метрополия]]</Template>
  <TotalTime>287</TotalTime>
  <Words>737</Words>
  <Application>Microsoft Office PowerPoint</Application>
  <PresentationFormat>Произвольный</PresentationFormat>
  <Paragraphs>79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Метрополия</vt:lpstr>
      <vt:lpstr>Слайд 1</vt:lpstr>
      <vt:lpstr>О ВАЖНОСТИ ПРИЗЫВА К ПРИНЯТИЮ РЕШЕНИЯ</vt:lpstr>
      <vt:lpstr>ЗНАЧЕНИЕ ПРИЗЫВА</vt:lpstr>
      <vt:lpstr>ПРИЗЫВ – Библейская практика</vt:lpstr>
      <vt:lpstr>ПРИЗЫВ – Библейская практика</vt:lpstr>
      <vt:lpstr>ПРИЗЫВ – Библейская практика</vt:lpstr>
      <vt:lpstr>ЗНАЧЕНИЕ ПРИЗЫВА</vt:lpstr>
      <vt:lpstr>ПРИЗЫВ – путь к переменам в жизни</vt:lpstr>
      <vt:lpstr>ЗНАЧЕНИЕ ПРИЗЫВА</vt:lpstr>
      <vt:lpstr>ПРИЗЫВ побуждает к действиям</vt:lpstr>
      <vt:lpstr>ПРИЗЫВ побуждает к действиям</vt:lpstr>
      <vt:lpstr>ЗНАЧЕНИЕ ПРИЗЫВА</vt:lpstr>
      <vt:lpstr>ДЕЙСТВИЯ усиливают УБЕЖДЕНИЯ</vt:lpstr>
      <vt:lpstr>ДЕЙСТВИЯ усиливают УБЕЖДЕНИЯ</vt:lpstr>
      <vt:lpstr>ДЕЙСТВИЯ усиливают УБЕЖДЕНИЯ</vt:lpstr>
      <vt:lpstr>ТРИ ПРИЗЫВА</vt:lpstr>
      <vt:lpstr>ТРИ ГЛАВНЫХ РЕШЕНИЯ</vt:lpstr>
      <vt:lpstr>ЗАКЛЮЧЕНИЕ</vt:lpstr>
      <vt:lpstr>ЗАКЛЮЧЕНИЕ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важности призыва</dc:title>
  <dc:subject>Приводить к принятию реения</dc:subject>
  <dc:creator>Синицын А.В. (ВВО; ЗРС)</dc:creator>
  <cp:lastModifiedBy>vkotov</cp:lastModifiedBy>
  <cp:revision>2</cp:revision>
  <dcterms:created xsi:type="dcterms:W3CDTF">2014-05-08T10:17:01Z</dcterms:created>
  <dcterms:modified xsi:type="dcterms:W3CDTF">2014-07-21T09:45:02Z</dcterms:modified>
</cp:coreProperties>
</file>