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74" r:id="rId4"/>
    <p:sldId id="259" r:id="rId5"/>
    <p:sldId id="261" r:id="rId6"/>
    <p:sldId id="262" r:id="rId7"/>
    <p:sldId id="275" r:id="rId8"/>
    <p:sldId id="279" r:id="rId9"/>
    <p:sldId id="266" r:id="rId10"/>
    <p:sldId id="283" r:id="rId11"/>
    <p:sldId id="284" r:id="rId12"/>
    <p:sldId id="285" r:id="rId13"/>
    <p:sldId id="276" r:id="rId14"/>
    <p:sldId id="264" r:id="rId15"/>
    <p:sldId id="277" r:id="rId16"/>
    <p:sldId id="267" r:id="rId17"/>
    <p:sldId id="268" r:id="rId18"/>
    <p:sldId id="269" r:id="rId19"/>
    <p:sldId id="272" r:id="rId20"/>
    <p:sldId id="273" r:id="rId21"/>
    <p:sldId id="26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3EAED-5544-4CE0-B4D9-EEB01E60BD6E}" type="doc">
      <dgm:prSet loTypeId="urn:microsoft.com/office/officeart/2005/8/layout/arrow2" loCatId="process" qsTypeId="urn:microsoft.com/office/officeart/2005/8/quickstyle/simple1" qsCatId="simple" csTypeId="urn:microsoft.com/office/officeart/2005/8/colors/accent1_1" csCatId="accent1" phldr="1"/>
      <dgm:spPr/>
    </dgm:pt>
    <dgm:pt modelId="{18A16606-4A75-437C-8A5A-5ED73894E3BC}">
      <dgm:prSet phldrT="[Текст]" custT="1"/>
      <dgm:spPr/>
      <dgm:t>
        <a:bodyPr/>
        <a:lstStyle/>
        <a:p>
          <a:r>
            <a:rPr lang="ru-RU" sz="2000" b="1" dirty="0" smtClean="0">
              <a:effectLst/>
            </a:rPr>
            <a:t>Информация</a:t>
          </a:r>
          <a:endParaRPr lang="ru-RU" sz="2000" b="1" dirty="0">
            <a:effectLst/>
          </a:endParaRPr>
        </a:p>
      </dgm:t>
    </dgm:pt>
    <dgm:pt modelId="{9B31BCAE-43E3-45B5-960C-AEC9CB7BA91E}" type="parTrans" cxnId="{53FBB5BE-72AB-47F2-A3F4-D2DBF6CCD7A5}">
      <dgm:prSet/>
      <dgm:spPr/>
      <dgm:t>
        <a:bodyPr/>
        <a:lstStyle/>
        <a:p>
          <a:endParaRPr lang="ru-RU"/>
        </a:p>
      </dgm:t>
    </dgm:pt>
    <dgm:pt modelId="{76FC6153-9EE3-49D2-90B3-89E17145D010}" type="sibTrans" cxnId="{53FBB5BE-72AB-47F2-A3F4-D2DBF6CCD7A5}">
      <dgm:prSet/>
      <dgm:spPr/>
      <dgm:t>
        <a:bodyPr/>
        <a:lstStyle/>
        <a:p>
          <a:endParaRPr lang="ru-RU"/>
        </a:p>
      </dgm:t>
    </dgm:pt>
    <dgm:pt modelId="{061C1403-0868-43B1-9540-25A8A31EAEDF}">
      <dgm:prSet phldrT="[Текст]" custT="1"/>
      <dgm:spPr/>
      <dgm:t>
        <a:bodyPr/>
        <a:lstStyle/>
        <a:p>
          <a:r>
            <a:rPr lang="ru-RU" sz="2000" b="1" dirty="0" smtClean="0">
              <a:effectLst/>
            </a:rPr>
            <a:t>Убеждения</a:t>
          </a:r>
          <a:endParaRPr lang="ru-RU" sz="2000" b="1" dirty="0">
            <a:effectLst/>
          </a:endParaRPr>
        </a:p>
      </dgm:t>
    </dgm:pt>
    <dgm:pt modelId="{0241E2CA-7855-44E7-9FBA-71E2CCC10681}" type="parTrans" cxnId="{15882353-FD23-411D-86FC-B70AF3DEF709}">
      <dgm:prSet/>
      <dgm:spPr/>
      <dgm:t>
        <a:bodyPr/>
        <a:lstStyle/>
        <a:p>
          <a:endParaRPr lang="ru-RU"/>
        </a:p>
      </dgm:t>
    </dgm:pt>
    <dgm:pt modelId="{D6569D43-94A7-4ABE-950E-2D7273A6924D}" type="sibTrans" cxnId="{15882353-FD23-411D-86FC-B70AF3DEF709}">
      <dgm:prSet/>
      <dgm:spPr/>
      <dgm:t>
        <a:bodyPr/>
        <a:lstStyle/>
        <a:p>
          <a:endParaRPr lang="ru-RU"/>
        </a:p>
      </dgm:t>
    </dgm:pt>
    <dgm:pt modelId="{43DB09F9-4AA6-49AF-B6D5-ED349DD32BB8}">
      <dgm:prSet phldrT="[Текст]" custT="1"/>
      <dgm:spPr/>
      <dgm:t>
        <a:bodyPr/>
        <a:lstStyle/>
        <a:p>
          <a:r>
            <a:rPr lang="ru-RU" sz="2000" b="1" dirty="0" smtClean="0">
              <a:effectLst/>
            </a:rPr>
            <a:t>Желание</a:t>
          </a:r>
          <a:endParaRPr lang="ru-RU" sz="2000" b="1" dirty="0">
            <a:effectLst/>
          </a:endParaRPr>
        </a:p>
      </dgm:t>
    </dgm:pt>
    <dgm:pt modelId="{BBE2B14C-4C19-415E-B1A4-A733C7AA2EE4}" type="parTrans" cxnId="{52338A32-34A3-4B53-9982-61AF760D72E9}">
      <dgm:prSet/>
      <dgm:spPr/>
      <dgm:t>
        <a:bodyPr/>
        <a:lstStyle/>
        <a:p>
          <a:endParaRPr lang="ru-RU"/>
        </a:p>
      </dgm:t>
    </dgm:pt>
    <dgm:pt modelId="{7561E011-517B-4BA9-A1C2-D59F95BCF06E}" type="sibTrans" cxnId="{52338A32-34A3-4B53-9982-61AF760D72E9}">
      <dgm:prSet/>
      <dgm:spPr/>
      <dgm:t>
        <a:bodyPr/>
        <a:lstStyle/>
        <a:p>
          <a:endParaRPr lang="ru-RU"/>
        </a:p>
      </dgm:t>
    </dgm:pt>
    <dgm:pt modelId="{FD3223DA-E52A-4AE3-A4EF-55F7ABA20DCE}">
      <dgm:prSet phldrT="[Текст]" custT="1"/>
      <dgm:spPr/>
      <dgm:t>
        <a:bodyPr/>
        <a:lstStyle/>
        <a:p>
          <a:r>
            <a:rPr lang="ru-RU" sz="2000" b="1" dirty="0" smtClean="0">
              <a:effectLst/>
            </a:rPr>
            <a:t>Действие</a:t>
          </a:r>
        </a:p>
      </dgm:t>
    </dgm:pt>
    <dgm:pt modelId="{236B82BC-2E28-4841-84D9-7A07F5FF5837}" type="parTrans" cxnId="{A8E11AEA-EF4D-48D5-966B-DD6E44A8BDBC}">
      <dgm:prSet/>
      <dgm:spPr/>
      <dgm:t>
        <a:bodyPr/>
        <a:lstStyle/>
        <a:p>
          <a:endParaRPr lang="ru-RU"/>
        </a:p>
      </dgm:t>
    </dgm:pt>
    <dgm:pt modelId="{40529615-14C5-41D0-9893-CE56AF0B989F}" type="sibTrans" cxnId="{A8E11AEA-EF4D-48D5-966B-DD6E44A8BDBC}">
      <dgm:prSet/>
      <dgm:spPr/>
      <dgm:t>
        <a:bodyPr/>
        <a:lstStyle/>
        <a:p>
          <a:endParaRPr lang="ru-RU"/>
        </a:p>
      </dgm:t>
    </dgm:pt>
    <dgm:pt modelId="{6225D24D-A8D9-4835-A876-77B92B483962}" type="pres">
      <dgm:prSet presAssocID="{8A43EAED-5544-4CE0-B4D9-EEB01E60BD6E}" presName="arrowDiagram" presStyleCnt="0">
        <dgm:presLayoutVars>
          <dgm:chMax val="5"/>
          <dgm:dir/>
          <dgm:resizeHandles val="exact"/>
        </dgm:presLayoutVars>
      </dgm:prSet>
      <dgm:spPr/>
    </dgm:pt>
    <dgm:pt modelId="{A606A1D7-8A14-4558-8541-E32492946B00}" type="pres">
      <dgm:prSet presAssocID="{8A43EAED-5544-4CE0-B4D9-EEB01E60BD6E}" presName="arrow" presStyleLbl="bgShp" presStyleIdx="0" presStyleCnt="1"/>
      <dgm:spPr/>
    </dgm:pt>
    <dgm:pt modelId="{E04B631A-C8BE-478F-B1B7-97D37337EBA8}" type="pres">
      <dgm:prSet presAssocID="{8A43EAED-5544-4CE0-B4D9-EEB01E60BD6E}" presName="arrowDiagram4" presStyleCnt="0"/>
      <dgm:spPr/>
    </dgm:pt>
    <dgm:pt modelId="{3DBB0850-ABC6-4D3D-8CD8-32201E25A441}" type="pres">
      <dgm:prSet presAssocID="{18A16606-4A75-437C-8A5A-5ED73894E3BC}" presName="bullet4a" presStyleLbl="node1" presStyleIdx="0" presStyleCnt="4"/>
      <dgm:spPr/>
    </dgm:pt>
    <dgm:pt modelId="{120F5745-FF94-45FA-ACBA-D5955C2B4A61}" type="pres">
      <dgm:prSet presAssocID="{18A16606-4A75-437C-8A5A-5ED73894E3BC}" presName="textBox4a" presStyleLbl="revTx" presStyleIdx="0" presStyleCnt="4" custScaleX="151460" custScaleY="29040" custLinFactNeighborX="14621" custLinFactNeighborY="-12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1AD05-29D2-463C-8CD6-CEE978D9440B}" type="pres">
      <dgm:prSet presAssocID="{061C1403-0868-43B1-9540-25A8A31EAEDF}" presName="bullet4b" presStyleLbl="node1" presStyleIdx="1" presStyleCnt="4"/>
      <dgm:spPr/>
    </dgm:pt>
    <dgm:pt modelId="{7AD1786C-6651-45DC-B2DF-5554166C4B49}" type="pres">
      <dgm:prSet presAssocID="{061C1403-0868-43B1-9540-25A8A31EAEDF}" presName="textBox4b" presStyleLbl="revTx" presStyleIdx="1" presStyleCnt="4" custScaleX="111004" custScaleY="15390" custLinFactNeighborX="-13228" custLinFactNeighborY="-22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8B72E-F83A-4F80-97BC-48191DB71F15}" type="pres">
      <dgm:prSet presAssocID="{43DB09F9-4AA6-49AF-B6D5-ED349DD32BB8}" presName="bullet4c" presStyleLbl="node1" presStyleIdx="2" presStyleCnt="4"/>
      <dgm:spPr/>
    </dgm:pt>
    <dgm:pt modelId="{4EB366E9-2AA6-4B82-9AA9-01FD0EABCE2D}" type="pres">
      <dgm:prSet presAssocID="{43DB09F9-4AA6-49AF-B6D5-ED349DD32BB8}" presName="textBox4c" presStyleLbl="revTx" presStyleIdx="2" presStyleCnt="4" custScaleY="15138" custLinFactNeighborX="-24471" custLinFactNeighborY="-25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7B130-8C44-47D9-89D3-A19791939E79}" type="pres">
      <dgm:prSet presAssocID="{FD3223DA-E52A-4AE3-A4EF-55F7ABA20DCE}" presName="bullet4d" presStyleLbl="node1" presStyleIdx="3" presStyleCnt="4"/>
      <dgm:spPr/>
    </dgm:pt>
    <dgm:pt modelId="{27AA8265-8809-464F-A414-FDAFE01AB6B1}" type="pres">
      <dgm:prSet presAssocID="{FD3223DA-E52A-4AE3-A4EF-55F7ABA20DCE}" presName="textBox4d" presStyleLbl="revTx" presStyleIdx="3" presStyleCnt="4" custScaleX="108201" custScaleY="12194" custLinFactNeighborX="-35715" custLinFactNeighborY="-26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A7A894-E51A-D740-AB76-C0BD0B5D090D}" type="presOf" srcId="{061C1403-0868-43B1-9540-25A8A31EAEDF}" destId="{7AD1786C-6651-45DC-B2DF-5554166C4B49}" srcOrd="0" destOrd="0" presId="urn:microsoft.com/office/officeart/2005/8/layout/arrow2"/>
    <dgm:cxn modelId="{44D00368-F9D9-4E48-BAE3-8FBCE6F00054}" type="presOf" srcId="{8A43EAED-5544-4CE0-B4D9-EEB01E60BD6E}" destId="{6225D24D-A8D9-4835-A876-77B92B483962}" srcOrd="0" destOrd="0" presId="urn:microsoft.com/office/officeart/2005/8/layout/arrow2"/>
    <dgm:cxn modelId="{A8E11AEA-EF4D-48D5-966B-DD6E44A8BDBC}" srcId="{8A43EAED-5544-4CE0-B4D9-EEB01E60BD6E}" destId="{FD3223DA-E52A-4AE3-A4EF-55F7ABA20DCE}" srcOrd="3" destOrd="0" parTransId="{236B82BC-2E28-4841-84D9-7A07F5FF5837}" sibTransId="{40529615-14C5-41D0-9893-CE56AF0B989F}"/>
    <dgm:cxn modelId="{52338A32-34A3-4B53-9982-61AF760D72E9}" srcId="{8A43EAED-5544-4CE0-B4D9-EEB01E60BD6E}" destId="{43DB09F9-4AA6-49AF-B6D5-ED349DD32BB8}" srcOrd="2" destOrd="0" parTransId="{BBE2B14C-4C19-415E-B1A4-A733C7AA2EE4}" sibTransId="{7561E011-517B-4BA9-A1C2-D59F95BCF06E}"/>
    <dgm:cxn modelId="{15882353-FD23-411D-86FC-B70AF3DEF709}" srcId="{8A43EAED-5544-4CE0-B4D9-EEB01E60BD6E}" destId="{061C1403-0868-43B1-9540-25A8A31EAEDF}" srcOrd="1" destOrd="0" parTransId="{0241E2CA-7855-44E7-9FBA-71E2CCC10681}" sibTransId="{D6569D43-94A7-4ABE-950E-2D7273A6924D}"/>
    <dgm:cxn modelId="{27B49DBE-3290-884E-889C-D3743BF5AAF5}" type="presOf" srcId="{FD3223DA-E52A-4AE3-A4EF-55F7ABA20DCE}" destId="{27AA8265-8809-464F-A414-FDAFE01AB6B1}" srcOrd="0" destOrd="0" presId="urn:microsoft.com/office/officeart/2005/8/layout/arrow2"/>
    <dgm:cxn modelId="{0EBBBAAF-8452-434F-99D6-AFD73B23E443}" type="presOf" srcId="{18A16606-4A75-437C-8A5A-5ED73894E3BC}" destId="{120F5745-FF94-45FA-ACBA-D5955C2B4A61}" srcOrd="0" destOrd="0" presId="urn:microsoft.com/office/officeart/2005/8/layout/arrow2"/>
    <dgm:cxn modelId="{2BB01099-EB13-4544-A967-2105AF9883F8}" type="presOf" srcId="{43DB09F9-4AA6-49AF-B6D5-ED349DD32BB8}" destId="{4EB366E9-2AA6-4B82-9AA9-01FD0EABCE2D}" srcOrd="0" destOrd="0" presId="urn:microsoft.com/office/officeart/2005/8/layout/arrow2"/>
    <dgm:cxn modelId="{53FBB5BE-72AB-47F2-A3F4-D2DBF6CCD7A5}" srcId="{8A43EAED-5544-4CE0-B4D9-EEB01E60BD6E}" destId="{18A16606-4A75-437C-8A5A-5ED73894E3BC}" srcOrd="0" destOrd="0" parTransId="{9B31BCAE-43E3-45B5-960C-AEC9CB7BA91E}" sibTransId="{76FC6153-9EE3-49D2-90B3-89E17145D010}"/>
    <dgm:cxn modelId="{430AB666-A117-434E-8777-200263107F55}" type="presParOf" srcId="{6225D24D-A8D9-4835-A876-77B92B483962}" destId="{A606A1D7-8A14-4558-8541-E32492946B00}" srcOrd="0" destOrd="0" presId="urn:microsoft.com/office/officeart/2005/8/layout/arrow2"/>
    <dgm:cxn modelId="{F6EDD5EB-4444-ED4F-AE62-86B981140E53}" type="presParOf" srcId="{6225D24D-A8D9-4835-A876-77B92B483962}" destId="{E04B631A-C8BE-478F-B1B7-97D37337EBA8}" srcOrd="1" destOrd="0" presId="urn:microsoft.com/office/officeart/2005/8/layout/arrow2"/>
    <dgm:cxn modelId="{A13DC13A-F30A-7A4F-976B-93C9DFA0D254}" type="presParOf" srcId="{E04B631A-C8BE-478F-B1B7-97D37337EBA8}" destId="{3DBB0850-ABC6-4D3D-8CD8-32201E25A441}" srcOrd="0" destOrd="0" presId="urn:microsoft.com/office/officeart/2005/8/layout/arrow2"/>
    <dgm:cxn modelId="{74848FD2-8DCC-D941-B229-FC67B70A6046}" type="presParOf" srcId="{E04B631A-C8BE-478F-B1B7-97D37337EBA8}" destId="{120F5745-FF94-45FA-ACBA-D5955C2B4A61}" srcOrd="1" destOrd="0" presId="urn:microsoft.com/office/officeart/2005/8/layout/arrow2"/>
    <dgm:cxn modelId="{0D54E26B-C0A0-EF41-8D31-706E76DB1D04}" type="presParOf" srcId="{E04B631A-C8BE-478F-B1B7-97D37337EBA8}" destId="{0221AD05-29D2-463C-8CD6-CEE978D9440B}" srcOrd="2" destOrd="0" presId="urn:microsoft.com/office/officeart/2005/8/layout/arrow2"/>
    <dgm:cxn modelId="{1460A6AE-0DE3-584D-BBE8-07EDCA7AD8FA}" type="presParOf" srcId="{E04B631A-C8BE-478F-B1B7-97D37337EBA8}" destId="{7AD1786C-6651-45DC-B2DF-5554166C4B49}" srcOrd="3" destOrd="0" presId="urn:microsoft.com/office/officeart/2005/8/layout/arrow2"/>
    <dgm:cxn modelId="{DDD710A0-8A22-5045-A330-A21275AB302A}" type="presParOf" srcId="{E04B631A-C8BE-478F-B1B7-97D37337EBA8}" destId="{3758B72E-F83A-4F80-97BC-48191DB71F15}" srcOrd="4" destOrd="0" presId="urn:microsoft.com/office/officeart/2005/8/layout/arrow2"/>
    <dgm:cxn modelId="{8C7F1B80-8AF8-EE4C-AF8B-A906C9963C68}" type="presParOf" srcId="{E04B631A-C8BE-478F-B1B7-97D37337EBA8}" destId="{4EB366E9-2AA6-4B82-9AA9-01FD0EABCE2D}" srcOrd="5" destOrd="0" presId="urn:microsoft.com/office/officeart/2005/8/layout/arrow2"/>
    <dgm:cxn modelId="{495D32AC-60FE-7346-928F-05F4982C86EA}" type="presParOf" srcId="{E04B631A-C8BE-478F-B1B7-97D37337EBA8}" destId="{B9F7B130-8C44-47D9-89D3-A19791939E79}" srcOrd="6" destOrd="0" presId="urn:microsoft.com/office/officeart/2005/8/layout/arrow2"/>
    <dgm:cxn modelId="{8941AAD3-7074-4D4F-8948-B3D65C11DC78}" type="presParOf" srcId="{E04B631A-C8BE-478F-B1B7-97D37337EBA8}" destId="{27AA8265-8809-464F-A414-FDAFE01AB6B1}" srcOrd="7" destOrd="0" presId="urn:microsoft.com/office/officeart/2005/8/layout/arrow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6A1D7-8A14-4558-8541-E32492946B00}">
      <dsp:nvSpPr>
        <dsp:cNvPr id="0" name=""/>
        <dsp:cNvSpPr/>
      </dsp:nvSpPr>
      <dsp:spPr>
        <a:xfrm>
          <a:off x="0" y="381000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B0850-ABC6-4D3D-8CD8-32201E25A441}">
      <dsp:nvSpPr>
        <dsp:cNvPr id="0" name=""/>
        <dsp:cNvSpPr/>
      </dsp:nvSpPr>
      <dsp:spPr>
        <a:xfrm>
          <a:off x="600456" y="3214116"/>
          <a:ext cx="140208" cy="140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F5745-FF94-45FA-ACBA-D5955C2B4A61}">
      <dsp:nvSpPr>
        <dsp:cNvPr id="0" name=""/>
        <dsp:cNvSpPr/>
      </dsp:nvSpPr>
      <dsp:spPr>
        <a:xfrm>
          <a:off x="554758" y="3495862"/>
          <a:ext cx="1578843" cy="263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</a:rPr>
            <a:t>Информация</a:t>
          </a:r>
          <a:endParaRPr lang="ru-RU" sz="2000" b="1" kern="1200" dirty="0">
            <a:effectLst/>
          </a:endParaRPr>
        </a:p>
      </dsp:txBody>
      <dsp:txXfrm>
        <a:off x="554758" y="3495862"/>
        <a:ext cx="1578843" cy="263328"/>
      </dsp:txXfrm>
    </dsp:sp>
    <dsp:sp modelId="{0221AD05-29D2-463C-8CD6-CEE978D9440B}">
      <dsp:nvSpPr>
        <dsp:cNvPr id="0" name=""/>
        <dsp:cNvSpPr/>
      </dsp:nvSpPr>
      <dsp:spPr>
        <a:xfrm>
          <a:off x="1591056" y="2327909"/>
          <a:ext cx="243840" cy="243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1786C-6651-45DC-B2DF-5554166C4B49}">
      <dsp:nvSpPr>
        <dsp:cNvPr id="0" name=""/>
        <dsp:cNvSpPr/>
      </dsp:nvSpPr>
      <dsp:spPr>
        <a:xfrm>
          <a:off x="1473202" y="2788504"/>
          <a:ext cx="1421028" cy="267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0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</a:rPr>
            <a:t>Убеждения</a:t>
          </a:r>
          <a:endParaRPr lang="ru-RU" sz="2000" b="1" kern="1200" dirty="0">
            <a:effectLst/>
          </a:endParaRPr>
        </a:p>
      </dsp:txBody>
      <dsp:txXfrm>
        <a:off x="1473202" y="2788504"/>
        <a:ext cx="1421028" cy="267966"/>
      </dsp:txXfrm>
    </dsp:sp>
    <dsp:sp modelId="{3758B72E-F83A-4F80-97BC-48191DB71F15}">
      <dsp:nvSpPr>
        <dsp:cNvPr id="0" name=""/>
        <dsp:cNvSpPr/>
      </dsp:nvSpPr>
      <dsp:spPr>
        <a:xfrm>
          <a:off x="2855976" y="1674876"/>
          <a:ext cx="323088" cy="323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366E9-2AA6-4B82-9AA9-01FD0EABCE2D}">
      <dsp:nvSpPr>
        <dsp:cNvPr id="0" name=""/>
        <dsp:cNvSpPr/>
      </dsp:nvSpPr>
      <dsp:spPr>
        <a:xfrm>
          <a:off x="2704252" y="2242820"/>
          <a:ext cx="1280160" cy="356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19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</a:rPr>
            <a:t>Желание</a:t>
          </a:r>
          <a:endParaRPr lang="ru-RU" sz="2000" b="1" kern="1200" dirty="0">
            <a:effectLst/>
          </a:endParaRPr>
        </a:p>
      </dsp:txBody>
      <dsp:txXfrm>
        <a:off x="2704252" y="2242820"/>
        <a:ext cx="1280160" cy="356436"/>
      </dsp:txXfrm>
    </dsp:sp>
    <dsp:sp modelId="{B9F7B130-8C44-47D9-89D3-A19791939E79}">
      <dsp:nvSpPr>
        <dsp:cNvPr id="0" name=""/>
        <dsp:cNvSpPr/>
      </dsp:nvSpPr>
      <dsp:spPr>
        <a:xfrm>
          <a:off x="4233672" y="1242822"/>
          <a:ext cx="432816" cy="4328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A8265-8809-464F-A414-FDAFE01AB6B1}">
      <dsp:nvSpPr>
        <dsp:cNvPr id="0" name=""/>
        <dsp:cNvSpPr/>
      </dsp:nvSpPr>
      <dsp:spPr>
        <a:xfrm>
          <a:off x="3940377" y="1938874"/>
          <a:ext cx="1385145" cy="333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4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</a:rPr>
            <a:t>Действие</a:t>
          </a:r>
        </a:p>
      </dsp:txBody>
      <dsp:txXfrm>
        <a:off x="3940377" y="1938874"/>
        <a:ext cx="1385145" cy="333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7/9/2014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7/9/2014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7/9/2014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7/9/2014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7/9/2014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7/9/2014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7/9/2014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7/9/2014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78" y="783150"/>
            <a:ext cx="5333578" cy="5418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20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r"/>
            <a:r>
              <a:rPr lang="ru-RU" b="1" dirty="0" smtClean="0"/>
              <a:t>ФАКТОРЫ, ВЛИЯЮЩИЕ НА РЕШЕНИЕ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algn="r"/>
            <a:endParaRPr lang="ru-RU" sz="3000" i="1" dirty="0" smtClean="0"/>
          </a:p>
          <a:p>
            <a:pPr algn="r"/>
            <a:endParaRPr lang="ru-RU" sz="3000" i="1" dirty="0"/>
          </a:p>
          <a:p>
            <a:pPr algn="r"/>
            <a:endParaRPr lang="ru-RU" sz="3000" i="1" dirty="0" smtClean="0"/>
          </a:p>
          <a:p>
            <a:r>
              <a:rPr lang="ru-RU" sz="6400" b="1" i="1" dirty="0" smtClean="0"/>
              <a:t>1</a:t>
            </a:r>
          </a:p>
          <a:p>
            <a:r>
              <a:rPr lang="ru-RU" sz="3700" b="1" i="1" dirty="0" smtClean="0"/>
              <a:t>БОЖЕСТВЕННЫЙ фактор</a:t>
            </a:r>
            <a:endParaRPr lang="ru-RU" sz="37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4000" b="1" dirty="0" smtClean="0"/>
              <a:t>СЛОВО БОГА</a:t>
            </a:r>
            <a:endParaRPr lang="ru-RU" sz="4000" dirty="0"/>
          </a:p>
          <a:p>
            <a:pPr algn="r"/>
            <a:endParaRPr lang="ru-RU" sz="2000" dirty="0" smtClean="0"/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«…так </a:t>
            </a:r>
            <a:r>
              <a:rPr lang="ru-RU" b="1" i="1" dirty="0">
                <a:solidFill>
                  <a:schemeClr val="tx1"/>
                </a:solidFill>
              </a:rPr>
              <a:t>и слово Мое, которое исходит из уст Моих, — оно не возвращается ко Мне тщетным, но исполняет то, что Мне угодно, и совершает то, для чего Я послал </a:t>
            </a:r>
            <a:r>
              <a:rPr lang="ru-RU" b="1" i="1" dirty="0" smtClean="0">
                <a:solidFill>
                  <a:schemeClr val="tx1"/>
                </a:solidFill>
              </a:rPr>
              <a:t>его»</a:t>
            </a:r>
          </a:p>
          <a:p>
            <a:pPr algn="r"/>
            <a:r>
              <a:rPr lang="ru-RU" sz="2000" dirty="0" smtClean="0"/>
              <a:t>(Книга пророка Исайи, 55:11) </a:t>
            </a:r>
            <a:endParaRPr lang="ru-RU" sz="2000" dirty="0"/>
          </a:p>
        </p:txBody>
      </p:sp>
      <p:pic>
        <p:nvPicPr>
          <p:cNvPr id="7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029" y="5982549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22" y="542282"/>
            <a:ext cx="1388981" cy="10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4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r"/>
            <a:r>
              <a:rPr lang="ru-RU" b="1" dirty="0" smtClean="0"/>
              <a:t>ФАКТОРЫ, ВЛИЯЮЩИЕ НА РЕШЕНИЕ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algn="r"/>
            <a:endParaRPr lang="ru-RU" sz="3000" i="1" dirty="0" smtClean="0"/>
          </a:p>
          <a:p>
            <a:pPr algn="r"/>
            <a:endParaRPr lang="ru-RU" sz="3000" i="1" dirty="0"/>
          </a:p>
          <a:p>
            <a:pPr algn="r"/>
            <a:endParaRPr lang="ru-RU" sz="3000" i="1" dirty="0" smtClean="0"/>
          </a:p>
          <a:p>
            <a:r>
              <a:rPr lang="ru-RU" sz="6400" b="1" i="1" dirty="0"/>
              <a:t>2</a:t>
            </a:r>
            <a:endParaRPr lang="ru-RU" sz="6400" b="1" i="1" dirty="0" smtClean="0"/>
          </a:p>
          <a:p>
            <a:r>
              <a:rPr lang="ru-RU" sz="3700" b="1" i="1" dirty="0" smtClean="0"/>
              <a:t>ЧЕЛОВЕЧЕСКИЙ фактор</a:t>
            </a:r>
            <a:endParaRPr lang="ru-RU" sz="37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4000" b="1" dirty="0" smtClean="0"/>
              <a:t>ВЕСТНИК</a:t>
            </a:r>
            <a:endParaRPr lang="ru-RU" sz="4000" dirty="0"/>
          </a:p>
          <a:p>
            <a:pPr algn="r"/>
            <a:endParaRPr lang="ru-RU" sz="2000" dirty="0" smtClean="0"/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«…будучи </a:t>
            </a:r>
            <a:r>
              <a:rPr lang="ru-RU" b="1" i="1" dirty="0">
                <a:solidFill>
                  <a:schemeClr val="tx1"/>
                </a:solidFill>
              </a:rPr>
              <a:t>в союзе со Христом, приняв дары Духа, даже самый бедный и необразованный из Его последователей будет обладать силой, которая будет говорить к </a:t>
            </a:r>
            <a:r>
              <a:rPr lang="ru-RU" b="1" i="1" dirty="0" smtClean="0">
                <a:solidFill>
                  <a:schemeClr val="tx1"/>
                </a:solidFill>
              </a:rPr>
              <a:t>сердцам»</a:t>
            </a:r>
          </a:p>
          <a:p>
            <a:pPr algn="r"/>
            <a:r>
              <a:rPr lang="ru-RU" sz="2000" dirty="0" smtClean="0"/>
              <a:t>(Е. Уайт, Наглядные уроки Христа, с. 328) </a:t>
            </a:r>
            <a:endParaRPr lang="ru-RU" sz="2000" dirty="0"/>
          </a:p>
        </p:txBody>
      </p:sp>
      <p:pic>
        <p:nvPicPr>
          <p:cNvPr id="7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029" y="5982549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0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r"/>
            <a:r>
              <a:rPr lang="ru-RU" b="1" dirty="0" smtClean="0"/>
              <a:t>ФАКТОРЫ, ВЛИЯЮЩИЕ НА РЕШЕНИЕ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algn="r"/>
            <a:endParaRPr lang="ru-RU" sz="3000" i="1" dirty="0" smtClean="0"/>
          </a:p>
          <a:p>
            <a:pPr algn="r"/>
            <a:endParaRPr lang="ru-RU" sz="3000" i="1" dirty="0"/>
          </a:p>
          <a:p>
            <a:pPr algn="r"/>
            <a:endParaRPr lang="ru-RU" sz="3000" i="1" dirty="0" smtClean="0"/>
          </a:p>
          <a:p>
            <a:r>
              <a:rPr lang="ru-RU" sz="6400" b="1" i="1" dirty="0"/>
              <a:t>2</a:t>
            </a:r>
            <a:endParaRPr lang="ru-RU" sz="6400" b="1" i="1" dirty="0" smtClean="0"/>
          </a:p>
          <a:p>
            <a:r>
              <a:rPr lang="ru-RU" sz="3700" b="1" i="1" dirty="0" smtClean="0"/>
              <a:t>ЧЕЛОВЕЧЕСКИЙ фактор</a:t>
            </a:r>
            <a:endParaRPr lang="ru-RU" sz="37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4000" b="1" dirty="0" smtClean="0"/>
              <a:t>МОЛИТВА</a:t>
            </a:r>
            <a:endParaRPr lang="ru-RU" sz="4000" dirty="0"/>
          </a:p>
          <a:p>
            <a:pPr algn="r"/>
            <a:endParaRPr lang="ru-RU" sz="2000" dirty="0" smtClean="0"/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«…да </a:t>
            </a:r>
            <a:r>
              <a:rPr lang="ru-RU" b="1" i="1" dirty="0">
                <a:solidFill>
                  <a:schemeClr val="tx1"/>
                </a:solidFill>
              </a:rPr>
              <a:t>возносятся ваши искренние, сокрушенные и смиренные мольбы о мудрости к Богу, чтобы вы смогли спасти не только собственные души, но и души других людей»</a:t>
            </a:r>
            <a:endParaRPr lang="ru-RU" b="1" i="1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smtClean="0"/>
              <a:t>(Е. Уайт, Свидетельства для Церкви, том 1, с. 513 ) </a:t>
            </a:r>
            <a:endParaRPr lang="ru-RU" sz="2000" dirty="0"/>
          </a:p>
        </p:txBody>
      </p:sp>
      <p:pic>
        <p:nvPicPr>
          <p:cNvPr id="7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029" y="5982549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46" y="542282"/>
            <a:ext cx="1110760" cy="116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0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КАК ЧЕЛОВЕК ПРИНИМАЕТ РЕШЕНИЕ?</a:t>
            </a:r>
            <a:endParaRPr lang="ru-RU" sz="4400" b="1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766" b="127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25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ПРОЦЕСС ПРИНЯТИЯ РЕШЕНИЯ</a:t>
            </a:r>
            <a:endParaRPr lang="ru-RU" sz="4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741827"/>
              </p:ext>
            </p:extLst>
          </p:nvPr>
        </p:nvGraphicFramePr>
        <p:xfrm>
          <a:off x="762000" y="762000"/>
          <a:ext cx="6096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000" i="1" dirty="0" smtClean="0"/>
              <a:t>Процесс принятия решения включает в себя четыре основных уровня</a:t>
            </a:r>
            <a:endParaRPr lang="ru-RU" sz="3000" i="1" dirty="0"/>
          </a:p>
        </p:txBody>
      </p:sp>
      <p:pic>
        <p:nvPicPr>
          <p:cNvPr id="6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029" y="162042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8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b="1" dirty="0" smtClean="0"/>
              <a:t>ПРОЦЕСС ПРИНЯТИЯ РЕШЕНИЯ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r"/>
            <a:endParaRPr lang="ru-RU" sz="3000" i="1" dirty="0" smtClean="0"/>
          </a:p>
          <a:p>
            <a:pPr algn="r"/>
            <a:endParaRPr lang="ru-RU" sz="3000" i="1" dirty="0"/>
          </a:p>
          <a:p>
            <a:pPr algn="r"/>
            <a:endParaRPr lang="ru-RU" sz="3000" i="1" dirty="0" smtClean="0"/>
          </a:p>
          <a:p>
            <a:pPr algn="r"/>
            <a:r>
              <a:rPr lang="ru-RU" sz="5200" b="1" i="1" dirty="0" smtClean="0"/>
              <a:t>1</a:t>
            </a:r>
            <a:r>
              <a:rPr lang="ru-RU" sz="3000" i="1" dirty="0" smtClean="0"/>
              <a:t> УРОВЕНЬ:</a:t>
            </a:r>
          </a:p>
          <a:p>
            <a:pPr algn="r"/>
            <a:r>
              <a:rPr lang="ru-RU" sz="3700" b="1" dirty="0" smtClean="0"/>
              <a:t>ИНФОРМАЦИЯ</a:t>
            </a:r>
            <a:endParaRPr lang="ru-RU" sz="3700" b="1" dirty="0"/>
          </a:p>
        </p:txBody>
      </p:sp>
      <p:pic>
        <p:nvPicPr>
          <p:cNvPr id="6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029" y="162042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dirty="0" smtClean="0"/>
              <a:t>Человек собирает </a:t>
            </a:r>
            <a:r>
              <a:rPr lang="ru-RU" sz="2800" dirty="0"/>
              <a:t>факты, относящиеся к принимаемому в будущем решению. </a:t>
            </a:r>
            <a:endParaRPr lang="ru-RU" sz="2800" dirty="0" smtClean="0"/>
          </a:p>
          <a:p>
            <a:pPr algn="r"/>
            <a:r>
              <a:rPr lang="ru-RU" sz="2800" dirty="0" smtClean="0"/>
              <a:t>Информационный </a:t>
            </a:r>
            <a:r>
              <a:rPr lang="ru-RU" sz="2800" dirty="0"/>
              <a:t>уровень предоставляет возможность собрать данные, необходимые для принятия наиболее разумного </a:t>
            </a:r>
            <a:r>
              <a:rPr lang="ru-RU" sz="2800" dirty="0" smtClean="0"/>
              <a:t>решения.</a:t>
            </a:r>
          </a:p>
          <a:p>
            <a:pPr algn="r"/>
            <a:r>
              <a:rPr lang="ru-RU" sz="2800" dirty="0" smtClean="0"/>
              <a:t>Человек </a:t>
            </a:r>
            <a:r>
              <a:rPr lang="ru-RU" sz="2800" dirty="0"/>
              <a:t>не примет правильного решения до тех пор, пока не будет иметь в своем распоряжении адекватную информацию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084" y="2511813"/>
            <a:ext cx="1706600" cy="1563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669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b="1" dirty="0" smtClean="0"/>
              <a:t>ПРОЦЕСС ПРИНЯТИЯ РЕШЕНИЯ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sz="3000" i="1" dirty="0" smtClean="0"/>
          </a:p>
          <a:p>
            <a:pPr algn="r"/>
            <a:endParaRPr lang="ru-RU" sz="3000" i="1" dirty="0"/>
          </a:p>
          <a:p>
            <a:pPr algn="r"/>
            <a:endParaRPr lang="ru-RU" sz="3000" i="1" dirty="0" smtClean="0"/>
          </a:p>
          <a:p>
            <a:pPr algn="r"/>
            <a:r>
              <a:rPr lang="ru-RU" sz="4800" b="1" i="1" dirty="0" smtClean="0"/>
              <a:t>2</a:t>
            </a:r>
            <a:r>
              <a:rPr lang="ru-RU" sz="3000" i="1" dirty="0" smtClean="0"/>
              <a:t> УРОВЕНЬ:</a:t>
            </a:r>
          </a:p>
          <a:p>
            <a:pPr algn="r"/>
            <a:r>
              <a:rPr lang="ru-RU" sz="3700" b="1" dirty="0" smtClean="0"/>
              <a:t>УБЕЖДЕНИЯ</a:t>
            </a:r>
            <a:endParaRPr lang="ru-RU" sz="3700" b="1" dirty="0"/>
          </a:p>
        </p:txBody>
      </p:sp>
      <p:pic>
        <p:nvPicPr>
          <p:cNvPr id="6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029" y="162042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500" dirty="0"/>
              <a:t>Ч</a:t>
            </a:r>
            <a:r>
              <a:rPr lang="ru-RU" sz="2500" dirty="0" smtClean="0"/>
              <a:t>еловек </a:t>
            </a:r>
            <a:r>
              <a:rPr lang="ru-RU" sz="2500" dirty="0"/>
              <a:t>начинает осознавать, что </a:t>
            </a:r>
            <a:r>
              <a:rPr lang="ru-RU" sz="2500" dirty="0" smtClean="0"/>
              <a:t>необходимо сделать </a:t>
            </a:r>
            <a:r>
              <a:rPr lang="ru-RU" sz="2500" dirty="0"/>
              <a:t>в </a:t>
            </a:r>
            <a:r>
              <a:rPr lang="ru-RU" sz="2500" dirty="0" smtClean="0"/>
              <a:t>конкретной </a:t>
            </a:r>
            <a:r>
              <a:rPr lang="ru-RU" sz="2500" dirty="0"/>
              <a:t>ситуации. </a:t>
            </a:r>
            <a:endParaRPr lang="ru-RU" sz="2500" dirty="0" smtClean="0"/>
          </a:p>
          <a:p>
            <a:pPr algn="r"/>
            <a:r>
              <a:rPr lang="ru-RU" sz="2500" dirty="0" smtClean="0"/>
              <a:t>Когда </a:t>
            </a:r>
            <a:r>
              <a:rPr lang="ru-RU" sz="2500" dirty="0"/>
              <a:t>человек, </a:t>
            </a:r>
            <a:r>
              <a:rPr lang="ru-RU" sz="2500" dirty="0" smtClean="0"/>
              <a:t>находясь </a:t>
            </a:r>
            <a:r>
              <a:rPr lang="ru-RU" sz="2500" dirty="0"/>
              <a:t>под влиянием убеждения, принимает </a:t>
            </a:r>
            <a:r>
              <a:rPr lang="ru-RU" sz="2500" dirty="0" smtClean="0"/>
              <a:t>верное </a:t>
            </a:r>
            <a:r>
              <a:rPr lang="ru-RU" sz="2500" dirty="0"/>
              <a:t>решение, </a:t>
            </a:r>
            <a:r>
              <a:rPr lang="ru-RU" sz="2500" dirty="0" smtClean="0"/>
              <a:t>он испытывает чувство правоты и удовлетворения. </a:t>
            </a:r>
            <a:r>
              <a:rPr lang="ru-RU" sz="2500" dirty="0"/>
              <a:t>И наоборот, </a:t>
            </a:r>
            <a:r>
              <a:rPr lang="ru-RU" sz="2500" dirty="0" smtClean="0"/>
              <a:t>испытывает чувство </a:t>
            </a:r>
            <a:r>
              <a:rPr lang="ru-RU" sz="2500" dirty="0"/>
              <a:t>вины, оттого что не поступил должным </a:t>
            </a:r>
            <a:r>
              <a:rPr lang="ru-RU" sz="2500" dirty="0" smtClean="0"/>
              <a:t>образом. </a:t>
            </a:r>
            <a:endParaRPr lang="ru-RU" sz="2500" dirty="0"/>
          </a:p>
          <a:p>
            <a:pPr algn="r"/>
            <a:r>
              <a:rPr lang="ru-RU" sz="2500" dirty="0" smtClean="0"/>
              <a:t>В некоторых случаях </a:t>
            </a:r>
            <a:r>
              <a:rPr lang="ru-RU" sz="2500" dirty="0"/>
              <a:t>решения принимаются </a:t>
            </a:r>
            <a:r>
              <a:rPr lang="ru-RU" sz="2500" dirty="0" smtClean="0"/>
              <a:t>не </a:t>
            </a:r>
            <a:r>
              <a:rPr lang="ru-RU" sz="2500" dirty="0"/>
              <a:t>только потому, что человек </a:t>
            </a:r>
            <a:r>
              <a:rPr lang="ru-RU" sz="2500" dirty="0" smtClean="0"/>
              <a:t>убежден. Женщинам, достаточно просто </a:t>
            </a:r>
            <a:r>
              <a:rPr lang="ru-RU" sz="2500" dirty="0"/>
              <a:t>почувствовать, что это </a:t>
            </a:r>
            <a:r>
              <a:rPr lang="ru-RU" sz="2500" dirty="0" smtClean="0"/>
              <a:t>правильно. </a:t>
            </a:r>
            <a:endParaRPr lang="ru-RU" sz="25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705" y="2511813"/>
            <a:ext cx="1880797" cy="1563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992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b="1" dirty="0" smtClean="0"/>
              <a:t>ПРОЦЕСС ПРИНЯТИЯ РЕШЕНИЯ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sz="3000" i="1" dirty="0" smtClean="0"/>
          </a:p>
          <a:p>
            <a:pPr algn="r"/>
            <a:endParaRPr lang="ru-RU" sz="3000" i="1" dirty="0"/>
          </a:p>
          <a:p>
            <a:pPr algn="r"/>
            <a:endParaRPr lang="ru-RU" sz="3000" i="1" dirty="0" smtClean="0"/>
          </a:p>
          <a:p>
            <a:pPr algn="r"/>
            <a:r>
              <a:rPr lang="ru-RU" sz="4800" b="1" i="1" dirty="0" smtClean="0"/>
              <a:t>3</a:t>
            </a:r>
            <a:r>
              <a:rPr lang="ru-RU" sz="3000" i="1" dirty="0" smtClean="0"/>
              <a:t> УРОВЕНЬ:</a:t>
            </a:r>
          </a:p>
          <a:p>
            <a:pPr algn="r"/>
            <a:r>
              <a:rPr lang="ru-RU" sz="3700" b="1" dirty="0" smtClean="0"/>
              <a:t>ЖЕЛАНИЯ</a:t>
            </a:r>
            <a:endParaRPr lang="ru-RU" sz="3700" b="1" dirty="0"/>
          </a:p>
        </p:txBody>
      </p:sp>
      <p:pic>
        <p:nvPicPr>
          <p:cNvPr id="6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029" y="162042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dirty="0"/>
              <a:t>На этой стадии люди разбираются в своих собственных чувствах, определяют не только то, что должно быть сделано, но и то, хотят ли они это </a:t>
            </a:r>
            <a:r>
              <a:rPr lang="ru-RU" sz="2800" dirty="0" smtClean="0"/>
              <a:t>сделать.</a:t>
            </a:r>
          </a:p>
          <a:p>
            <a:pPr algn="r"/>
            <a:r>
              <a:rPr lang="ru-RU" sz="2800" dirty="0" smtClean="0"/>
              <a:t>Рассказывая </a:t>
            </a:r>
            <a:r>
              <a:rPr lang="ru-RU" sz="2800" dirty="0"/>
              <a:t>о всех преимуществах правильного </a:t>
            </a:r>
            <a:r>
              <a:rPr lang="ru-RU" sz="2800" dirty="0" smtClean="0"/>
              <a:t>выбора и последствиях </a:t>
            </a:r>
            <a:r>
              <a:rPr lang="ru-RU" sz="2800" dirty="0"/>
              <a:t>неправильных </a:t>
            </a:r>
            <a:r>
              <a:rPr lang="ru-RU" sz="2800" dirty="0" smtClean="0"/>
              <a:t>действий, </a:t>
            </a:r>
            <a:r>
              <a:rPr lang="ru-RU" sz="2800" dirty="0"/>
              <a:t>вы тем самым укрепляете желание слушателей принять правильное решение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52123" y="2511813"/>
            <a:ext cx="1622379" cy="1622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54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b="1" dirty="0" smtClean="0"/>
              <a:t>ПРОЦЕСС ПРИНЯТИЯ РЕШЕНИЯ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sz="3000" i="1" dirty="0" smtClean="0"/>
          </a:p>
          <a:p>
            <a:pPr algn="r"/>
            <a:endParaRPr lang="ru-RU" sz="3000" i="1" dirty="0"/>
          </a:p>
          <a:p>
            <a:pPr algn="r"/>
            <a:endParaRPr lang="ru-RU" sz="3000" i="1" dirty="0" smtClean="0"/>
          </a:p>
          <a:p>
            <a:pPr algn="r"/>
            <a:r>
              <a:rPr lang="ru-RU" sz="4800" b="1" i="1" dirty="0" smtClean="0"/>
              <a:t>4</a:t>
            </a:r>
            <a:r>
              <a:rPr lang="ru-RU" sz="3000" i="1" dirty="0" smtClean="0"/>
              <a:t> УРОВЕНЬ:</a:t>
            </a:r>
          </a:p>
          <a:p>
            <a:pPr algn="r"/>
            <a:r>
              <a:rPr lang="ru-RU" sz="3700" b="1" dirty="0" smtClean="0"/>
              <a:t>ДЕЙСТВИЯ</a:t>
            </a:r>
            <a:endParaRPr lang="ru-RU" sz="3700" b="1" dirty="0"/>
          </a:p>
        </p:txBody>
      </p:sp>
      <p:pic>
        <p:nvPicPr>
          <p:cNvPr id="6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029" y="162042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dirty="0"/>
              <a:t>Когда убежденность и желание усиливаются, человек начинает действовать. </a:t>
            </a:r>
            <a:endParaRPr lang="ru-RU" sz="2800" dirty="0" smtClean="0"/>
          </a:p>
          <a:p>
            <a:pPr algn="r"/>
            <a:r>
              <a:rPr lang="ru-RU" sz="2800" dirty="0" smtClean="0"/>
              <a:t>Таким </a:t>
            </a:r>
            <a:r>
              <a:rPr lang="ru-RU" sz="2800" dirty="0"/>
              <a:t>образом, ключом к конечному действию является убеждение и желание.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5329" y="2511813"/>
            <a:ext cx="1659355" cy="1659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599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i="1" dirty="0" smtClean="0"/>
              <a:t>«Решения </a:t>
            </a:r>
            <a:r>
              <a:rPr lang="ru-RU" sz="2800" i="1" dirty="0"/>
              <a:t>вытекают и проистекают в зависимости от приобретенных знаний, убеждений и желаний, сосредоточенных в мыслях человека. Когда человеческое знание, убеждение и желание относительно определенного предмета достигает достаточного уровня, человеческий мозг склоняется в сторону принятия решения и действует соответственно. Поскольку знания, убеждение и желание ведут к решению, то проповеди, уроки изучения Библии и личные беседы должны гармонично сочетать факторы, направленные на усиление желания и убеждения относительно данного </a:t>
            </a:r>
            <a:r>
              <a:rPr lang="ru-RU" sz="2800" i="1" dirty="0" smtClean="0"/>
              <a:t>предмета…»</a:t>
            </a:r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33429" y="110067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6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ПСИХОЛОГИЯ ПРИНЯТИЯ РЕШЕНИЯ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/>
              <a:t>Каким образом человек принимает решение?</a:t>
            </a:r>
            <a:endParaRPr lang="ru-RU" i="1" dirty="0"/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33429" y="110067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06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3300" i="1" dirty="0" smtClean="0"/>
              <a:t>«…Когда </a:t>
            </a:r>
            <a:r>
              <a:rPr lang="ru-RU" sz="3300" i="1" dirty="0"/>
              <a:t>знание истины и желание следовать ей соединены воедино, человек принимает решение следовать за Иисусом. Анализируя определенные библейские тексты, мы видим, что некоторые из них просто созданы для того, чтобы давать знания, другие — для того, чтобы приносить убежденность, третьи — объясняют, что же такое желание. И очень часто один и тот же текст содержит в себе элементы всех трех составляющих. Нам необходимо обратить особое внимание на такие тексты, которые приведут к убеждению и в то же время вызовут желание следовать великим Божьим </a:t>
            </a:r>
            <a:r>
              <a:rPr lang="ru-RU" sz="3300" i="1" dirty="0" smtClean="0"/>
              <a:t>принципам…»</a:t>
            </a:r>
            <a:r>
              <a:rPr lang="ru-RU" sz="3300" dirty="0" smtClean="0"/>
              <a:t> </a:t>
            </a:r>
          </a:p>
          <a:p>
            <a:pPr marL="0" indent="0" algn="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(</a:t>
            </a:r>
            <a:r>
              <a:rPr lang="ru-RU" sz="3200" dirty="0">
                <a:solidFill>
                  <a:schemeClr val="tx1"/>
                </a:solidFill>
              </a:rPr>
              <a:t>Д. Л. </a:t>
            </a:r>
            <a:r>
              <a:rPr lang="ru-RU" sz="3200" dirty="0" smtClean="0">
                <a:solidFill>
                  <a:schemeClr val="tx1"/>
                </a:solidFill>
              </a:rPr>
              <a:t>Шулер, «Ограждая решения»)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3200" dirty="0" smtClean="0"/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33429" y="110067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26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78" y="783150"/>
            <a:ext cx="5333578" cy="5418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14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ЧТО ТАКОЕ РЕШЕНИЕ?</a:t>
            </a:r>
            <a:endParaRPr lang="ru-RU" sz="4400" b="1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 b="75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170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РЕШЕНИЕ?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6655" y="1998134"/>
            <a:ext cx="6012012" cy="3767328"/>
          </a:xfrm>
        </p:spPr>
        <p:txBody>
          <a:bodyPr>
            <a:normAutofit/>
          </a:bodyPr>
          <a:lstStyle/>
          <a:p>
            <a:r>
              <a:rPr lang="ru-RU" sz="2800" dirty="0"/>
              <a:t>Новое руководство для служителей-добровольцев понятие РЕШЕНИЕ определяет </a:t>
            </a:r>
            <a:r>
              <a:rPr lang="ru-RU" sz="2800" dirty="0" smtClean="0"/>
              <a:t>так</a:t>
            </a:r>
            <a:r>
              <a:rPr lang="ru-RU" sz="2800" dirty="0"/>
              <a:t>: </a:t>
            </a:r>
          </a:p>
          <a:p>
            <a:endParaRPr lang="ru-RU" sz="1400" dirty="0"/>
          </a:p>
          <a:p>
            <a:pPr marL="355600" indent="-355600" algn="just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tx1"/>
                </a:solidFill>
              </a:rPr>
              <a:t>«Мыслительный процесс, который происходит между двумя идеями или идеалами, между двумя вещами, и сам акт выбора между ними».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24" y="1998134"/>
            <a:ext cx="4310205" cy="2785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33429" y="110067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31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РЕШЕНИЕ?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Обычно </a:t>
            </a:r>
            <a:r>
              <a:rPr lang="ru-RU" sz="3200" dirty="0"/>
              <a:t>говорят о двух типах решений</a:t>
            </a:r>
            <a:r>
              <a:rPr lang="ru-RU" sz="3200" dirty="0" smtClean="0"/>
              <a:t>:</a:t>
            </a:r>
          </a:p>
          <a:p>
            <a:endParaRPr lang="ru-RU" sz="1400" dirty="0"/>
          </a:p>
          <a:p>
            <a:pPr marL="514350" indent="-514350" algn="just">
              <a:buFont typeface="+mj-lt"/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</a:rPr>
              <a:t>МАЛЫЕ РЕШЕНИЯ.</a:t>
            </a:r>
            <a:r>
              <a:rPr lang="ru-RU" sz="3200" dirty="0" smtClean="0"/>
              <a:t> </a:t>
            </a:r>
            <a:r>
              <a:rPr lang="ru-RU" sz="3200" dirty="0"/>
              <a:t>Р</a:t>
            </a:r>
            <a:r>
              <a:rPr lang="ru-RU" sz="3200" dirty="0" smtClean="0"/>
              <a:t>ешения касающиеся таких положений веры как «Библия - Слово Божье», «Христос - наш Спаситель» и т.д.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</a:rPr>
              <a:t>БОЛЬШИЕ РЕШЕНИЯ.</a:t>
            </a:r>
            <a:r>
              <a:rPr lang="ru-RU" sz="3200" dirty="0" smtClean="0"/>
              <a:t> </a:t>
            </a:r>
            <a:r>
              <a:rPr lang="ru-RU" sz="3200" dirty="0"/>
              <a:t>Э</a:t>
            </a:r>
            <a:r>
              <a:rPr lang="ru-RU" sz="3200" dirty="0" smtClean="0"/>
              <a:t>то решения, затрагивающие </a:t>
            </a:r>
            <a:r>
              <a:rPr lang="ru-RU" sz="3200" dirty="0"/>
              <a:t>аспекты большей </a:t>
            </a:r>
            <a:r>
              <a:rPr lang="ru-RU" sz="3200" dirty="0" smtClean="0"/>
              <a:t>важности (например</a:t>
            </a:r>
            <a:r>
              <a:rPr lang="ru-RU" sz="3200" dirty="0"/>
              <a:t>, суббота, дух пророчества, реформа </a:t>
            </a:r>
            <a:r>
              <a:rPr lang="ru-RU" sz="3200" dirty="0" smtClean="0"/>
              <a:t>здоровья и т.д.). </a:t>
            </a:r>
            <a:endParaRPr lang="ru-RU" sz="3200" dirty="0"/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33429" y="110067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РЕШЕНИЕ?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9263" indent="-449263" algn="just">
              <a:buFont typeface="Wingdings" panose="05000000000000000000" pitchFamily="2" charset="2"/>
              <a:buChar char="v"/>
            </a:pPr>
            <a:r>
              <a:rPr lang="ru-RU" sz="3200" dirty="0" smtClean="0"/>
              <a:t>Человек может согласиться с авторитетом Священного Писания, но учение о субботе для него может стать камнем преткновения.</a:t>
            </a:r>
          </a:p>
          <a:p>
            <a:pPr marL="449263" indent="-449263" algn="just">
              <a:buFont typeface="Wingdings" panose="05000000000000000000" pitchFamily="2" charset="2"/>
              <a:buChar char="v"/>
            </a:pPr>
            <a:r>
              <a:rPr lang="ru-RU" sz="3200" dirty="0" smtClean="0"/>
              <a:t>Или поверить искренно в Иисуса, но преткнуться на вопросах реформы здоровья.</a:t>
            </a:r>
          </a:p>
          <a:p>
            <a:pPr marL="449263" indent="-449263" algn="just">
              <a:buFont typeface="Wingdings" panose="05000000000000000000" pitchFamily="2" charset="2"/>
              <a:buChar char="v"/>
            </a:pPr>
            <a:r>
              <a:rPr lang="ru-RU" sz="3200" dirty="0" smtClean="0"/>
              <a:t>Именно по этой причине такие решения называются </a:t>
            </a:r>
            <a:r>
              <a:rPr lang="ru-RU" sz="3200" b="1" dirty="0" smtClean="0">
                <a:solidFill>
                  <a:schemeClr val="tx1"/>
                </a:solidFill>
              </a:rPr>
              <a:t>Большими решениями</a:t>
            </a:r>
            <a:r>
              <a:rPr lang="ru-RU" sz="3200" dirty="0" smtClean="0"/>
              <a:t>.</a:t>
            </a:r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33429" y="110067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81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КАКИЕ ФАКТОРЫ ВЛИЯЮТ НА РЕШЕНИЕ?</a:t>
            </a:r>
            <a:endParaRPr lang="ru-RU" sz="44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5" b="89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20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ФАКТОРЫ, влияющие на РЕШЕНИЕ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Можно разделить эти факторы на:</a:t>
            </a:r>
          </a:p>
          <a:p>
            <a:endParaRPr lang="ru-RU" sz="1400" dirty="0"/>
          </a:p>
          <a:p>
            <a:pPr marL="514350" indent="-514350" algn="just">
              <a:buFont typeface="+mj-lt"/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</a:rPr>
              <a:t>Божественный фактор</a:t>
            </a:r>
          </a:p>
          <a:p>
            <a:pPr marL="514350" indent="-514350" algn="just">
              <a:buFont typeface="+mj-lt"/>
              <a:buAutoNum type="arabicPeriod"/>
            </a:pPr>
            <a:endParaRPr lang="ru-RU" sz="3200" dirty="0"/>
          </a:p>
          <a:p>
            <a:pPr marL="514350" indent="-514350" algn="just">
              <a:buFont typeface="+mj-lt"/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</a:rPr>
              <a:t>Человеческий фактор</a:t>
            </a:r>
            <a:endParaRPr lang="ru-RU" sz="3200" dirty="0"/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33429" y="110067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6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r"/>
            <a:r>
              <a:rPr lang="ru-RU" b="1" dirty="0" smtClean="0"/>
              <a:t>ФАКТОРЫ, ВЛИЯЮЩИЕ НА РЕШЕНИЕ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algn="r"/>
            <a:endParaRPr lang="ru-RU" sz="3000" i="1" dirty="0" smtClean="0"/>
          </a:p>
          <a:p>
            <a:pPr algn="r"/>
            <a:endParaRPr lang="ru-RU" sz="3000" i="1" dirty="0"/>
          </a:p>
          <a:p>
            <a:pPr algn="r"/>
            <a:endParaRPr lang="ru-RU" sz="3000" i="1" dirty="0" smtClean="0"/>
          </a:p>
          <a:p>
            <a:r>
              <a:rPr lang="ru-RU" sz="6400" b="1" i="1" dirty="0" smtClean="0"/>
              <a:t>1</a:t>
            </a:r>
          </a:p>
          <a:p>
            <a:r>
              <a:rPr lang="ru-RU" sz="3700" b="1" i="1" dirty="0" smtClean="0"/>
              <a:t>БОЖЕСТВЕННЫЙ фактор</a:t>
            </a:r>
            <a:endParaRPr lang="ru-RU" sz="3700" b="1" i="1" dirty="0"/>
          </a:p>
        </p:txBody>
      </p:sp>
      <p:pic>
        <p:nvPicPr>
          <p:cNvPr id="6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029" y="5982549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4000" b="1" dirty="0" smtClean="0"/>
              <a:t>СВЯТОЙ ДУХ</a:t>
            </a:r>
            <a:endParaRPr lang="ru-RU" sz="4000" dirty="0"/>
          </a:p>
          <a:p>
            <a:pPr algn="r"/>
            <a:endParaRPr lang="ru-RU" sz="2000" dirty="0" smtClean="0"/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«…без </a:t>
            </a:r>
            <a:r>
              <a:rPr lang="ru-RU" b="1" i="1" dirty="0">
                <a:solidFill>
                  <a:schemeClr val="tx1"/>
                </a:solidFill>
              </a:rPr>
              <a:t>присутствия Духа Божьего ни одно сердце не будет тронуто, ни один грешник не будет </a:t>
            </a:r>
            <a:r>
              <a:rPr lang="ru-RU" b="1" i="1" dirty="0" smtClean="0">
                <a:solidFill>
                  <a:schemeClr val="tx1"/>
                </a:solidFill>
              </a:rPr>
              <a:t>приобретен </a:t>
            </a:r>
            <a:r>
              <a:rPr lang="ru-RU" b="1" i="1" dirty="0">
                <a:solidFill>
                  <a:schemeClr val="tx1"/>
                </a:solidFill>
              </a:rPr>
              <a:t>для </a:t>
            </a:r>
            <a:r>
              <a:rPr lang="ru-RU" b="1" i="1" dirty="0" smtClean="0">
                <a:solidFill>
                  <a:schemeClr val="tx1"/>
                </a:solidFill>
              </a:rPr>
              <a:t>Христа»</a:t>
            </a:r>
          </a:p>
          <a:p>
            <a:pPr algn="r"/>
            <a:r>
              <a:rPr lang="ru-RU" sz="2000" dirty="0" smtClean="0"/>
              <a:t>(Е. Уайт, Наглядные уроки Христа, с. 328)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36" y="445566"/>
            <a:ext cx="1609850" cy="120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2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Metropolitan">
      <a:dk1>
        <a:sysClr val="windowText" lastClr="000000"/>
      </a:dk1>
      <a:lt1>
        <a:sysClr val="window" lastClr="FFFFFF"/>
      </a:lt1>
      <a:dk2>
        <a:srgbClr val="143B33"/>
      </a:dk2>
      <a:lt2>
        <a:srgbClr val="BFD4C6"/>
      </a:lt2>
      <a:accent1>
        <a:srgbClr val="549E39"/>
      </a:accent1>
      <a:accent2>
        <a:srgbClr val="C7D157"/>
      </a:accent2>
      <a:accent3>
        <a:srgbClr val="F08F1C"/>
      </a:accent3>
      <a:accent4>
        <a:srgbClr val="D05745"/>
      </a:accent4>
      <a:accent5>
        <a:srgbClr val="558569"/>
      </a:accent5>
      <a:accent6>
        <a:srgbClr val="5E99A4"/>
      </a:accent6>
      <a:hlink>
        <a:srgbClr val="00AAD8"/>
      </a:hlink>
      <a:folHlink>
        <a:srgbClr val="6B6B6F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5118000A-40C1-40FE-8820-3652223334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TC103457491[[fn=Метрополия]]</Template>
  <TotalTime>617</TotalTime>
  <Words>802</Words>
  <Application>Microsoft Office PowerPoint</Application>
  <PresentationFormat>Широкоэкранный</PresentationFormat>
  <Paragraphs>109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Candara</vt:lpstr>
      <vt:lpstr>Wingdings</vt:lpstr>
      <vt:lpstr>Метрополия</vt:lpstr>
      <vt:lpstr>Презентация PowerPoint</vt:lpstr>
      <vt:lpstr>ПСИХОЛОГИЯ ПРИНЯТИЯ РЕШЕНИЯ</vt:lpstr>
      <vt:lpstr>ЧТО ТАКОЕ РЕШЕНИЕ?</vt:lpstr>
      <vt:lpstr>Что такое РЕШЕНИЕ?</vt:lpstr>
      <vt:lpstr>Что такое РЕШЕНИЕ?</vt:lpstr>
      <vt:lpstr>Что такое РЕШЕНИЕ?</vt:lpstr>
      <vt:lpstr>КАКИЕ ФАКТОРЫ ВЛИЯЮТ НА РЕШЕНИЕ?</vt:lpstr>
      <vt:lpstr>ФАКТОРЫ, влияющие на РЕШЕНИЕ</vt:lpstr>
      <vt:lpstr>ФАКТОРЫ, ВЛИЯЮЩИЕ НА РЕШЕНИЕ</vt:lpstr>
      <vt:lpstr>ФАКТОРЫ, ВЛИЯЮЩИЕ НА РЕШЕНИЕ</vt:lpstr>
      <vt:lpstr>ФАКТОРЫ, ВЛИЯЮЩИЕ НА РЕШЕНИЕ</vt:lpstr>
      <vt:lpstr>ФАКТОРЫ, ВЛИЯЮЩИЕ НА РЕШЕНИЕ</vt:lpstr>
      <vt:lpstr>КАК ЧЕЛОВЕК ПРИНИМАЕТ РЕШЕНИЕ?</vt:lpstr>
      <vt:lpstr>ПРОЦЕСС ПРИНЯТИЯ РЕШЕНИЯ</vt:lpstr>
      <vt:lpstr>ПРОЦЕСС ПРИНЯТИЯ РЕШЕНИЯ</vt:lpstr>
      <vt:lpstr>ПРОЦЕСС ПРИНЯТИЯ РЕШЕНИЯ</vt:lpstr>
      <vt:lpstr>ПРОЦЕСС ПРИНЯТИЯ РЕШЕНИЯ</vt:lpstr>
      <vt:lpstr>ПРОЦЕСС ПРИНЯТИЯ РЕШЕНИЯ</vt:lpstr>
      <vt:lpstr>ЗАКЛЮЧЕНИЕ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принятия решения</dc:title>
  <dc:subject>Приводить к принятию решения</dc:subject>
  <dc:creator>Синицын А.В. (ВВО; ЗРС)</dc:creator>
  <dcterms:created xsi:type="dcterms:W3CDTF">2014-05-08T10:57:37Z</dcterms:created>
  <dcterms:modified xsi:type="dcterms:W3CDTF">2014-07-09T17:31:14Z</dcterms:modified>
</cp:coreProperties>
</file>