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4" r:id="rId1"/>
  </p:sldMasterIdLst>
  <p:notesMasterIdLst>
    <p:notesMasterId r:id="rId21"/>
  </p:notesMasterIdLst>
  <p:sldIdLst>
    <p:sldId id="272" r:id="rId2"/>
    <p:sldId id="256" r:id="rId3"/>
    <p:sldId id="298" r:id="rId4"/>
    <p:sldId id="299" r:id="rId5"/>
    <p:sldId id="300" r:id="rId6"/>
    <p:sldId id="303" r:id="rId7"/>
    <p:sldId id="305" r:id="rId8"/>
    <p:sldId id="306" r:id="rId9"/>
    <p:sldId id="279" r:id="rId10"/>
    <p:sldId id="302" r:id="rId11"/>
    <p:sldId id="257" r:id="rId12"/>
    <p:sldId id="308" r:id="rId13"/>
    <p:sldId id="309" r:id="rId14"/>
    <p:sldId id="296" r:id="rId15"/>
    <p:sldId id="286" r:id="rId16"/>
    <p:sldId id="287" r:id="rId17"/>
    <p:sldId id="288" r:id="rId18"/>
    <p:sldId id="290" r:id="rId19"/>
    <p:sldId id="273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-614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93411B-88CA-4D30-9746-232F9D63D297}" type="datetimeFigureOut">
              <a:rPr lang="ru-RU"/>
              <a:pPr/>
              <a:t>21.07.2014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52BB4-7B85-43B5-AF36-7F6F4CFEE6BB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95538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52BB4-7B85-43B5-AF36-7F6F4CFEE6BB}" type="slidenum">
              <a:rPr lang="ru-RU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18812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7/21/2014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0832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smtClean="0"/>
              <a:pPr/>
              <a:t>7/21/2014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73206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smtClean="0"/>
              <a:pPr/>
              <a:t>7/21/2014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23720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smtClean="0"/>
              <a:pPr/>
              <a:t>7/21/2014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36274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7/21/2014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81420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smtClean="0"/>
              <a:pPr/>
              <a:t>7/21/2014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86185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smtClean="0"/>
              <a:pPr/>
              <a:t>7/21/2014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91558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smtClean="0"/>
              <a:pPr/>
              <a:t>7/21/2014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11315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smtClean="0"/>
              <a:pPr/>
              <a:t>7/21/2014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56908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smtClean="0"/>
              <a:pPr/>
              <a:t>7/21/2014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18721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7/21/2014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56582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7/21/2014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tx1">
                    <a:alpha val="20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411517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3680" y="524004"/>
            <a:ext cx="5724640" cy="580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69774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914400" indent="-914400">
              <a:buFont typeface="+mj-lt"/>
              <a:buAutoNum type="arabicParenR" startAt="7"/>
            </a:pPr>
            <a:r>
              <a:rPr lang="ru-RU" sz="4800" kern="1200" spc="-12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  <a:t>Призывайте к посвящению Христу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5372452" cy="4219786"/>
          </a:xfrm>
        </p:spPr>
        <p:txBody>
          <a:bodyPr anchor="ctr">
            <a:normAutofit/>
          </a:bodyPr>
          <a:lstStyle/>
          <a:p>
            <a:pPr marL="1588" indent="-1588" defTabSz="812800">
              <a:buNone/>
            </a:pPr>
            <a:r>
              <a:rPr lang="ru-RU" sz="2800" kern="1200" dirty="0" smtClean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Организуйте работу с человеком так, чтобы он сначала принял решение посвятить себя Христу, а затем перешел к изучению </a:t>
            </a:r>
            <a:r>
              <a:rPr lang="ru-RU" sz="2800" kern="1200" dirty="0" err="1" smtClean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вероучительных</a:t>
            </a:r>
            <a:r>
              <a:rPr lang="ru-RU" sz="2800" kern="1200" dirty="0" smtClean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2800" kern="1200" dirty="0" smtClean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(испытующих) истин</a:t>
            </a:r>
            <a:r>
              <a:rPr lang="ru-RU" sz="2800" kern="1200" dirty="0" smtClean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ru-RU" sz="2800" kern="1200" dirty="0" smtClean="0">
              <a:solidFill>
                <a:schemeClr val="accent1"/>
              </a:solidFill>
              <a:effectLst/>
              <a:latin typeface="+mn-lt"/>
              <a:ea typeface="+mn-ea"/>
              <a:cs typeface="+mn-cs"/>
            </a:endParaRPr>
          </a:p>
          <a:p>
            <a:pPr marL="1588" indent="-1588" defTabSz="812800">
              <a:buNone/>
            </a:pPr>
            <a:r>
              <a:rPr lang="ru-RU" sz="2800" kern="1200" dirty="0" smtClean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Это </a:t>
            </a:r>
            <a:r>
              <a:rPr lang="ru-RU" sz="2800" kern="1200" dirty="0" smtClean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первое и самое важное из всех решений. Все другие решения зависят от этого.</a:t>
            </a:r>
            <a:endParaRPr lang="ru-RU" sz="2800" kern="1200" dirty="0">
              <a:solidFill>
                <a:schemeClr val="accent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" name="Picture 5" descr="D:\Documents\СШ и ЛС\УВЕС\УВЕС - ЛОГО\Логотип УВЕС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1318216" y="5982657"/>
            <a:ext cx="748503" cy="760479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99392" y="2105229"/>
            <a:ext cx="4662487" cy="34968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953443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16380" y="480735"/>
            <a:ext cx="3383280" cy="2341595"/>
          </a:xfrm>
        </p:spPr>
        <p:txBody>
          <a:bodyPr anchor="t"/>
          <a:lstStyle/>
          <a:p>
            <a:r>
              <a:rPr lang="ru-RU" sz="4400" b="1" dirty="0" smtClean="0"/>
              <a:t>Как привести к решению?</a:t>
            </a:r>
            <a:endParaRPr lang="ru-RU" sz="48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08279" y="0"/>
            <a:ext cx="9134514" cy="6858000"/>
          </a:xfrm>
        </p:spPr>
      </p:pic>
    </p:spTree>
    <p:extLst>
      <p:ext uri="{BB962C8B-B14F-4D97-AF65-F5344CB8AC3E}">
        <p14:creationId xmlns:p14="http://schemas.microsoft.com/office/powerpoint/2010/main" xmlns="" val="3576757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6656" y="2869809"/>
            <a:ext cx="10753725" cy="3988189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sz="3000" b="1" dirty="0"/>
              <a:t>В заключении каждого библейского занятия старайтесь призывать человека к конкретному решению</a:t>
            </a:r>
            <a:r>
              <a:rPr lang="ru-RU" sz="3000" b="1" dirty="0" smtClean="0"/>
              <a:t>.</a:t>
            </a:r>
          </a:p>
          <a:p>
            <a:pPr marL="896938" indent="-447675" algn="just">
              <a:buFont typeface="Wingdings" panose="05000000000000000000" pitchFamily="2" charset="2"/>
              <a:buChar char="v"/>
            </a:pPr>
            <a:r>
              <a:rPr lang="ru-RU" sz="2800" i="1" dirty="0">
                <a:solidFill>
                  <a:schemeClr val="tx1"/>
                </a:solidFill>
              </a:rPr>
              <a:t>Будет большой ошибкой ожидать принятия положительного решения в конце всего курса изучения Писания, если вы не смогли добиться отклика после каждого занятия</a:t>
            </a:r>
            <a:r>
              <a:rPr lang="ru-RU" sz="2800" i="1" baseline="0" dirty="0" smtClean="0">
                <a:solidFill>
                  <a:schemeClr val="tx1"/>
                </a:solidFill>
              </a:rPr>
              <a:t>.</a:t>
            </a:r>
            <a:endParaRPr lang="ru-RU" sz="2800" i="1" dirty="0" smtClean="0">
              <a:solidFill>
                <a:schemeClr val="tx1"/>
              </a:solidFill>
            </a:endParaRPr>
          </a:p>
        </p:txBody>
      </p:sp>
      <p:pic>
        <p:nvPicPr>
          <p:cNvPr id="4" name="Picture 5" descr="D:\Documents\СШ и ЛС\УВЕС\УВЕС - ЛОГО\Логотип УВЕС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1318216" y="5982657"/>
            <a:ext cx="748503" cy="760479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57226" y="499533"/>
            <a:ext cx="7178479" cy="1658198"/>
          </a:xfrm>
        </p:spPr>
        <p:txBody>
          <a:bodyPr/>
          <a:lstStyle/>
          <a:p>
            <a:pPr algn="ctr"/>
            <a:r>
              <a:rPr lang="ru-RU" b="1" dirty="0" smtClean="0"/>
              <a:t>Как привести</a:t>
            </a:r>
            <a:r>
              <a:rPr lang="ru-RU" b="1" baseline="0" dirty="0" smtClean="0"/>
              <a:t> </a:t>
            </a:r>
            <a:r>
              <a:rPr lang="ru-RU" b="1" baseline="0" dirty="0" smtClean="0"/>
              <a:t>человека</a:t>
            </a:r>
            <a:br>
              <a:rPr lang="ru-RU" b="1" baseline="0" dirty="0" smtClean="0"/>
            </a:br>
            <a:r>
              <a:rPr lang="ru-RU" b="1" baseline="0" dirty="0" smtClean="0"/>
              <a:t>к </a:t>
            </a:r>
            <a:r>
              <a:rPr lang="ru-RU" b="1" baseline="0" dirty="0" smtClean="0"/>
              <a:t>решению</a:t>
            </a:r>
            <a:r>
              <a:rPr lang="ru-RU" b="1" dirty="0" smtClean="0"/>
              <a:t>?</a:t>
            </a:r>
            <a:endParaRPr lang="ru-RU" b="1" dirty="0"/>
          </a:p>
        </p:txBody>
      </p:sp>
      <p:pic>
        <p:nvPicPr>
          <p:cNvPr id="6" name="Содержимое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8068" y="250268"/>
            <a:ext cx="2602523" cy="2216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2350527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52" end="2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charRg st="252" end="25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charRg st="252" end="25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charRg st="252" end="25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2927" y="3397347"/>
            <a:ext cx="10753725" cy="3460653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 startAt="2"/>
            </a:pPr>
            <a:r>
              <a:rPr lang="ru-RU" sz="3000" b="1" dirty="0" smtClean="0"/>
              <a:t>Побуждайте</a:t>
            </a:r>
            <a:r>
              <a:rPr lang="ru-RU" sz="3000" b="1" baseline="0" dirty="0" smtClean="0"/>
              <a:t> человека, с которым вы вместе изучаете Библию, применять в жизни </a:t>
            </a:r>
            <a:r>
              <a:rPr lang="ru-RU" sz="3000" b="1" dirty="0" smtClean="0"/>
              <a:t>вновь открытую истину.</a:t>
            </a:r>
          </a:p>
          <a:p>
            <a:pPr marL="896938" indent="-447675" algn="just">
              <a:buFont typeface="Wingdings" panose="05000000000000000000" pitchFamily="2" charset="2"/>
              <a:buChar char="v"/>
            </a:pPr>
            <a:r>
              <a:rPr lang="ru-RU" sz="2800" i="1" dirty="0" smtClean="0">
                <a:solidFill>
                  <a:schemeClr val="tx1"/>
                </a:solidFill>
              </a:rPr>
              <a:t>Если</a:t>
            </a:r>
            <a:r>
              <a:rPr lang="ru-RU" sz="2800" i="1" baseline="0" dirty="0" smtClean="0">
                <a:solidFill>
                  <a:schemeClr val="tx1"/>
                </a:solidFill>
              </a:rPr>
              <a:t> человек не старается </a:t>
            </a:r>
            <a:r>
              <a:rPr lang="ru-RU" sz="2800" i="1" dirty="0" smtClean="0">
                <a:solidFill>
                  <a:schemeClr val="tx1"/>
                </a:solidFill>
              </a:rPr>
              <a:t>применять на практике  библейское учение,</a:t>
            </a:r>
            <a:r>
              <a:rPr lang="ru-RU" sz="2800" i="1" baseline="0" dirty="0" smtClean="0">
                <a:solidFill>
                  <a:schemeClr val="tx1"/>
                </a:solidFill>
              </a:rPr>
              <a:t> то со временем он потеряет интерес к Истине. Свет, за которым не следуют, превращается в тьму.</a:t>
            </a:r>
            <a:endParaRPr lang="ru-RU" sz="2800" i="1" dirty="0" smtClean="0">
              <a:solidFill>
                <a:schemeClr val="tx1"/>
              </a:solidFill>
            </a:endParaRPr>
          </a:p>
        </p:txBody>
      </p:sp>
      <p:pic>
        <p:nvPicPr>
          <p:cNvPr id="4" name="Picture 5" descr="D:\Documents\СШ и ЛС\УВЕС\УВЕС - ЛОГО\Логотип УВЕС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1318216" y="5982657"/>
            <a:ext cx="748503" cy="760479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8444573" cy="1658198"/>
          </a:xfrm>
        </p:spPr>
        <p:txBody>
          <a:bodyPr/>
          <a:lstStyle/>
          <a:p>
            <a:pPr algn="ctr"/>
            <a:r>
              <a:rPr lang="ru-RU" b="1" dirty="0" smtClean="0"/>
              <a:t>Как привести</a:t>
            </a:r>
            <a:r>
              <a:rPr lang="ru-RU" b="1" baseline="0" dirty="0" smtClean="0"/>
              <a:t> </a:t>
            </a:r>
            <a:r>
              <a:rPr lang="ru-RU" b="1" baseline="0" dirty="0" smtClean="0"/>
              <a:t>человека </a:t>
            </a:r>
            <a:br>
              <a:rPr lang="ru-RU" b="1" baseline="0" dirty="0" smtClean="0"/>
            </a:br>
            <a:r>
              <a:rPr lang="ru-RU" b="1" baseline="0" dirty="0" smtClean="0"/>
              <a:t>к </a:t>
            </a:r>
            <a:r>
              <a:rPr lang="ru-RU" b="1" baseline="0" dirty="0" smtClean="0"/>
              <a:t>решению</a:t>
            </a:r>
            <a:r>
              <a:rPr lang="ru-RU" b="1" dirty="0" smtClean="0"/>
              <a:t>?</a:t>
            </a:r>
            <a:endParaRPr lang="ru-RU" b="1" dirty="0"/>
          </a:p>
        </p:txBody>
      </p:sp>
      <p:pic>
        <p:nvPicPr>
          <p:cNvPr id="8" name="Содержимое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2812" y="211016"/>
            <a:ext cx="2640037" cy="22226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5066607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62" end="26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charRg st="262" end="26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charRg st="262" end="26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charRg st="262" end="26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6656" y="3263705"/>
            <a:ext cx="10753725" cy="3179298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 startAt="3"/>
            </a:pPr>
            <a:r>
              <a:rPr lang="ru-RU" sz="3000" b="1" baseline="0" dirty="0" smtClean="0"/>
              <a:t>Не просите человека принять серьезное решение</a:t>
            </a:r>
            <a:r>
              <a:rPr lang="ru-RU" sz="3000" b="1" dirty="0" smtClean="0"/>
              <a:t> до тех пор, пока  у</a:t>
            </a:r>
            <a:r>
              <a:rPr lang="ru-RU" sz="3000" b="1" baseline="0" dirty="0" smtClean="0"/>
              <a:t> него не будет для этого достаточной информации.</a:t>
            </a:r>
            <a:endParaRPr lang="ru-RU" sz="2800" dirty="0" smtClean="0"/>
          </a:p>
          <a:p>
            <a:pPr marL="998538" indent="-457200" algn="just">
              <a:buFont typeface="Wingdings" charset="0"/>
              <a:buChar char="v"/>
            </a:pPr>
            <a:r>
              <a:rPr lang="ru-RU" sz="2800" i="1" dirty="0" smtClean="0">
                <a:solidFill>
                  <a:schemeClr val="tx1"/>
                </a:solidFill>
              </a:rPr>
              <a:t>Человек</a:t>
            </a:r>
            <a:r>
              <a:rPr lang="ru-RU" sz="2800" i="1" baseline="0" dirty="0" smtClean="0">
                <a:solidFill>
                  <a:schemeClr val="tx1"/>
                </a:solidFill>
              </a:rPr>
              <a:t> должен принять взвешенное решение в пользу Христа самостоятельно, осознанно, имея ясное представление о том, что он делает.</a:t>
            </a:r>
            <a:endParaRPr lang="ru-RU" sz="2800" i="1" dirty="0">
              <a:solidFill>
                <a:schemeClr val="tx1"/>
              </a:solidFill>
            </a:endParaRPr>
          </a:p>
        </p:txBody>
      </p:sp>
      <p:pic>
        <p:nvPicPr>
          <p:cNvPr id="4" name="Picture 5" descr="D:\Documents\СШ и ЛС\УВЕС\УВЕС - ЛОГО\Логотип УВЕС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1318216" y="5982657"/>
            <a:ext cx="748503" cy="760479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55077" y="527668"/>
            <a:ext cx="8370278" cy="1658198"/>
          </a:xfrm>
        </p:spPr>
        <p:txBody>
          <a:bodyPr/>
          <a:lstStyle/>
          <a:p>
            <a:pPr algn="ctr"/>
            <a:r>
              <a:rPr lang="ru-RU" b="1" dirty="0" smtClean="0"/>
              <a:t>Как привести</a:t>
            </a:r>
            <a:r>
              <a:rPr lang="ru-RU" b="1" baseline="0" dirty="0" smtClean="0"/>
              <a:t> </a:t>
            </a:r>
            <a:r>
              <a:rPr lang="ru-RU" b="1" baseline="0" dirty="0" smtClean="0"/>
              <a:t>человека </a:t>
            </a:r>
            <a:br>
              <a:rPr lang="ru-RU" b="1" baseline="0" dirty="0" smtClean="0"/>
            </a:br>
            <a:r>
              <a:rPr lang="ru-RU" b="1" baseline="0" dirty="0" smtClean="0"/>
              <a:t>к </a:t>
            </a:r>
            <a:r>
              <a:rPr lang="ru-RU" b="1" baseline="0" dirty="0" smtClean="0"/>
              <a:t>решению</a:t>
            </a:r>
            <a:r>
              <a:rPr lang="ru-RU" b="1" dirty="0" smtClean="0"/>
              <a:t>?</a:t>
            </a:r>
            <a:endParaRPr lang="ru-RU" b="1" dirty="0"/>
          </a:p>
        </p:txBody>
      </p:sp>
      <p:pic>
        <p:nvPicPr>
          <p:cNvPr id="7" name="Содержимое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9421" y="168812"/>
            <a:ext cx="2461846" cy="2236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242231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1692" y="2518118"/>
            <a:ext cx="11078689" cy="4339882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 startAt="4"/>
            </a:pPr>
            <a:r>
              <a:rPr lang="ru-RU" sz="3000" b="1" dirty="0" smtClean="0"/>
              <a:t>Призывайте к принятию решения, когда вы видите признаки убежденности. </a:t>
            </a:r>
            <a:r>
              <a:rPr lang="ru-RU" sz="3000" b="1" dirty="0" smtClean="0"/>
              <a:t>Их можно </a:t>
            </a:r>
            <a:r>
              <a:rPr lang="ru-RU" sz="3000" b="1" dirty="0" smtClean="0"/>
              <a:t>распознать </a:t>
            </a:r>
            <a:r>
              <a:rPr lang="ru-RU" sz="3000" b="1" dirty="0" smtClean="0"/>
              <a:t>по </a:t>
            </a:r>
            <a:r>
              <a:rPr lang="ru-RU" sz="3000" b="1" dirty="0"/>
              <a:t>таким вопросам</a:t>
            </a:r>
            <a:r>
              <a:rPr lang="ru-RU" sz="3000" b="1" dirty="0" smtClean="0"/>
              <a:t>:</a:t>
            </a:r>
          </a:p>
          <a:p>
            <a:pPr marL="804863" indent="-355600" algn="just">
              <a:buFont typeface="Wingdings" panose="05000000000000000000" pitchFamily="2" charset="2"/>
              <a:buChar char="v"/>
            </a:pPr>
            <a:r>
              <a:rPr lang="ru-RU" sz="2600" i="1" dirty="0" smtClean="0">
                <a:solidFill>
                  <a:schemeClr val="tx1"/>
                </a:solidFill>
              </a:rPr>
              <a:t>«Мне</a:t>
            </a:r>
            <a:r>
              <a:rPr lang="ru-RU" sz="2600" i="1" baseline="0" dirty="0" smtClean="0">
                <a:solidFill>
                  <a:schemeClr val="tx1"/>
                </a:solidFill>
              </a:rPr>
              <a:t> </a:t>
            </a:r>
            <a:r>
              <a:rPr lang="ru-RU" sz="2600" i="1" dirty="0" smtClean="0">
                <a:solidFill>
                  <a:schemeClr val="tx1"/>
                </a:solidFill>
              </a:rPr>
              <a:t>придется </a:t>
            </a:r>
            <a:r>
              <a:rPr lang="ru-RU" sz="2600" i="1" dirty="0">
                <a:solidFill>
                  <a:schemeClr val="tx1"/>
                </a:solidFill>
              </a:rPr>
              <a:t>отказаться от просмотра кинофильмов</a:t>
            </a:r>
            <a:r>
              <a:rPr lang="ru-RU" sz="2600" i="1" dirty="0" smtClean="0">
                <a:solidFill>
                  <a:schemeClr val="tx1"/>
                </a:solidFill>
              </a:rPr>
              <a:t>?»</a:t>
            </a:r>
          </a:p>
          <a:p>
            <a:pPr marL="804863" indent="-355600" algn="just">
              <a:buFont typeface="Wingdings" panose="05000000000000000000" pitchFamily="2" charset="2"/>
              <a:buChar char="v"/>
            </a:pPr>
            <a:r>
              <a:rPr lang="ru-RU" sz="2600" i="1" dirty="0" smtClean="0">
                <a:solidFill>
                  <a:schemeClr val="tx1"/>
                </a:solidFill>
              </a:rPr>
              <a:t>«</a:t>
            </a:r>
            <a:r>
              <a:rPr lang="ru-RU" sz="2600" i="1" dirty="0">
                <a:solidFill>
                  <a:schemeClr val="tx1"/>
                </a:solidFill>
              </a:rPr>
              <a:t>Что если мой муж не позволит мне отделять десятину</a:t>
            </a:r>
            <a:r>
              <a:rPr lang="ru-RU" sz="2600" i="1" dirty="0" smtClean="0">
                <a:solidFill>
                  <a:schemeClr val="tx1"/>
                </a:solidFill>
              </a:rPr>
              <a:t>?»</a:t>
            </a:r>
          </a:p>
          <a:p>
            <a:pPr marL="804863" indent="-355600" algn="just">
              <a:buFont typeface="Wingdings" panose="05000000000000000000" pitchFamily="2" charset="2"/>
              <a:buChar char="v"/>
            </a:pPr>
            <a:r>
              <a:rPr lang="ru-RU" sz="2600" i="1" dirty="0" smtClean="0">
                <a:solidFill>
                  <a:schemeClr val="tx1"/>
                </a:solidFill>
              </a:rPr>
              <a:t>«</a:t>
            </a:r>
            <a:r>
              <a:rPr lang="ru-RU" sz="2600" i="1" dirty="0">
                <a:solidFill>
                  <a:schemeClr val="tx1"/>
                </a:solidFill>
              </a:rPr>
              <a:t>А что если мне не дадут выходной в субботу?» </a:t>
            </a:r>
            <a:endParaRPr lang="ru-RU" sz="2600" i="1" dirty="0" smtClean="0">
              <a:solidFill>
                <a:schemeClr val="tx1"/>
              </a:solidFill>
            </a:endParaRPr>
          </a:p>
          <a:p>
            <a:pPr marL="449263" indent="0" algn="just">
              <a:buNone/>
            </a:pPr>
            <a:r>
              <a:rPr lang="ru-RU" sz="2600" b="0" dirty="0" smtClean="0"/>
              <a:t>Эти </a:t>
            </a:r>
            <a:r>
              <a:rPr lang="ru-RU" sz="2600" b="0" dirty="0"/>
              <a:t>вопросы показывают, что человек серьезно готовится </a:t>
            </a:r>
            <a:r>
              <a:rPr lang="ru-RU" sz="2600" b="0" dirty="0" smtClean="0"/>
              <a:t>к </a:t>
            </a:r>
            <a:r>
              <a:rPr lang="ru-RU" sz="2600" b="0" dirty="0"/>
              <a:t>принятию решения. Это самое подходящее время, чтобы просить его </a:t>
            </a:r>
            <a:r>
              <a:rPr lang="ru-RU" sz="2600" b="0" dirty="0" smtClean="0"/>
              <a:t>принять решение.</a:t>
            </a:r>
            <a:endParaRPr lang="ru-RU" sz="2600" b="0" dirty="0"/>
          </a:p>
        </p:txBody>
      </p:sp>
      <p:pic>
        <p:nvPicPr>
          <p:cNvPr id="4" name="Picture 5" descr="D:\Documents\СШ и ЛС\УВЕС\УВЕС - ЛОГО\Логотип УВЕС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1318216" y="5982657"/>
            <a:ext cx="748503" cy="760479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57225" y="499533"/>
            <a:ext cx="8852536" cy="1658198"/>
          </a:xfrm>
        </p:spPr>
        <p:txBody>
          <a:bodyPr/>
          <a:lstStyle/>
          <a:p>
            <a:pPr algn="ctr"/>
            <a:r>
              <a:rPr lang="ru-RU" b="1" dirty="0" smtClean="0"/>
              <a:t>Как привести</a:t>
            </a:r>
            <a:r>
              <a:rPr lang="ru-RU" b="1" baseline="0" dirty="0" smtClean="0"/>
              <a:t> </a:t>
            </a:r>
            <a:r>
              <a:rPr lang="ru-RU" b="1" baseline="0" dirty="0" smtClean="0"/>
              <a:t>человека </a:t>
            </a:r>
            <a:br>
              <a:rPr lang="ru-RU" b="1" baseline="0" dirty="0" smtClean="0"/>
            </a:br>
            <a:r>
              <a:rPr lang="ru-RU" b="1" baseline="0" dirty="0" smtClean="0"/>
              <a:t>к </a:t>
            </a:r>
            <a:r>
              <a:rPr lang="ru-RU" b="1" baseline="0" dirty="0" smtClean="0"/>
              <a:t>решению</a:t>
            </a:r>
            <a:r>
              <a:rPr lang="ru-RU" b="1" dirty="0" smtClean="0"/>
              <a:t>?</a:t>
            </a:r>
            <a:endParaRPr lang="ru-RU" b="1" dirty="0"/>
          </a:p>
        </p:txBody>
      </p:sp>
      <p:pic>
        <p:nvPicPr>
          <p:cNvPr id="7" name="Содержимое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9250" y="182880"/>
            <a:ext cx="2180492" cy="1899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2773476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6656" y="3207434"/>
            <a:ext cx="10753725" cy="3460651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 startAt="5"/>
            </a:pPr>
            <a:r>
              <a:rPr lang="ru-RU" sz="3000" b="1" dirty="0" smtClean="0"/>
              <a:t>Если </a:t>
            </a:r>
            <a:r>
              <a:rPr lang="ru-RU" sz="3000" b="1" dirty="0"/>
              <a:t>человек подошел к тому моменту, когда ему предстоит принять решение о крещении, ему можно помочь утвердиться в этом с помощью вопроса, в котором ему предлагается сделать выбор</a:t>
            </a:r>
            <a:r>
              <a:rPr lang="ru-RU" sz="3000" b="1" dirty="0" smtClean="0"/>
              <a:t>:</a:t>
            </a:r>
          </a:p>
          <a:p>
            <a:pPr marL="896938" indent="-447675" algn="just">
              <a:buFont typeface="Wingdings" panose="05000000000000000000" pitchFamily="2" charset="2"/>
              <a:buChar char="v"/>
            </a:pPr>
            <a:r>
              <a:rPr lang="ru-RU" sz="2800" b="0" i="1" dirty="0" smtClean="0">
                <a:solidFill>
                  <a:schemeClr val="tx1"/>
                </a:solidFill>
              </a:rPr>
              <a:t>«</a:t>
            </a:r>
            <a:r>
              <a:rPr lang="ru-RU" sz="2800" b="0" i="1" dirty="0">
                <a:solidFill>
                  <a:schemeClr val="tx1"/>
                </a:solidFill>
              </a:rPr>
              <a:t>Мы планируем одно крещение пятнадцатого числа, а второе – двадцать первого. В каком из них вы хотели бы участвовать</a:t>
            </a:r>
            <a:r>
              <a:rPr lang="ru-RU" sz="2800" b="0" i="1" dirty="0" smtClean="0">
                <a:solidFill>
                  <a:schemeClr val="tx1"/>
                </a:solidFill>
              </a:rPr>
              <a:t>?»</a:t>
            </a:r>
          </a:p>
        </p:txBody>
      </p:sp>
      <p:pic>
        <p:nvPicPr>
          <p:cNvPr id="4" name="Picture 5" descr="D:\Documents\СШ и ЛС\УВЕС\УВЕС - ЛОГО\Логотип УВЕС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1318216" y="5982657"/>
            <a:ext cx="748503" cy="760479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69145" y="499533"/>
            <a:ext cx="8482818" cy="1658198"/>
          </a:xfrm>
        </p:spPr>
        <p:txBody>
          <a:bodyPr/>
          <a:lstStyle/>
          <a:p>
            <a:pPr algn="ctr"/>
            <a:r>
              <a:rPr lang="ru-RU" b="1" dirty="0" smtClean="0"/>
              <a:t>Как привести</a:t>
            </a:r>
            <a:r>
              <a:rPr lang="ru-RU" b="1" baseline="0" dirty="0" smtClean="0"/>
              <a:t> </a:t>
            </a:r>
            <a:r>
              <a:rPr lang="ru-RU" b="1" baseline="0" dirty="0" smtClean="0"/>
              <a:t>человека </a:t>
            </a:r>
            <a:br>
              <a:rPr lang="ru-RU" b="1" baseline="0" dirty="0" smtClean="0"/>
            </a:br>
            <a:r>
              <a:rPr lang="ru-RU" b="1" baseline="0" dirty="0" smtClean="0"/>
              <a:t>к </a:t>
            </a:r>
            <a:r>
              <a:rPr lang="ru-RU" b="1" baseline="0" dirty="0" smtClean="0"/>
              <a:t>решению</a:t>
            </a:r>
            <a:r>
              <a:rPr lang="ru-RU" b="1" dirty="0" smtClean="0"/>
              <a:t>?</a:t>
            </a:r>
            <a:endParaRPr lang="ru-RU" b="1" dirty="0"/>
          </a:p>
        </p:txBody>
      </p:sp>
      <p:pic>
        <p:nvPicPr>
          <p:cNvPr id="7" name="Содержимое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2977" y="182880"/>
            <a:ext cx="2250831" cy="20820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409552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301" end="30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charRg st="301" end="30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charRg st="301" end="30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charRg st="301" end="30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 startAt="6"/>
            </a:pPr>
            <a:r>
              <a:rPr lang="ru-RU" sz="3000" b="1" dirty="0" smtClean="0"/>
              <a:t>Определите и устраните </a:t>
            </a:r>
            <a:r>
              <a:rPr lang="ru-RU" sz="3000" b="1" dirty="0"/>
              <a:t>все </a:t>
            </a:r>
            <a:r>
              <a:rPr lang="ru-RU" sz="3000" b="1" dirty="0" smtClean="0"/>
              <a:t>возможные препятствия,</a:t>
            </a:r>
            <a:r>
              <a:rPr lang="ru-RU" sz="3000" b="1" baseline="0" dirty="0" smtClean="0"/>
              <a:t> мешающие человеку принять решение.</a:t>
            </a:r>
            <a:endParaRPr lang="ru-RU" sz="2800" dirty="0" smtClean="0"/>
          </a:p>
          <a:p>
            <a:pPr marL="998538" indent="-457200" algn="just">
              <a:buFont typeface="Wingdings" charset="0"/>
              <a:buChar char="v"/>
            </a:pPr>
            <a:r>
              <a:rPr lang="ru-RU" sz="2800" i="1" dirty="0" smtClean="0">
                <a:solidFill>
                  <a:schemeClr val="tx1"/>
                </a:solidFill>
              </a:rPr>
              <a:t>Человеку</a:t>
            </a:r>
            <a:r>
              <a:rPr lang="ru-RU" sz="2800" i="1" baseline="0" dirty="0" smtClean="0">
                <a:solidFill>
                  <a:schemeClr val="tx1"/>
                </a:solidFill>
              </a:rPr>
              <a:t> может что-то мешать последовать за Иисусом. Это могут быть вопросы, сомнения или страхи </a:t>
            </a:r>
            <a:r>
              <a:rPr lang="ru-RU" sz="2800" baseline="0" dirty="0" smtClean="0">
                <a:solidFill>
                  <a:schemeClr val="tx1"/>
                </a:solidFill>
              </a:rPr>
              <a:t>(Более подробно смотрите Презентацию «Препятствия в принятии решения»).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Picture 5" descr="D:\Documents\СШ и ЛС\УВЕС\УВЕС - ЛОГО\Логотип УВЕС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1318216" y="5982657"/>
            <a:ext cx="748503" cy="760479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 smtClean="0"/>
              <a:t>Как привести</a:t>
            </a:r>
            <a:r>
              <a:rPr lang="ru-RU" b="1" baseline="0" dirty="0" smtClean="0"/>
              <a:t> к решению</a:t>
            </a:r>
            <a:r>
              <a:rPr lang="ru-RU" b="1" dirty="0" smtClean="0"/>
              <a:t>?</a:t>
            </a:r>
            <a:endParaRPr lang="ru-RU" b="1" dirty="0"/>
          </a:p>
        </p:txBody>
      </p:sp>
      <p:pic>
        <p:nvPicPr>
          <p:cNvPr id="7" name="Содержимое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677" y="833873"/>
            <a:ext cx="981418" cy="8434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450906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 startAt="7"/>
            </a:pPr>
            <a:r>
              <a:rPr lang="ru-RU" sz="3000" b="1" dirty="0" smtClean="0"/>
              <a:t>Предлагайте человеку принять решение. Приведенные </a:t>
            </a:r>
            <a:r>
              <a:rPr lang="ru-RU" sz="3000" b="1" dirty="0"/>
              <a:t>ниже вопросы помогут человеку принять решение:</a:t>
            </a:r>
          </a:p>
          <a:p>
            <a:pPr marL="804863" lvl="1" indent="-355600" algn="just">
              <a:buFont typeface="Wingdings" panose="05000000000000000000" pitchFamily="2" charset="2"/>
              <a:buChar char="v"/>
            </a:pPr>
            <a:r>
              <a:rPr lang="ru-RU" sz="2800" i="1" dirty="0" smtClean="0"/>
              <a:t>Все </a:t>
            </a:r>
            <a:r>
              <a:rPr lang="ru-RU" sz="2800" i="1" dirty="0"/>
              <a:t>ли вам </a:t>
            </a:r>
            <a:r>
              <a:rPr lang="ru-RU" sz="2800" i="1" dirty="0" smtClean="0"/>
              <a:t>понятно?</a:t>
            </a:r>
          </a:p>
          <a:p>
            <a:pPr marL="804863" lvl="1" indent="-355600" algn="just">
              <a:buFont typeface="Wingdings" panose="05000000000000000000" pitchFamily="2" charset="2"/>
              <a:buChar char="v"/>
            </a:pPr>
            <a:r>
              <a:rPr lang="ru-RU" sz="2800" i="1" dirty="0" smtClean="0"/>
              <a:t>Вы </a:t>
            </a:r>
            <a:r>
              <a:rPr lang="ru-RU" sz="2800" i="1" dirty="0"/>
              <a:t>знаете, что вам надо </a:t>
            </a:r>
            <a:r>
              <a:rPr lang="ru-RU" sz="2800" i="1" dirty="0" smtClean="0"/>
              <a:t>делать?</a:t>
            </a:r>
          </a:p>
          <a:p>
            <a:pPr marL="804863" lvl="1" indent="-355600" algn="just">
              <a:buFont typeface="Wingdings" panose="05000000000000000000" pitchFamily="2" charset="2"/>
              <a:buChar char="v"/>
            </a:pPr>
            <a:r>
              <a:rPr lang="ru-RU" sz="2800" i="1" dirty="0" smtClean="0"/>
              <a:t>Что </a:t>
            </a:r>
            <a:r>
              <a:rPr lang="ru-RU" sz="2800" i="1" dirty="0"/>
              <a:t>вас удерживает от этого </a:t>
            </a:r>
            <a:r>
              <a:rPr lang="ru-RU" sz="2800" i="1" dirty="0" smtClean="0"/>
              <a:t>шага?</a:t>
            </a:r>
          </a:p>
          <a:p>
            <a:pPr marL="804863" lvl="1" indent="-355600" algn="just">
              <a:buFont typeface="Wingdings" panose="05000000000000000000" pitchFamily="2" charset="2"/>
              <a:buChar char="v"/>
            </a:pPr>
            <a:r>
              <a:rPr lang="ru-RU" sz="2800" i="1" dirty="0" smtClean="0"/>
              <a:t>Вы </a:t>
            </a:r>
            <a:r>
              <a:rPr lang="ru-RU" sz="2800" i="1" dirty="0"/>
              <a:t>планируете когда-нибудь это сделать, не так </a:t>
            </a:r>
            <a:r>
              <a:rPr lang="ru-RU" sz="2800" i="1" dirty="0" smtClean="0"/>
              <a:t>ли?</a:t>
            </a:r>
          </a:p>
          <a:p>
            <a:pPr marL="804863" lvl="1" indent="-355600" algn="just">
              <a:buFont typeface="Wingdings" panose="05000000000000000000" pitchFamily="2" charset="2"/>
              <a:buChar char="v"/>
            </a:pPr>
            <a:r>
              <a:rPr lang="ru-RU" sz="2800" i="1" dirty="0" smtClean="0"/>
              <a:t>Почему </a:t>
            </a:r>
            <a:r>
              <a:rPr lang="ru-RU" sz="2800" i="1" dirty="0"/>
              <a:t>бы не сделать это сейчас?</a:t>
            </a:r>
          </a:p>
        </p:txBody>
      </p:sp>
      <p:pic>
        <p:nvPicPr>
          <p:cNvPr id="4" name="Picture 5" descr="D:\Documents\СШ и ЛС\УВЕС\УВЕС - ЛОГО\Логотип УВЕС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1318216" y="5982657"/>
            <a:ext cx="748503" cy="760479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 smtClean="0"/>
              <a:t>Как привести</a:t>
            </a:r>
            <a:r>
              <a:rPr lang="ru-RU" b="1" baseline="0" dirty="0" smtClean="0"/>
              <a:t> к решению</a:t>
            </a:r>
            <a:r>
              <a:rPr lang="ru-RU" b="1" dirty="0" smtClean="0"/>
              <a:t>?</a:t>
            </a:r>
            <a:endParaRPr lang="ru-RU" b="1" dirty="0"/>
          </a:p>
        </p:txBody>
      </p:sp>
      <p:pic>
        <p:nvPicPr>
          <p:cNvPr id="7" name="Содержимое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677" y="833873"/>
            <a:ext cx="981418" cy="8434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836960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3680" y="524004"/>
            <a:ext cx="5724640" cy="580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9304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8600" b="1" dirty="0" smtClean="0"/>
              <a:t>ПОДГОТОВКА К ПРИНЯТИЮ РЕШЕНИЯ</a:t>
            </a:r>
            <a:endParaRPr lang="ru-RU" sz="8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i="1" dirty="0" smtClean="0"/>
              <a:t>Как помочь человеку принять решение следовать за Христом?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3559206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14901" y="551335"/>
            <a:ext cx="3383280" cy="4364715"/>
          </a:xfrm>
        </p:spPr>
        <p:txBody>
          <a:bodyPr anchor="t"/>
          <a:lstStyle/>
          <a:p>
            <a:r>
              <a:rPr lang="ru-RU" sz="5500" b="1" i="0" dirty="0" smtClean="0"/>
              <a:t>ШАГИ</a:t>
            </a:r>
            <a:r>
              <a:rPr lang="ru-RU" sz="5300" b="1" i="0" baseline="0" dirty="0" smtClean="0"/>
              <a:t> </a:t>
            </a:r>
            <a:r>
              <a:rPr lang="ru-RU" sz="3200" b="1" i="0" baseline="0" dirty="0" smtClean="0"/>
              <a:t>предшествующие принятию решения</a:t>
            </a:r>
            <a:endParaRPr lang="ru-RU" sz="3200" b="1" i="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57253" y="0"/>
            <a:ext cx="8718657" cy="6858000"/>
          </a:xfrm>
        </p:spPr>
      </p:pic>
    </p:spTree>
    <p:extLst>
      <p:ext uri="{BB962C8B-B14F-4D97-AF65-F5344CB8AC3E}">
        <p14:creationId xmlns:p14="http://schemas.microsoft.com/office/powerpoint/2010/main" xmlns="" val="1817049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914400" indent="-914400">
              <a:buFont typeface="+mj-lt"/>
              <a:buAutoNum type="arabicParenR"/>
            </a:pPr>
            <a:r>
              <a:rPr lang="ru-RU" sz="4800" kern="1200" spc="-12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  <a:t>Проводите уроки самостоятельно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ru-RU" sz="2800" kern="1200" dirty="0" smtClean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Не нужно приглашать пастора, чтобы объяснить </a:t>
            </a:r>
            <a:r>
              <a:rPr lang="ru-RU" sz="2800" kern="1200" dirty="0" smtClean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человеку заинтересовавшемуся библейской истиной сложные</a:t>
            </a:r>
            <a:r>
              <a:rPr lang="ru-RU" sz="2800" kern="1200" baseline="0" dirty="0" smtClean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2800" kern="1200" baseline="0" dirty="0" smtClean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темы</a:t>
            </a:r>
            <a:r>
              <a:rPr lang="ru-RU" sz="2800" kern="1200" dirty="0" smtClean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. Попросите </a:t>
            </a:r>
            <a:r>
              <a:rPr lang="ru-RU" sz="2800" kern="1200" dirty="0" smtClean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пастора провести </a:t>
            </a:r>
            <a:r>
              <a:rPr lang="ru-RU" sz="2800" kern="1200" dirty="0" smtClean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библейский урок для вас. А затем </a:t>
            </a:r>
            <a:r>
              <a:rPr lang="ru-RU" sz="2800" kern="1200" dirty="0" smtClean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этот урок сами ещё раз проведите с </a:t>
            </a:r>
            <a:r>
              <a:rPr lang="ru-RU" sz="2800" kern="1200" dirty="0" smtClean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пастором, пока он не будет удовлетворен вашими результатами.</a:t>
            </a:r>
            <a:r>
              <a:rPr lang="ru-RU" sz="2800" dirty="0"/>
              <a:t> </a:t>
            </a:r>
            <a:r>
              <a:rPr lang="ru-RU" sz="2800" kern="1200" dirty="0" smtClean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Еще лучше, если вы попросите разрешения у пастора посетить некоторые из его занятий по изучению </a:t>
            </a:r>
            <a:r>
              <a:rPr lang="ru-RU" sz="2800" kern="1200" dirty="0" smtClean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Библии с интересующимися людьми. </a:t>
            </a:r>
            <a:r>
              <a:rPr lang="ru-RU" sz="2800" kern="1200" dirty="0" smtClean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Это будет реальная практическая подготовка. После этого вы успешно проведете библейское занятие самостоятельно.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9352" y="6073832"/>
            <a:ext cx="772647" cy="78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9542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914400" indent="-914400">
              <a:buFont typeface="+mj-lt"/>
              <a:buAutoNum type="arabicParenR" startAt="2"/>
            </a:pPr>
            <a:r>
              <a:rPr lang="ru-RU" sz="4800" kern="1200" spc="-12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  <a:t>Обучайте с уверенностью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86652" cy="376732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2800" kern="1200" dirty="0" smtClean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Многое зависит от личной веры благовестника. Когда христианин сам верит в то, что он делает, его работа будет проникнута искренностью и святым усердием, — и успех непременно придет.</a:t>
            </a:r>
            <a:endParaRPr lang="ru-RU" sz="2800" kern="1200" dirty="0">
              <a:solidFill>
                <a:schemeClr val="accent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04923" y="2179990"/>
            <a:ext cx="4783460" cy="34036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9352" y="6073832"/>
            <a:ext cx="772647" cy="78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406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914400" indent="-914400">
              <a:buFont typeface="+mj-lt"/>
              <a:buAutoNum type="arabicParenR" startAt="3"/>
            </a:pPr>
            <a:r>
              <a:rPr lang="ru-RU" sz="4800" dirty="0" smtClean="0"/>
              <a:t>Посещайте на дому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kern="1200" dirty="0" smtClean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Познакомьтесь с проблемами семьи. Если вы видите, что эти проблемы мешают духовному росту семьи, не уходите от ответственности. Молитесь об этом вместе с семьей, и Господь дарует вам победу. Если глава семьи работает по субботам, так как боится потерять работу, почему бы не помолиться и не помочь найти ему другую работу? Господь может дать ему лучшую работу.</a:t>
            </a:r>
            <a:endParaRPr lang="ru-RU" sz="2800" kern="1200" dirty="0">
              <a:solidFill>
                <a:schemeClr val="accent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9352" y="6073832"/>
            <a:ext cx="772647" cy="78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7495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914400" indent="-914400">
              <a:buFont typeface="+mj-lt"/>
              <a:buAutoNum type="arabicParenR" startAt="4"/>
            </a:pPr>
            <a:r>
              <a:rPr lang="ru-RU" sz="4800" dirty="0" smtClean="0"/>
              <a:t>Рассказывайте о своем личном опыте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 anchor="ctr">
            <a:normAutofit fontScale="92500" lnSpcReduction="10000"/>
          </a:bodyPr>
          <a:lstStyle/>
          <a:p>
            <a:pPr marL="0" marR="0" indent="0" defTabSz="896938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ru-RU" sz="2800" kern="1200" dirty="0" smtClean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Если у вас самих не было личного опыта принятия решения, подобного тому, к которому вы ведете своего ученика — отказаться от курения или употребления алкоголя, </a:t>
            </a:r>
            <a:r>
              <a:rPr lang="ru-RU" sz="2800" kern="1200" dirty="0" smtClean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тогда пригласите </a:t>
            </a:r>
            <a:r>
              <a:rPr lang="ru-RU" sz="2800" kern="1200" dirty="0" smtClean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члена Церкви, имевшего такой опыт, принять участие в библейском занятии. Это придаст </a:t>
            </a:r>
            <a:r>
              <a:rPr lang="ru-RU" sz="2800" kern="1200" dirty="0" smtClean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уверенности вам и вашему </a:t>
            </a:r>
            <a:r>
              <a:rPr lang="ru-RU" sz="2800" kern="1200" dirty="0" smtClean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ученику.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53804" y="2327636"/>
            <a:ext cx="4662487" cy="31083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9352" y="6073832"/>
            <a:ext cx="772647" cy="78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7390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914400" indent="-914400">
              <a:buFont typeface="+mj-lt"/>
              <a:buAutoNum type="arabicParenR" startAt="5"/>
            </a:pPr>
            <a:r>
              <a:rPr lang="ru-RU" sz="4800" dirty="0" smtClean="0"/>
              <a:t>Отвечайте на возражения из Писания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76655" y="1998134"/>
            <a:ext cx="4704237" cy="3767328"/>
          </a:xfrm>
        </p:spPr>
        <p:txBody>
          <a:bodyPr anchor="ctr">
            <a:normAutofit/>
          </a:bodyPr>
          <a:lstStyle/>
          <a:p>
            <a:pPr marL="1588" indent="-1588" defTabSz="896938">
              <a:buNone/>
            </a:pPr>
            <a:r>
              <a:rPr lang="ru-RU" sz="2800" dirty="0" smtClean="0"/>
              <a:t>Иисус </a:t>
            </a:r>
            <a:r>
              <a:rPr lang="ru-RU" sz="2800" dirty="0" smtClean="0"/>
              <a:t>отвечал на </a:t>
            </a:r>
            <a:r>
              <a:rPr lang="ru-RU" sz="2800" dirty="0" smtClean="0"/>
              <a:t>аргументы фарисеев и на искушения дьявола, цитируя Писание. На каждый новый вызов Он отвечал «Написано». И мы также </a:t>
            </a:r>
            <a:r>
              <a:rPr lang="ru-RU" sz="2800" dirty="0" smtClean="0"/>
              <a:t>сможем </a:t>
            </a:r>
            <a:r>
              <a:rPr lang="ru-RU" sz="2800" dirty="0" smtClean="0"/>
              <a:t>найти силы там, где их брал Спаситель.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52712" y="2313309"/>
            <a:ext cx="4705466" cy="31369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9352" y="6073832"/>
            <a:ext cx="772647" cy="78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8391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914400" indent="-914400">
              <a:buFont typeface="+mj-lt"/>
              <a:buAutoNum type="arabicParenR" startAt="6"/>
            </a:pPr>
            <a:r>
              <a:rPr lang="ru-RU" sz="4800" baseline="0" dirty="0" smtClean="0"/>
              <a:t>Не вступайте в спор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0386" y="2026270"/>
            <a:ext cx="5161436" cy="376732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Вы можете выиграть спор, но  </a:t>
            </a:r>
            <a:r>
              <a:rPr lang="ru-RU" sz="2800" dirty="0"/>
              <a:t>потерять человека. Хороший продавец никогда не спорит. </a:t>
            </a:r>
            <a:r>
              <a:rPr lang="ru-RU" sz="2800" dirty="0" smtClean="0"/>
              <a:t>Член церкви преподающий библейские истины устно или библейские уроки (письменно) должен </a:t>
            </a:r>
            <a:r>
              <a:rPr lang="ru-RU" sz="2800" dirty="0"/>
              <a:t>быть хорошим продавцом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53804" y="2133365"/>
            <a:ext cx="4662487" cy="34968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9352" y="6073832"/>
            <a:ext cx="772647" cy="78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7886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Метрополия">
  <a:themeElements>
    <a:clrScheme name="Метрополия">
      <a:dk1>
        <a:srgbClr val="000000"/>
      </a:dk1>
      <a:lt1>
        <a:srgbClr val="FFFFFF"/>
      </a:lt1>
      <a:dk2>
        <a:srgbClr val="303034"/>
      </a:dk2>
      <a:lt2>
        <a:srgbClr val="DFDFE4"/>
      </a:lt2>
      <a:accent1>
        <a:srgbClr val="00AEEF"/>
      </a:accent1>
      <a:accent2>
        <a:srgbClr val="8CC600"/>
      </a:accent2>
      <a:accent3>
        <a:srgbClr val="FFBE00"/>
      </a:accent3>
      <a:accent4>
        <a:srgbClr val="FF0097"/>
      </a:accent4>
      <a:accent5>
        <a:srgbClr val="0071BC"/>
      </a:accent5>
      <a:accent6>
        <a:srgbClr val="FF8600"/>
      </a:accent6>
      <a:hlink>
        <a:srgbClr val="2424F0"/>
      </a:hlink>
      <a:folHlink>
        <a:srgbClr val="808080"/>
      </a:folHlink>
    </a:clrScheme>
    <a:fontScheme name="Candara">
      <a:majorFont>
        <a:latin typeface="Candara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tropolitan" id="{4C5440D6-04D2-4954-96CF-F251137069B2}" vid="{9FF7CA0D-8839-4012-B51C-B152F9BD65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TC103457491[[fn=Метрополия]]</Template>
  <TotalTime>902</TotalTime>
  <Words>752</Words>
  <Application>Microsoft Office PowerPoint</Application>
  <PresentationFormat>Произвольный</PresentationFormat>
  <Paragraphs>48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Метрополия</vt:lpstr>
      <vt:lpstr>Слайд 1</vt:lpstr>
      <vt:lpstr>ПОДГОТОВКА К ПРИНЯТИЮ РЕШЕНИЯ</vt:lpstr>
      <vt:lpstr>ШАГИ предшествующие принятию решения</vt:lpstr>
      <vt:lpstr>Проводите уроки самостоятельно</vt:lpstr>
      <vt:lpstr>Обучайте с уверенностью</vt:lpstr>
      <vt:lpstr>Посещайте на дому</vt:lpstr>
      <vt:lpstr>Рассказывайте о своем личном опыте</vt:lpstr>
      <vt:lpstr>Отвечайте на возражения из Писания</vt:lpstr>
      <vt:lpstr>Не вступайте в спор</vt:lpstr>
      <vt:lpstr>Призывайте к посвящению Христу</vt:lpstr>
      <vt:lpstr>Как привести к решению?</vt:lpstr>
      <vt:lpstr>Как привести человека к решению?</vt:lpstr>
      <vt:lpstr>Как привести человека  к решению?</vt:lpstr>
      <vt:lpstr>Как привести человека  к решению?</vt:lpstr>
      <vt:lpstr>Как привести человека  к решению?</vt:lpstr>
      <vt:lpstr>Как привести человека  к решению?</vt:lpstr>
      <vt:lpstr>Как привести к решению?</vt:lpstr>
      <vt:lpstr>Как привести к решению?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Подготовка к принятию решения</dc:title>
  <dc:subject>Приводить к принятию решения</dc:subject>
  <dc:creator>Синицын А.В. (ВВО;ЗРС)</dc:creator>
  <cp:lastModifiedBy>vkotov</cp:lastModifiedBy>
  <cp:revision>34</cp:revision>
  <dcterms:created xsi:type="dcterms:W3CDTF">2014-05-08T10:57:37Z</dcterms:created>
  <dcterms:modified xsi:type="dcterms:W3CDTF">2014-07-21T10:50:21Z</dcterms:modified>
</cp:coreProperties>
</file>