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24"/>
  </p:notesMasterIdLst>
  <p:handoutMasterIdLst>
    <p:handoutMasterId r:id="rId25"/>
  </p:handoutMasterIdLst>
  <p:sldIdLst>
    <p:sldId id="352" r:id="rId2"/>
    <p:sldId id="355" r:id="rId3"/>
    <p:sldId id="321" r:id="rId4"/>
    <p:sldId id="369" r:id="rId5"/>
    <p:sldId id="358" r:id="rId6"/>
    <p:sldId id="351" r:id="rId7"/>
    <p:sldId id="359" r:id="rId8"/>
    <p:sldId id="357" r:id="rId9"/>
    <p:sldId id="360" r:id="rId10"/>
    <p:sldId id="364" r:id="rId11"/>
    <p:sldId id="361" r:id="rId12"/>
    <p:sldId id="365" r:id="rId13"/>
    <p:sldId id="362" r:id="rId14"/>
    <p:sldId id="363" r:id="rId15"/>
    <p:sldId id="366" r:id="rId16"/>
    <p:sldId id="367" r:id="rId17"/>
    <p:sldId id="322" r:id="rId18"/>
    <p:sldId id="342" r:id="rId19"/>
    <p:sldId id="356" r:id="rId20"/>
    <p:sldId id="324" r:id="rId21"/>
    <p:sldId id="368" r:id="rId22"/>
    <p:sldId id="345" r:id="rId23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</p:showPr>
  <p:clrMru>
    <a:srgbClr val="CCECFF"/>
    <a:srgbClr val="FFFF00"/>
    <a:srgbClr val="CCCCFF"/>
    <a:srgbClr val="CC99FF"/>
    <a:srgbClr val="FFFF66"/>
    <a:srgbClr val="3399FF"/>
    <a:srgbClr val="66FF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3" autoAdjust="0"/>
    <p:restoredTop sz="94550" autoAdjust="0"/>
  </p:normalViewPr>
  <p:slideViewPr>
    <p:cSldViewPr>
      <p:cViewPr varScale="1">
        <p:scale>
          <a:sx n="51" d="100"/>
          <a:sy n="51" d="100"/>
        </p:scale>
        <p:origin x="-12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672"/>
    </p:cViewPr>
  </p:sorterViewPr>
  <p:notesViewPr>
    <p:cSldViewPr>
      <p:cViewPr>
        <p:scale>
          <a:sx n="50" d="100"/>
          <a:sy n="50" d="100"/>
        </p:scale>
        <p:origin x="-730" y="103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CEFC1EF-6BB3-49D3-9DB7-EF9499C24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100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*</a:t>
            </a:r>
            <a:endParaRPr lang="en-US" sz="12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00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07/16/96</a:t>
            </a:r>
            <a:endParaRPr lang="en-US" sz="1200"/>
          </a:p>
        </p:txBody>
      </p:sp>
      <p:sp>
        <p:nvSpPr>
          <p:cNvPr id="2560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1" sz="100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*</a:t>
            </a:r>
            <a:endParaRPr lang="en-US" sz="120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000" i="1">
                <a:latin typeface="Arial" charset="0"/>
              </a:defRPr>
            </a:lvl1pPr>
          </a:lstStyle>
          <a:p>
            <a:pPr>
              <a:defRPr/>
            </a:pPr>
            <a:fld id="{0D73C868-5718-4DE8-85AE-8F6CF5010B63}" type="slidenum">
              <a:rPr lang="en-US"/>
              <a:pPr>
                <a:defRPr/>
              </a:pPr>
              <a:t>‹#›</a:t>
            </a:fld>
            <a:r>
              <a:rPr lang="en-US"/>
              <a:t>##</a:t>
            </a:r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0F9ACD-F83C-4470-A763-7B1BD79ABE88}" type="slidenum">
              <a:rPr lang="en-US" smtClean="0"/>
              <a:pPr/>
              <a:t>1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ACA280-07AA-4E1E-A1A9-BBD9763FB91E}" type="slidenum">
              <a:rPr lang="en-US" smtClean="0"/>
              <a:pPr/>
              <a:t>10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020385-554C-43B1-87EC-0CBF1AFED499}" type="slidenum">
              <a:rPr lang="en-US" smtClean="0"/>
              <a:pPr/>
              <a:t>11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35CC8F-48CF-4B11-8597-648DA4973E00}" type="slidenum">
              <a:rPr lang="en-US" smtClean="0"/>
              <a:pPr/>
              <a:t>12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1C85EA-ADEE-4179-9101-9875AB9428F0}" type="slidenum">
              <a:rPr lang="en-US" smtClean="0"/>
              <a:pPr/>
              <a:t>13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654475-56B0-45E2-BCDD-B08B946E8E9C}" type="slidenum">
              <a:rPr lang="en-US" smtClean="0"/>
              <a:pPr/>
              <a:t>14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9E5564-9488-4BFC-85E7-D71BC2EF34FB}" type="slidenum">
              <a:rPr lang="en-US" smtClean="0"/>
              <a:pPr/>
              <a:t>15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3ADAD0-CBD3-4F5C-83F5-68D73F6EDDAD}" type="slidenum">
              <a:rPr lang="en-US" smtClean="0"/>
              <a:pPr/>
              <a:t>16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D35E52-F281-48EE-8861-649C5F81559E}" type="slidenum">
              <a:rPr lang="en-US" smtClean="0"/>
              <a:pPr/>
              <a:t>17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07924-8AB0-4FB0-9C55-2F470A8A5DC6}" type="slidenum">
              <a:rPr lang="en-US" smtClean="0"/>
              <a:pPr/>
              <a:t>18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89E09-C20A-4248-A9C8-D45713E90DF8}" type="slidenum">
              <a:rPr lang="en-US" smtClean="0"/>
              <a:pPr/>
              <a:t>19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10ADC8-5E8A-4638-8041-223B626D332E}" type="slidenum">
              <a:rPr lang="en-US" smtClean="0"/>
              <a:pPr/>
              <a:t>2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214BEA-80AE-49BD-9791-8735CD1B74A3}" type="slidenum">
              <a:rPr lang="en-US" smtClean="0"/>
              <a:pPr/>
              <a:t>20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8D7D8-454B-4FB7-A7C5-883C40138E8C}" type="slidenum">
              <a:rPr lang="en-US" smtClean="0"/>
              <a:pPr/>
              <a:t>21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240929-519A-46A0-A688-DCDFAFC7F605}" type="slidenum">
              <a:rPr lang="en-US" smtClean="0"/>
              <a:pPr/>
              <a:t>22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CD20F4-2DCA-48AF-92AF-942960786CA7}" type="slidenum">
              <a:rPr lang="en-US" smtClean="0"/>
              <a:pPr/>
              <a:t>3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4FBC04-A1BF-40F5-A075-974AA5D82852}" type="slidenum">
              <a:rPr lang="en-US" smtClean="0"/>
              <a:pPr/>
              <a:t>4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A0B73-73E6-467D-837D-49A763E71829}" type="slidenum">
              <a:rPr lang="en-US" smtClean="0"/>
              <a:pPr/>
              <a:t>5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41D777-C852-43E9-A094-E9665E2B6F3C}" type="slidenum">
              <a:rPr lang="en-US" smtClean="0"/>
              <a:pPr/>
              <a:t>6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1B8989-3856-4492-9C08-C6B685D3EEB6}" type="slidenum">
              <a:rPr lang="en-US" smtClean="0"/>
              <a:pPr/>
              <a:t>7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FCEC8E-7042-4479-86B2-F123D74BA4CC}" type="slidenum">
              <a:rPr lang="en-US" smtClean="0"/>
              <a:pPr/>
              <a:t>8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FBA016-C65E-48C3-A241-56E6C85342C2}" type="slidenum">
              <a:rPr lang="en-US" smtClean="0"/>
              <a:pPr/>
              <a:t>9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60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160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0F97-5839-4B9F-B62D-7A16AE52FF58}" type="datetime1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797C0-61B3-49CE-A4A3-7DA75E27D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1A979-222B-4F3C-96AC-BC202778658D}" type="datetime1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8EC41-DE0C-4E1A-B7D9-2EB083453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E1A9B-3140-463D-AAA5-51876A2FDD9C}" type="datetime1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000A0-6F16-4902-B9D6-F09BE77FD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AD3E1-D505-400C-BD7F-0CA39A789152}" type="datetime1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0D120-641B-48EC-A6C1-264CCD3CB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A1792-2D22-4F0B-AED4-1371A76AD525}" type="datetime1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73F4F-CF33-46C2-A01B-F7D176FE7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6B8A8-3B47-4A31-A8EF-B77F16A8A10C}" type="datetime1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1F4E2-5819-42AC-AA3F-7730443CF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BAD13-7D13-42F2-B147-CA109C35EDB0}" type="datetime1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BCFEA-63DB-4072-9096-6B15B70F0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A57B4-1460-4F80-AC2D-1F62953458A2}" type="datetime1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C65A2-A062-4FB7-81A1-ED4DD8140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5D18D-939D-48B3-AB54-BCAC381F0404}" type="datetime1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1ABB7-E84B-46B7-B76A-ADE784230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40678-7082-41BC-A826-A9B4868735C4}" type="datetime1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5AE1A-5CF4-44C2-82CE-891B5D5A8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537CB-07D3-428A-A23E-6F22FF76DB55}" type="datetime1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21FEE-DA0E-455D-80F5-D9114A702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D4706-1E4D-4344-96C2-909A5F8C71B3}" type="datetime1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30B3D-A930-41F5-9A5F-D28F92447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251E6-CD00-4ED4-903A-29CDFCC0482A}" type="datetime1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9B7D4-651B-43C3-A608-6E06316B9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80546-1790-43FC-94B6-3E1F2452C647}" type="datetime1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C8096-06BC-47AF-9E4A-B7A16012A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A67C2-DE08-44DD-9E2A-236771853710}" type="datetime1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D5C6A-7014-4408-A1AA-850CCB095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1504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04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50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0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0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8D9C53C-932D-4BF1-A8B3-150E42F7EB08}" type="datetime1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2150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8C60098-A8A2-4A5B-B7F5-EE048F251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1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220B6-A703-4C3D-9C8E-8E58A5B47640}" type="slidenum">
              <a:rPr lang="ru-RU"/>
              <a:pPr>
                <a:defRPr/>
              </a:pPr>
              <a:t>1</a:t>
            </a:fld>
            <a:endParaRPr lang="ru-RU"/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692150"/>
            <a:ext cx="576103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9A398-0CE6-4E04-8E62-0DE734A54775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8640763" cy="47974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 Black" pitchFamily="34" charset="0"/>
                <a:cs typeface="Arial" pitchFamily="34" charset="0"/>
              </a:rPr>
              <a:t>Два пути в приведении человека 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 Black" pitchFamily="34" charset="0"/>
                <a:cs typeface="Arial" pitchFamily="34" charset="0"/>
              </a:rPr>
              <a:t>ко Христу и следовании Его истине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>
              <a:solidFill>
                <a:srgbClr val="FFFF66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421687" cy="16287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РЕШЕНИЕ ВСТАТЬ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НА СТОРОНУ  ХРИСТА И ЕГО ИСТИНЫ</a:t>
            </a:r>
          </a:p>
        </p:txBody>
      </p:sp>
      <p:pic>
        <p:nvPicPr>
          <p:cNvPr id="12293" name="Picture 4" descr="Встав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284538"/>
            <a:ext cx="85693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22464-AA88-4076-82CF-07C74094ECAD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60575"/>
            <a:ext cx="8353425" cy="4797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После того, как человек признал Христа своим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Спасителем и Господом, разъясните ему, что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для Иисуса, его лучшего Друга, важно: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- чтобы человек определённо понимал истину;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- и следовал ей в своей жизни.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Char char="-"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Если человек принимает Христа, но продолжает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сопротивляться неоспоримой истине, скажите ему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с любовью: « Это не моё мнение. Это Иисус – твой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Господь обращается к тебе. Спроси Его, что тебе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делать. Я только хочу помочь тебе исполнить Его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волю». Такой подход прекратит всякие споры.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>
              <a:solidFill>
                <a:srgbClr val="FFFF66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6985000" cy="14398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РЕШЕНИЕ ВСТАТЬ НА СТОРОНУ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ХРИСТА И ЕГО ИСТИНЫ</a:t>
            </a:r>
          </a:p>
        </p:txBody>
      </p:sp>
      <p:pic>
        <p:nvPicPr>
          <p:cNvPr id="13317" name="Picture 5" descr="C:\Users\vkotov\Desktop\Картинки\NoEvil 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0"/>
            <a:ext cx="197961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2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2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2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AC4F0-CFC4-47FE-9B0E-401A527D4611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492375"/>
            <a:ext cx="8424863" cy="4365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Основывайте свой призыв на любви к Иисусу.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Призывайте к особому решительному действию,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Чтобы осуществить его теперь же, без промедления,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выражайте доверие.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Призывая к решению, вы должны призывать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к определённому действию.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>
              <a:solidFill>
                <a:srgbClr val="FFFF66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5761038" cy="16557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РЕШЕНИЕ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ВСТАТЬ НА СТОРОНУ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ХРИСТА И ЕГО ИСТИНЫ</a:t>
            </a:r>
          </a:p>
        </p:txBody>
      </p:sp>
      <p:pic>
        <p:nvPicPr>
          <p:cNvPr id="14341" name="Picture 5" descr="C:\Users\vkotov\Desktop\Картинки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0"/>
            <a:ext cx="2143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A2928-B2FB-43F3-8522-1A417F7C9598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852738"/>
            <a:ext cx="8064500" cy="40052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FFC000"/>
                </a:solidFill>
                <a:latin typeface="Arial Black" pitchFamily="34" charset="0"/>
                <a:cs typeface="Arial" pitchFamily="34" charset="0"/>
              </a:rPr>
              <a:t>ПОМНИТЕ!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ru-RU" sz="2600" dirty="0" smtClean="0">
              <a:latin typeface="Arial Black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Приглашать к принятию решения следует тогда,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когда плод созрел; когда существует убеждение,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основанное на фактах, в достоверности которых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нет сомнения; когда цели ясны и желание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очевидно и сильно.  </a:t>
            </a:r>
            <a:r>
              <a:rPr lang="ru-RU" sz="2600" dirty="0" smtClean="0">
                <a:latin typeface="Arial Black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>
              <a:solidFill>
                <a:srgbClr val="FFFF66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5616575" cy="15843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РЕШЕНИЕ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ВСТАТЬ НА СТОРОНУ  ХРИСТА И ЕГО ИСТИНЫ</a:t>
            </a:r>
          </a:p>
        </p:txBody>
      </p:sp>
      <p:pic>
        <p:nvPicPr>
          <p:cNvPr id="15365" name="Picture 5" descr="C:\Users\vkotov\Desktop\Картинки\JesusLovesMe 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0"/>
            <a:ext cx="3168650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25D31-4A50-4255-8509-28EE42BF52C6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565400"/>
            <a:ext cx="8893175" cy="429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 Black" pitchFamily="34" charset="0"/>
                <a:cs typeface="Arial" pitchFamily="34" charset="0"/>
              </a:rPr>
              <a:t>ПРИМЕР: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ПРИЗЫВ К СОБЛЮДЕНИЮ СУББОТЫ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Этот призыв делается после того как библейская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истина стала ясной для учащегося и вы чувствуете,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что после многих молитв он готов принять решение. 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Вопросы к человеку: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- Понимаете ли вы, что суббота – это день Господень?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- Вы отдали своё сердце Иисусу. Я знаю, что вы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любите Его более всего. Разве это не так?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>
              <a:solidFill>
                <a:srgbClr val="FFFF66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5616575" cy="165576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РЕШЕНИЕ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ВСТАТЬ НА СТОРОНУ 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ХРИСТА И ЕГО ИСТИНЫ</a:t>
            </a:r>
          </a:p>
        </p:txBody>
      </p:sp>
      <p:pic>
        <p:nvPicPr>
          <p:cNvPr id="16389" name="Picture 5" descr="C:\Users\vkotov\Desktop\Картинки\images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4625" y="0"/>
            <a:ext cx="26193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B2247-202B-4D47-A30A-4E648F626EFD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496300" cy="48688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В Ин.14:15 Иисус говорит: «Если любите Меня,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соблюдите Мои заповеди».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- Я уверен, что вы хотите соблюдать Его заповеди,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  в том числе и заповедь о субботе.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- Как мы изучали в Ис.58:13,14 и в других книгах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Библии, Господь жаждет благословить нас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через исполнение этой заповеди.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- Думаю, вы тоже не хотите откладывать 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соблюдение этой заповеди. Прочтите Пс.116:58-60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Char char="-"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 smtClean="0">
              <a:solidFill>
                <a:srgbClr val="FFFF66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7092950" cy="13684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РЕШЕНИЕ ВСТАТЬ НА СТОРОНУ  ХРИСТА И ЕГО ИСТИНЫ</a:t>
            </a:r>
          </a:p>
        </p:txBody>
      </p:sp>
      <p:pic>
        <p:nvPicPr>
          <p:cNvPr id="17413" name="Picture 5" descr="C:\Users\vkotov\Desktop\Картинки\Creation 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1175" y="0"/>
            <a:ext cx="22828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2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2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2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2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2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2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2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2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2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7F0F9-B1FE-4A19-BB8D-115D9D1D051D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05038"/>
            <a:ext cx="8604250" cy="4652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- Господь заповедал нам соблюдать субботу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и стремиться к получению особого благословения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в этот день.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- Вы хотели бы посетить со мной  богослужение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в эту субботу? Я могу зайти за вами или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встретиться с вами в удобном для вас месте.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- Было бы замечательно встретить вместе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субботу накануне вечером, пригласив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этого человека на домашнее богослужение.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>
              <a:solidFill>
                <a:srgbClr val="FFFF66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6913562" cy="16557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РЕШЕНИЕ ВСТАТЬ НА СТОРОНУ  ХРИСТА И ЕГО ИСТИНЫ</a:t>
            </a:r>
          </a:p>
        </p:txBody>
      </p:sp>
      <p:pic>
        <p:nvPicPr>
          <p:cNvPr id="18437" name="Picture 5" descr="C:\Users\vkotov\Desktop\Картинки\Beacon 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0"/>
            <a:ext cx="2268537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67375-D23B-48EB-8E7B-969D2249537E}" type="slidenum">
              <a:rPr lang="ru-RU"/>
              <a:pPr>
                <a:defRPr/>
              </a:pPr>
              <a:t>17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16013" y="260350"/>
            <a:ext cx="6761162" cy="2952750"/>
            <a:chOff x="1056" y="240"/>
            <a:chExt cx="4032" cy="1536"/>
          </a:xfrm>
        </p:grpSpPr>
        <p:sp>
          <p:nvSpPr>
            <p:cNvPr id="19463" name="AutoShape 5"/>
            <p:cNvSpPr>
              <a:spLocks noChangeArrowheads="1"/>
            </p:cNvSpPr>
            <p:nvPr/>
          </p:nvSpPr>
          <p:spPr bwMode="auto">
            <a:xfrm>
              <a:off x="1056" y="240"/>
              <a:ext cx="4032" cy="1536"/>
            </a:xfrm>
            <a:prstGeom prst="downArrowCallout">
              <a:avLst>
                <a:gd name="adj1" fmla="val 65625"/>
                <a:gd name="adj2" fmla="val 65625"/>
                <a:gd name="adj3" fmla="val 16667"/>
                <a:gd name="adj4" fmla="val 66667"/>
              </a:avLst>
            </a:prstGeom>
            <a:gradFill rotWithShape="0">
              <a:gsLst>
                <a:gs pos="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4" name="Text Box 6"/>
            <p:cNvSpPr txBox="1">
              <a:spLocks noChangeArrowheads="1"/>
            </p:cNvSpPr>
            <p:nvPr/>
          </p:nvSpPr>
          <p:spPr bwMode="auto">
            <a:xfrm>
              <a:off x="1440" y="432"/>
              <a:ext cx="3216" cy="951"/>
            </a:xfrm>
            <a:prstGeom prst="rect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66C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kumimoji="1" lang="ru-RU" sz="2400" b="1">
                  <a:latin typeface="Arial" charset="0"/>
                </a:rPr>
                <a:t>Побуждайте людей к принятию решения на каждом занятии</a:t>
              </a:r>
            </a:p>
            <a:p>
              <a:pPr algn="r">
                <a:spcBef>
                  <a:spcPct val="50000"/>
                </a:spcBef>
              </a:pPr>
              <a:endParaRPr lang="en-US" sz="4400">
                <a:latin typeface="Arial Black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042988" y="3500438"/>
            <a:ext cx="6761162" cy="3024187"/>
            <a:chOff x="1056" y="240"/>
            <a:chExt cx="4032" cy="1536"/>
          </a:xfrm>
        </p:grpSpPr>
        <p:sp>
          <p:nvSpPr>
            <p:cNvPr id="19461" name="AutoShape 8"/>
            <p:cNvSpPr>
              <a:spLocks noChangeArrowheads="1"/>
            </p:cNvSpPr>
            <p:nvPr/>
          </p:nvSpPr>
          <p:spPr bwMode="auto">
            <a:xfrm>
              <a:off x="1056" y="240"/>
              <a:ext cx="4032" cy="1536"/>
            </a:xfrm>
            <a:prstGeom prst="downArrowCallout">
              <a:avLst>
                <a:gd name="adj1" fmla="val 65625"/>
                <a:gd name="adj2" fmla="val 65625"/>
                <a:gd name="adj3" fmla="val 16667"/>
                <a:gd name="adj4" fmla="val 66667"/>
              </a:avLst>
            </a:prstGeom>
            <a:gradFill rotWithShape="0">
              <a:gsLst>
                <a:gs pos="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2" name="Text Box 9"/>
            <p:cNvSpPr txBox="1">
              <a:spLocks noChangeArrowheads="1"/>
            </p:cNvSpPr>
            <p:nvPr/>
          </p:nvSpPr>
          <p:spPr bwMode="auto">
            <a:xfrm>
              <a:off x="1440" y="432"/>
              <a:ext cx="3216" cy="938"/>
            </a:xfrm>
            <a:prstGeom prst="rect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66C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kumimoji="1" lang="ru-RU" sz="2400" b="1">
                  <a:latin typeface="Arial" charset="0"/>
                </a:rPr>
                <a:t>Покажите им пользу от принятия правильного решения</a:t>
              </a:r>
            </a:p>
            <a:p>
              <a:pPr algn="r">
                <a:spcBef>
                  <a:spcPct val="50000"/>
                </a:spcBef>
              </a:pPr>
              <a:endParaRPr lang="en-US" sz="4400"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BACA0-AE81-4E59-B9A9-2C653991D4C1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421688" cy="10080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ШЕСТЬ ПРИЧИН ДЛЯ ПРИНЯТИЯ БЕЗОТЛАГАТЕЛЬНОГО РЕШЕНИЯ</a:t>
            </a:r>
            <a:endParaRPr lang="ru-R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9555" name="Group 115"/>
          <p:cNvGraphicFramePr>
            <a:graphicFrameLocks noGrp="1"/>
          </p:cNvGraphicFramePr>
          <p:nvPr>
            <p:ph sz="half" idx="2"/>
          </p:nvPr>
        </p:nvGraphicFramePr>
        <p:xfrm>
          <a:off x="468313" y="1668463"/>
          <a:ext cx="8135937" cy="5189537"/>
        </p:xfrm>
        <a:graphic>
          <a:graphicData uri="http://schemas.openxmlformats.org/drawingml/2006/table">
            <a:tbl>
              <a:tblPr/>
              <a:tblGrid>
                <a:gridCol w="1044575"/>
                <a:gridCol w="7091362"/>
              </a:tblGrid>
              <a:tr h="80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99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Человек понимает истину яснее всего, когда в памяти все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свежо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99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5635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99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Сатана старается увести мысли в сторону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99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834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99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Убеждение может исчезнуть полностью, если решение не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принимается в самый короткий срок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99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9029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99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Человек может переменить свое решение или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направиться в другую церковь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99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9044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99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Родственники или члены других церквей могут посеять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сомнения в вопросах истины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99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1181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99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Обстоятельства неожиданно могут разлучить вас с учащимся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99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52FCA-0486-4534-BF5E-AD12F5A8B281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7380288" cy="94138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КАК ПРАВИЛЬНО РЕАГИРОВАТЬ НА НЕСОГЛАСИЕ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349500"/>
            <a:ext cx="8280400" cy="4508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Внимательно выслушайте учащегося и сущность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его возражения.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Убедитесь, что это возражение, а не оправдание,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выяснив, является ли оно единственной причиной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непринятия решения.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Покажите, что вы понимаете сущность возражения,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повторив его своими словами, перефразируя его.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</p:txBody>
      </p:sp>
      <p:pic>
        <p:nvPicPr>
          <p:cNvPr id="21509" name="Picture 4" descr="j03118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08850" y="404813"/>
            <a:ext cx="1584325" cy="1285875"/>
          </a:xfr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7AAA8-82A2-4B1D-8604-F03E8B4362C0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820150" cy="20161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РЕШЕНИЕ ВСТАТЬ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НА СТОРОНУ ХРИСТА И ЕГО ИСТИНЫ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endParaRPr lang="ru-RU" sz="3200" dirty="0" smtClean="0">
              <a:solidFill>
                <a:srgbClr val="66FFFF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100" name="Picture 6" descr="C:\Users\vkotov\Desktop\MasterBuild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2205038"/>
            <a:ext cx="4752975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027118-8460-474D-9143-9A743E6C0F2A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6913563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КАК ПРАВИЛЬНО РЕАГИРОВАТЬ НА НЕСОГЛАСИЕ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205038"/>
            <a:ext cx="8280400" cy="4652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Заручитесь обещанием, что, если причина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возражения будет преодолена, человек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немедленно примет решение.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Рассейте сомнения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Будьте свидетелем принятия решения.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Укрепите желание человека принять решение.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</p:txBody>
      </p:sp>
      <p:pic>
        <p:nvPicPr>
          <p:cNvPr id="22533" name="Picture 4" descr="j03118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235825" y="549275"/>
            <a:ext cx="1692275" cy="1295400"/>
          </a:xfr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7A49E-52A2-40F3-89F7-EDB0D0A39296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6913563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КОГДА ЧЕЛОВЕК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ГОТОВ ПРИНЯТЬ РЕШЕНИЕ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2492375"/>
            <a:ext cx="7777162" cy="4365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Если человек готов принять решение следовать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за Христом в исполнении Его заповедей,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попросите Его обратиться к Богу в молитве.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Начните обучение этого новообращённого,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убеждая его шаг за шагом вести его друзей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точно тем же путём, каким вы вели его.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AFBB8-B27A-4395-85B6-24AF37E35727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4005263"/>
            <a:ext cx="4970462" cy="20447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4580" name="Picture 4" descr="j0282824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300038"/>
            <a:ext cx="8064500" cy="6248400"/>
          </a:xfrm>
          <a:noFill/>
        </p:spPr>
      </p:pic>
      <p:sp>
        <p:nvSpPr>
          <p:cNvPr id="203781" name="Rectangle 5"/>
          <p:cNvSpPr>
            <a:spLocks noChangeArrowheads="1"/>
          </p:cNvSpPr>
          <p:nvPr/>
        </p:nvSpPr>
        <p:spPr bwMode="auto">
          <a:xfrm>
            <a:off x="407988" y="2349500"/>
            <a:ext cx="870743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ru-RU" sz="3200" b="1" i="1">
                <a:solidFill>
                  <a:srgbClr val="C00000"/>
                </a:solidFill>
                <a:latin typeface="Arial" charset="0"/>
                <a:cs typeface="Arial" charset="0"/>
              </a:rPr>
              <a:t>ПРЕБЫВАЙТЕ В ПОСТОЯННОЙ </a:t>
            </a:r>
            <a:endParaRPr kumimoji="1" lang="en-US" sz="3200" b="1" i="1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ctr" eaLnBrk="0" hangingPunct="0"/>
            <a:r>
              <a:rPr kumimoji="1" lang="ru-RU" sz="3200" b="1" i="1">
                <a:solidFill>
                  <a:srgbClr val="C00000"/>
                </a:solidFill>
                <a:latin typeface="Arial" charset="0"/>
                <a:cs typeface="Arial" charset="0"/>
              </a:rPr>
              <a:t>ЗАВИСИМОСТИ ОТ СВЯТОГО ДУХА, </a:t>
            </a:r>
            <a:endParaRPr kumimoji="1" lang="en-US" sz="3200" b="1" i="1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ctr" eaLnBrk="0" hangingPunct="0"/>
            <a:r>
              <a:rPr kumimoji="1" lang="ru-RU" sz="3200" b="1" i="1">
                <a:solidFill>
                  <a:srgbClr val="C00000"/>
                </a:solidFill>
                <a:latin typeface="Arial" charset="0"/>
                <a:cs typeface="Arial" charset="0"/>
              </a:rPr>
              <a:t>И ОН БЛАГОСЛОВИТ ВАС</a:t>
            </a:r>
            <a:endParaRPr kumimoji="1" lang="en-US" sz="3200" b="1" i="1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ctr" eaLnBrk="0" hangingPunct="0"/>
            <a:r>
              <a:rPr kumimoji="1" lang="ru-RU" sz="3200" b="1" i="1">
                <a:solidFill>
                  <a:srgbClr val="C00000"/>
                </a:solidFill>
                <a:latin typeface="Arial" charset="0"/>
                <a:cs typeface="Arial" charset="0"/>
              </a:rPr>
              <a:t> ОБИЛЬНОЙ ЖАТВОЙ</a:t>
            </a:r>
            <a:r>
              <a:rPr kumimoji="1" lang="en-US" sz="3200" b="1" i="1">
                <a:solidFill>
                  <a:srgbClr val="C00000"/>
                </a:solidFill>
                <a:latin typeface="Arial" charset="0"/>
                <a:cs typeface="Arial" charset="0"/>
              </a:rPr>
              <a:t>!</a:t>
            </a:r>
            <a:endParaRPr kumimoji="1" lang="ru-RU" sz="3200" b="1" i="1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23448-A603-41CA-886A-283BBAD81903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36838"/>
            <a:ext cx="8893175" cy="3887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1). Создайте атмосферу полного посвящения и взаимопонимания.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2). Регулярно (еженедельно) проводите занятия с человеком интересующимся библейской истиной.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3). Проявите понимание и окажите помощь,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   если учащийся недостаточно быстро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   овладевает предлагаемым материалом.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>
              <a:solidFill>
                <a:srgbClr val="FFFF66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6049963" cy="143986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РЕШЕНИЕ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ВСТАТЬ НА СТОРОНУ 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ХРИСТА И ЕГО ИСТИНЫ</a:t>
            </a:r>
          </a:p>
        </p:txBody>
      </p:sp>
      <p:pic>
        <p:nvPicPr>
          <p:cNvPr id="5125" name="Picture 5" descr="C:\Users\vkotov\Desktop\Картинки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50" y="0"/>
            <a:ext cx="21907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CD533-C120-4A7C-8329-F830466A443E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60575"/>
            <a:ext cx="8353425" cy="4608513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4).</a:t>
            </a:r>
            <a:r>
              <a:rPr lang="ru-RU" sz="2600" dirty="0" smtClean="0"/>
              <a:t> Проявите искренний интерес к личным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/>
              <a:t>     проблемам человека, изучающего библейские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/>
              <a:t>     уроки.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/>
              <a:t>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/>
              <a:t>5). Дорожите его доверием, чтобы помочь ему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/>
              <a:t>     справиться с трудностями.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ru-RU" sz="2600" dirty="0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/>
              <a:t>6). Принимайте людей, выражая одобрение,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/>
              <a:t>     согласие и давайте высокую оценку их решению.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ru-RU" sz="2600" dirty="0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/>
              <a:t>7). Верьте, что Святой Дух может действовать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/>
              <a:t>     через вас и не сомневайтесь в успехе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>
              <a:solidFill>
                <a:srgbClr val="FFFF66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7019925" cy="12954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РЕШЕНИЕ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ВСТАТЬ НА СТОРОНУ 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ХРИСТА И ЕГО ИСТИНЫ</a:t>
            </a:r>
          </a:p>
        </p:txBody>
      </p:sp>
      <p:pic>
        <p:nvPicPr>
          <p:cNvPr id="6149" name="Picture 5" descr="C:\Users\vkotov\Desktop\Картинки\thumb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0"/>
            <a:ext cx="1979612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2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2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2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1B795-4091-41E4-8DD4-961F37067A4E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351837" cy="4581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smtClean="0">
                <a:solidFill>
                  <a:srgbClr val="FFC000"/>
                </a:solidFill>
                <a:latin typeface="Arial Black" pitchFamily="34" charset="0"/>
                <a:cs typeface="Arial" pitchFamily="34" charset="0"/>
              </a:rPr>
              <a:t>ЧЕТЫРЕ СТАДИИ В ПРИНЯТИИ РЕШЕНИЯ: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1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ru-RU" sz="2600" b="1" dirty="0" smtClean="0">
                <a:solidFill>
                  <a:srgbClr val="FFC000"/>
                </a:solidFill>
                <a:latin typeface="Arial Black" pitchFamily="34" charset="0"/>
                <a:cs typeface="Arial" pitchFamily="34" charset="0"/>
              </a:rPr>
              <a:t>Информация</a:t>
            </a:r>
            <a:r>
              <a:rPr lang="ru-RU" sz="2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по теме должна быть чёткой и ясной. Учащийся должен иметь: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ru-RU" sz="2600" dirty="0" smtClean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2). </a:t>
            </a:r>
            <a:r>
              <a:rPr lang="ru-RU" sz="2600" dirty="0" smtClean="0">
                <a:solidFill>
                  <a:srgbClr val="FFC000"/>
                </a:solidFill>
                <a:latin typeface="Arial Black" pitchFamily="34" charset="0"/>
                <a:cs typeface="Arial" pitchFamily="34" charset="0"/>
              </a:rPr>
              <a:t>Убеждение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, что эта информация правильна, тогда у него появится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3). </a:t>
            </a:r>
            <a:r>
              <a:rPr lang="ru-RU" sz="2600" dirty="0" smtClean="0">
                <a:solidFill>
                  <a:srgbClr val="FFC000"/>
                </a:solidFill>
                <a:latin typeface="Arial Black" pitchFamily="34" charset="0"/>
                <a:cs typeface="Arial" pitchFamily="34" charset="0"/>
              </a:rPr>
              <a:t>Желание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совершить особый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4). </a:t>
            </a:r>
            <a:r>
              <a:rPr lang="ru-RU" sz="2600" dirty="0" smtClean="0">
                <a:solidFill>
                  <a:srgbClr val="FFC000"/>
                </a:solidFill>
                <a:latin typeface="Arial Black" pitchFamily="34" charset="0"/>
                <a:cs typeface="Arial" pitchFamily="34" charset="0"/>
              </a:rPr>
              <a:t>Поступок</a:t>
            </a:r>
            <a:endParaRPr lang="ru-RU" sz="2800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5903912" cy="19431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РЕШЕНИЕ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ВСТАТЬ НА СТОРОНУ 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ХРИСТА И ЕГО ИСТИНЫ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3" name="Picture 5" descr="C:\Users\vkotov\Desktop\Картинки\images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0"/>
            <a:ext cx="20510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13FBB-C96D-4AB9-9B96-FB10C0AF381A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708275"/>
            <a:ext cx="7632700" cy="4149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Спрашивайте: «Вам понятно, что…?»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Побуждайте людей к принятию решения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на каждом занятии.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Покажите последствия неправильных действий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Покажите пользу от совершения правильных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поступков.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>
              <a:solidFill>
                <a:srgbClr val="FFFF66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6480175" cy="15113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РЕШЕНИЕ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ВСТАТЬ НА СТОРОНУ  ХРИСТА И ЕГО ИСТИНЫ</a:t>
            </a:r>
          </a:p>
        </p:txBody>
      </p:sp>
      <p:pic>
        <p:nvPicPr>
          <p:cNvPr id="8197" name="Picture 5" descr="C:\Users\vkotov\Desktop\Картинки\images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7025" y="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93B6B-B151-40F1-8E1E-4F0B264099F9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76475"/>
            <a:ext cx="8748712" cy="4581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Всегда подчёркивайте, что требования Божьи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сопровождаются благословениями: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а). внутреннего мира – Иов.14:27; Пс.118:165.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б). присутствия Святого Духа – Деян.5:32.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в). истинного счастья – Иов.13:17; 10:10; Пс.83:11.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г). возможность иметь небесный дом – Евр. 11:24.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). прощение и освобождение от тяжести вины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   Деян.2:37-39; 22:16. 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5472113" cy="15843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РЕШЕНИЕ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ВСТАТЬ НА СТОРОНУ  ХРИСТА И ЕГО ИСТИНЫ</a:t>
            </a:r>
          </a:p>
        </p:txBody>
      </p:sp>
      <p:pic>
        <p:nvPicPr>
          <p:cNvPr id="9221" name="Picture 5" descr="C:\Users\vkotov\Desktop\Картинки\images (1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0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A5E2B-D346-4364-B326-5CBBA37F265C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708275"/>
            <a:ext cx="8064500" cy="4149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Откройте человеку, чего любящий Бог ожидает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от него.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Все решения должны быть  откликом на призыв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любящего Господа.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Вот поэтому жизненно важно, испросив поддержки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Святого Духа, показать человеку, что Иисус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Христос – самая важная Личность для них.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>
              <a:solidFill>
                <a:srgbClr val="FFFF66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5543550" cy="14398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РЕШЕНИЕ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ВСТАТЬ НА СТОРОНУ  ХРИСТА И ЕГО ИСТИНЫ</a:t>
            </a:r>
          </a:p>
        </p:txBody>
      </p:sp>
      <p:pic>
        <p:nvPicPr>
          <p:cNvPr id="10245" name="Picture 6" descr="C:\Users\vkotov\Desktop\Картинки\WhoMe 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260350"/>
            <a:ext cx="2436812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C2908-7D57-4A15-9581-59944C2B04CC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748712" cy="48688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FFC000"/>
                </a:solidFill>
                <a:latin typeface="Arial Black" pitchFamily="34" charset="0"/>
                <a:cs typeface="Arial" pitchFamily="34" charset="0"/>
              </a:rPr>
              <a:t>ДВЕ СТУПЕНИ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 Black" pitchFamily="34" charset="0"/>
                <a:cs typeface="Arial" pitchFamily="34" charset="0"/>
              </a:rPr>
              <a:t>В ПРИНЯТИИ ХРИСТА И ЕГО ИСТИНЫ: 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FFC000"/>
                </a:solidFill>
                <a:latin typeface="Arial Black" pitchFamily="34" charset="0"/>
                <a:cs typeface="Arial" pitchFamily="34" charset="0"/>
              </a:rPr>
              <a:t>Первая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- Вести человека к живым, основанным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на любви взаимоотношениям с Иисусом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как Спасителем и Господом.   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FFC000"/>
                </a:solidFill>
                <a:latin typeface="Arial Black" pitchFamily="34" charset="0"/>
                <a:cs typeface="Arial" pitchFamily="34" charset="0"/>
              </a:rPr>
              <a:t>Вторая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– Знакомьте человека с испытующими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истинами. Испытующие истины это библейские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истины, требующие от человека особого посвящения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в исполнении воли Божьей. К ним относятся истины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о субботе, о пище, десятине и другие.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>
              <a:solidFill>
                <a:srgbClr val="FFFF66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6985000" cy="165576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РЕШЕНИЕ ВСТАТЬ НА СТОРОНУ  ХРИСТА И ЕГО ИСТИНЫ</a:t>
            </a:r>
          </a:p>
        </p:txBody>
      </p:sp>
      <p:pic>
        <p:nvPicPr>
          <p:cNvPr id="11269" name="Picture 5" descr="C:\Users\vkotov\Desktop\Картинки\images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0"/>
            <a:ext cx="18351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2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2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2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1355</TotalTime>
  <Words>1099</Words>
  <Application>Microsoft Office PowerPoint</Application>
  <PresentationFormat>Экран (4:3)</PresentationFormat>
  <Paragraphs>269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Разрез</vt:lpstr>
      <vt:lpstr>Слайд 1</vt:lpstr>
      <vt:lpstr>РЕШЕНИЕ ВСТАТЬ  НА СТОРОНУ ХРИСТА И ЕГО ИСТИНЫ </vt:lpstr>
      <vt:lpstr>РЕШЕНИЕ  ВСТАТЬ НА СТОРОНУ   ХРИСТА И ЕГО ИСТИНЫ</vt:lpstr>
      <vt:lpstr>РЕШЕНИЕ  ВСТАТЬ НА СТОРОНУ   ХРИСТА И ЕГО ИСТИНЫ</vt:lpstr>
      <vt:lpstr>РЕШЕНИЕ  ВСТАТЬ НА СТОРОНУ   ХРИСТА И ЕГО ИСТИНЫ </vt:lpstr>
      <vt:lpstr>РЕШЕНИЕ  ВСТАТЬ НА СТОРОНУ  ХРИСТА И ЕГО ИСТИНЫ</vt:lpstr>
      <vt:lpstr>РЕШЕНИЕ  ВСТАТЬ НА СТОРОНУ  ХРИСТА И ЕГО ИСТИНЫ</vt:lpstr>
      <vt:lpstr>РЕШЕНИЕ  ВСТАТЬ НА СТОРОНУ  ХРИСТА И ЕГО ИСТИНЫ</vt:lpstr>
      <vt:lpstr>РЕШЕНИЕ ВСТАТЬ НА СТОРОНУ  ХРИСТА И ЕГО ИСТИНЫ</vt:lpstr>
      <vt:lpstr>РЕШЕНИЕ ВСТАТЬ  НА СТОРОНУ  ХРИСТА И ЕГО ИСТИНЫ</vt:lpstr>
      <vt:lpstr>РЕШЕНИЕ ВСТАТЬ НА СТОРОНУ  ХРИСТА И ЕГО ИСТИНЫ</vt:lpstr>
      <vt:lpstr>РЕШЕНИЕ  ВСТАТЬ НА СТОРОНУ  ХРИСТА И ЕГО ИСТИНЫ</vt:lpstr>
      <vt:lpstr>РЕШЕНИЕ  ВСТАТЬ НА СТОРОНУ  ХРИСТА И ЕГО ИСТИНЫ</vt:lpstr>
      <vt:lpstr>РЕШЕНИЕ  ВСТАТЬ НА СТОРОНУ   ХРИСТА И ЕГО ИСТИНЫ</vt:lpstr>
      <vt:lpstr>РЕШЕНИЕ ВСТАТЬ НА СТОРОНУ  ХРИСТА И ЕГО ИСТИНЫ</vt:lpstr>
      <vt:lpstr>РЕШЕНИЕ ВСТАТЬ НА СТОРОНУ  ХРИСТА И ЕГО ИСТИНЫ</vt:lpstr>
      <vt:lpstr>Слайд 17</vt:lpstr>
      <vt:lpstr>ШЕСТЬ ПРИЧИН ДЛЯ ПРИНЯТИЯ БЕЗОТЛАГАТЕЛЬНОГО РЕШЕНИЯ</vt:lpstr>
      <vt:lpstr>КАК ПРАВИЛЬНО РЕАГИРОВАТЬ НА НЕСОГЛАСИЕ</vt:lpstr>
      <vt:lpstr>КАК ПРАВИЛЬНО РЕАГИРОВАТЬ НА НЕСОГЛАСИЕ</vt:lpstr>
      <vt:lpstr>КОГДА ЧЕЛОВЕК  ГОТОВ ПРИНЯТЬ РЕШЕНИЕ</vt:lpstr>
      <vt:lpstr>Слайд 22</vt:lpstr>
    </vt:vector>
  </TitlesOfParts>
  <Company>Отдел СШ и ЛС ЕАД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последовать за Христом</dc:title>
  <dc:creator>Котов В. А.</dc:creator>
  <cp:lastModifiedBy>vkotov</cp:lastModifiedBy>
  <cp:revision>2</cp:revision>
  <dcterms:created xsi:type="dcterms:W3CDTF">1999-05-23T08:01:10Z</dcterms:created>
  <dcterms:modified xsi:type="dcterms:W3CDTF">2014-07-31T12:57:32Z</dcterms:modified>
</cp:coreProperties>
</file>