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59" r:id="rId15"/>
    <p:sldId id="271" r:id="rId16"/>
    <p:sldId id="272" r:id="rId17"/>
    <p:sldId id="273" r:id="rId18"/>
    <p:sldId id="274" r:id="rId19"/>
    <p:sldId id="275" r:id="rId20"/>
    <p:sldId id="276" r:id="rId21"/>
  </p:sldIdLst>
  <p:sldSz cx="9144000" cy="6858000" type="screen4x3"/>
  <p:notesSz cx="6858000" cy="9144000"/>
  <p:embeddedFontLst>
    <p:embeddedFont>
      <p:font typeface="Calibri" pitchFamily="34" charset="0"/>
      <p:regular r:id="rId23"/>
      <p:bold r:id="rId24"/>
      <p:italic r:id="rId25"/>
      <p:boldItalic r:id="rId26"/>
    </p:embeddedFont>
    <p:embeddedFont>
      <p:font typeface="Adventure" charset="0"/>
      <p:regular r:id="rId27"/>
    </p:embeddedFont>
    <p:embeddedFont>
      <p:font typeface="Cricket"/>
      <p:regular r:id="rId28"/>
      <p:bold r:id="rId29"/>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961" autoAdjust="0"/>
  </p:normalViewPr>
  <p:slideViewPr>
    <p:cSldViewPr>
      <p:cViewPr>
        <p:scale>
          <a:sx n="40" d="100"/>
          <a:sy n="40" d="100"/>
        </p:scale>
        <p:origin x="-1555" y="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3EC28D-DBDD-414F-9624-9398269224A6}" type="datetimeFigureOut">
              <a:rPr lang="ru-RU" smtClean="0"/>
              <a:pPr/>
              <a:t>28.10.2014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EBA91F-5F5A-4673-AB1C-FD77D041EC0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Участие пастора в работе субботней школы общины</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Участие пастора в организации и работе Субботней школы является главной и ключевой составляющей ее успеха и эффективности. Субботняя школа может быть скучной, формальной, обыденной, неэффективной в приобретении новых людей для Христа, и продолжающей терять членов церкви. И наоборот, Субботняя школа может стать духовным праздником для всех участвующих в ней. Она может стать ключом, который открывает богатейшие ресурсы общины, раскрывающим огромный потенциал, имеющийся в каждом ее ученике. Субботняя школа может быть самым интересным служением, объединяющим ее участников в одну духовную семью служением, способствующим непрерывному росту ее учеников и эффективным магнитом, привлекающим в церковь новых людей разных возрастных групп. И вклад пастора в это уникальное служение настолько велик, что фактически его отношение к этому важнейшему институту Церкви определяет, какой будет Субботняя школа в общине, которая ему доверена Богом и конференцией/миссией. </a:t>
            </a:r>
          </a:p>
          <a:p>
            <a:r>
              <a:rPr lang="ru-RU" sz="1200" kern="1200" dirty="0" smtClean="0">
                <a:solidFill>
                  <a:schemeClr val="tx1"/>
                </a:solidFill>
                <a:latin typeface="+mn-lt"/>
                <a:ea typeface="+mn-ea"/>
                <a:cs typeface="+mn-cs"/>
              </a:rPr>
              <a:t>Участие пастора в организации и деятельности Субботней школы предполагает ряд шагов, которые ему необходимо предпринять, чтобы внести свой личный вклад в организацию и работу этого важнейшего служения церкви:  </a:t>
            </a:r>
          </a:p>
        </p:txBody>
      </p:sp>
      <p:sp>
        <p:nvSpPr>
          <p:cNvPr id="4" name="Номер слайда 3"/>
          <p:cNvSpPr>
            <a:spLocks noGrp="1"/>
          </p:cNvSpPr>
          <p:nvPr>
            <p:ph type="sldNum" sz="quarter" idx="10"/>
          </p:nvPr>
        </p:nvSpPr>
        <p:spPr/>
        <p:txBody>
          <a:bodyPr/>
          <a:lstStyle/>
          <a:p>
            <a:fld id="{10EBA91F-5F5A-4673-AB1C-FD77D041EC0B}"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В пасторском классе изучать уроки «Так говорит Библия»</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Для этой цели лучше использовать те уроки, в которых на заданный вопрос необходимо най­ти ответ в Библии. Пользуясь этим методом, вы можете сделать самое великое дело в жизни лю­дей - многие откроют Священное Писание впервые в жизни. Для удобства поиска в этих уроках указываются страницы Библии, где располагается текст. Это помогает людям познакомиться с Библией. Они по очереди читают, и пытаются своими словами ответить на вопросы. Этим достигается еще одна цель: люди вовлекаются в изучение, а не просто являются отстраненными слушателями (этого не достигается через уроки «Новая Жизнь», в которых просто подается информация, а необходимости отыскивать ответы в Библии нет).</a:t>
            </a:r>
          </a:p>
          <a:p>
            <a:r>
              <a:rPr lang="ru-RU" sz="1200" kern="1200" dirty="0" smtClean="0">
                <a:solidFill>
                  <a:schemeClr val="tx1"/>
                </a:solidFill>
                <a:latin typeface="+mn-lt"/>
                <a:ea typeface="+mn-ea"/>
                <a:cs typeface="+mn-cs"/>
              </a:rPr>
              <a:t>Очень важно уделить время и внимание последнему практическому вопросу, который написан на последней странице урока. Помните: лучше разобрать не все вопросы, чем упустить практический вопрос. Пусть на него ответит каждый посетитель класса. Услышав ответ на этот вопрос, вы узнаете о людях больше, чем за весь предыдущий урок. Обратите внимание еще на одну деталь. Так как не у всех гостей будет Библия, а от всех будет требоваться участие, возьмите из библиотеки достаточное количество Библий. Только обратите внимание, чтобы страницы этого издания Библии совпадали со страницами, указанными в уроках.</a:t>
            </a:r>
          </a:p>
        </p:txBody>
      </p:sp>
      <p:sp>
        <p:nvSpPr>
          <p:cNvPr id="4" name="Номер слайда 3"/>
          <p:cNvSpPr>
            <a:spLocks noGrp="1"/>
          </p:cNvSpPr>
          <p:nvPr>
            <p:ph type="sldNum" sz="quarter" idx="10"/>
          </p:nvPr>
        </p:nvSpPr>
        <p:spPr/>
        <p:txBody>
          <a:bodyPr/>
          <a:lstStyle/>
          <a:p>
            <a:fld id="{10EBA91F-5F5A-4673-AB1C-FD77D041EC0B}"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Пасторский класс — библейские курсы</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Пользуясь этим методом, пастор проводит свой класс как обычные курсы (если есть воз­можность - со слайдами). </a:t>
            </a:r>
          </a:p>
          <a:p>
            <a:r>
              <a:rPr lang="ru-RU" sz="1200" kern="1200" dirty="0" smtClean="0">
                <a:solidFill>
                  <a:schemeClr val="tx1"/>
                </a:solidFill>
                <a:latin typeface="+mn-lt"/>
                <a:ea typeface="+mn-ea"/>
                <a:cs typeface="+mn-cs"/>
              </a:rPr>
              <a:t>Эти методы имеют общую сильную сторону: постоянные посетители после изучения всех 24 тем уже готовы для крещения, так как знакомы со всеми основными учениями Библии. Но есть и слабая сторона. Если вы уже разбираете тему «Десятина» или «Чистая и нечистая пища» и приходит новый человек, то вы сталкиваетесь еще с большей проблемой, чем ес­ли бы он сел в обычный класс СШ. Потому что перечисленные темы (и еще несколько подобных) незнакомы для человека, который пришел первый раз в церковь. Кроме того, эти темы могут его отпугнуть, он будет задавать вопросы, на которые вы уже отвечали на предыдущих встречах, и вам придется уделять особое время для обзора пройденных вопросов. Чтобы избежать этого, предлагается несколько других видов про­ведения пасторского класса.</a:t>
            </a:r>
          </a:p>
        </p:txBody>
      </p:sp>
      <p:sp>
        <p:nvSpPr>
          <p:cNvPr id="4" name="Номер слайда 3"/>
          <p:cNvSpPr>
            <a:spLocks noGrp="1"/>
          </p:cNvSpPr>
          <p:nvPr>
            <p:ph type="sldNum" sz="quarter" idx="10"/>
          </p:nvPr>
        </p:nvSpPr>
        <p:spPr/>
        <p:txBody>
          <a:bodyPr/>
          <a:lstStyle/>
          <a:p>
            <a:fld id="{10EBA91F-5F5A-4673-AB1C-FD77D041EC0B}"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Программа на нейтральную тему</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Берутся темы, которые связывают интересы неверующего человека и Библию, такие как се­мья, здоровье, сверхъестественные явления и т.д. Важно, чтобы любая тема оканчивалась ясным учением Библии поданному вопросу. Пусть объяснение этих вопросов с помощью библейских текстов занимает достаточное количество времени. Иногда, излагая подобные темы, мы 99% отведенного времени проповедуем психологию или научные исследования, а в конце, в лучшем случае, даем один библейский текст. Это явно не то, для чего существует церковь. Правильно проведенные встречи плавно ведут человека к Библии, которая отвечает на его жизненные вопросы. Кроме того, на какую бы тему ни попал гость, для него не нужно будет делать обзор предыдущих тем.</a:t>
            </a:r>
          </a:p>
        </p:txBody>
      </p:sp>
      <p:sp>
        <p:nvSpPr>
          <p:cNvPr id="4" name="Номер слайда 3"/>
          <p:cNvSpPr>
            <a:spLocks noGrp="1"/>
          </p:cNvSpPr>
          <p:nvPr>
            <p:ph type="sldNum" sz="quarter" idx="10"/>
          </p:nvPr>
        </p:nvSpPr>
        <p:spPr/>
        <p:txBody>
          <a:bodyPr/>
          <a:lstStyle/>
          <a:p>
            <a:fld id="{10EBA91F-5F5A-4673-AB1C-FD77D041EC0B}"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b="1" kern="1200" dirty="0" smtClean="0">
                <a:solidFill>
                  <a:schemeClr val="tx1"/>
                </a:solidFill>
                <a:latin typeface="+mn-lt"/>
                <a:ea typeface="+mn-ea"/>
                <a:cs typeface="+mn-cs"/>
              </a:rPr>
              <a:t>Изучение урока СШ</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Еще одним из вариантов пасторского класса этого типа является изучение темы урока СШ. </a:t>
            </a:r>
          </a:p>
          <a:p>
            <a:r>
              <a:rPr lang="ru-RU" sz="1200" kern="1200" dirty="0" smtClean="0">
                <a:solidFill>
                  <a:schemeClr val="tx1"/>
                </a:solidFill>
                <a:latin typeface="+mn-lt"/>
                <a:ea typeface="+mn-ea"/>
                <a:cs typeface="+mn-cs"/>
              </a:rPr>
              <a:t>Тот же урок, который изучается во всех классах, преподается пастором для новых людей; под­робно освещаются трудные тексты, и опускается тот материал, который еще тяжело будет охватить гостям. Сильная сторона этого метода в том, что пасторский класс не отрывается от остальных классов, и большинство уроков построено так, что не обязательно исследовать все предыдущие темы пособия, чтобы понять текущую тему. Кроме того, это приучает людей к серьезному исследованию Библии.</a:t>
            </a:r>
          </a:p>
          <a:p>
            <a:r>
              <a:rPr lang="ru-RU" sz="1200" kern="1200" dirty="0" smtClean="0">
                <a:solidFill>
                  <a:schemeClr val="tx1"/>
                </a:solidFill>
                <a:latin typeface="+mn-lt"/>
                <a:ea typeface="+mn-ea"/>
                <a:cs typeface="+mn-cs"/>
              </a:rPr>
              <a:t>У этого метода есть некоторые ограничения: не все темы можно излагать в пасторском классе (но это не больше, чем 2-3 темы за весь квартал). Эта проблема решается тем, что не всегда темы пасторского, класса и остальных классов должны совпадать (взамен трудной темы можно взять тему из другого пособия по СШ).</a:t>
            </a:r>
          </a:p>
          <a:p>
            <a:r>
              <a:rPr lang="ru-RU" sz="1200" kern="1200" dirty="0" smtClean="0">
                <a:solidFill>
                  <a:schemeClr val="tx1"/>
                </a:solidFill>
                <a:latin typeface="+mn-lt"/>
                <a:ea typeface="+mn-ea"/>
                <a:cs typeface="+mn-cs"/>
              </a:rPr>
              <a:t>В последних вариантах пасторского класса есть следующая сильная сторона: гость попадает на любую тему, и вливается в класс; нет необходимости экскурса в предыдущие темы. Но есть и слабая сторона: после посещения пасторского класса человек не готов для крещения. Вот почему будет необходимо отдельно от пасторского класса организовать класс по подготовке ко крещению. Здесь есть положительный момент: в этом классе находятся люди, которые уже приняли какое-то решение, и их подготовка может быть более основательной и глубокой.</a:t>
            </a:r>
          </a:p>
        </p:txBody>
      </p:sp>
      <p:sp>
        <p:nvSpPr>
          <p:cNvPr id="4" name="Номер слайда 3"/>
          <p:cNvSpPr>
            <a:spLocks noGrp="1"/>
          </p:cNvSpPr>
          <p:nvPr>
            <p:ph type="sldNum" sz="quarter" idx="10"/>
          </p:nvPr>
        </p:nvSpPr>
        <p:spPr/>
        <p:txBody>
          <a:bodyPr/>
          <a:lstStyle/>
          <a:p>
            <a:fld id="{10EBA91F-5F5A-4673-AB1C-FD77D041EC0B}"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Ряд моментов, которые важно учитывать при проведении пасторского класса любого типа.</a:t>
            </a:r>
          </a:p>
          <a:p>
            <a:endParaRPr lang="ru-RU" dirty="0"/>
          </a:p>
        </p:txBody>
      </p:sp>
      <p:sp>
        <p:nvSpPr>
          <p:cNvPr id="4" name="Номер слайда 3"/>
          <p:cNvSpPr>
            <a:spLocks noGrp="1"/>
          </p:cNvSpPr>
          <p:nvPr>
            <p:ph type="sldNum" sz="quarter" idx="10"/>
          </p:nvPr>
        </p:nvSpPr>
        <p:spPr/>
        <p:txBody>
          <a:bodyPr/>
          <a:lstStyle/>
          <a:p>
            <a:fld id="{10EBA91F-5F5A-4673-AB1C-FD77D041EC0B}"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ru-RU" sz="1200" b="1" kern="1200" dirty="0" smtClean="0">
                <a:solidFill>
                  <a:schemeClr val="tx1"/>
                </a:solidFill>
                <a:latin typeface="+mn-lt"/>
                <a:ea typeface="+mn-ea"/>
                <a:cs typeface="+mn-cs"/>
              </a:rPr>
              <a:t>Вопрос для общения.</a:t>
            </a:r>
            <a:r>
              <a:rPr lang="ru-RU" sz="1200" b="1" i="1"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Так как состав класса постоянно меняется, необходимо проводить знакомство каждый раз и уделять определенное время для общения. Хорошей помощью в этом будет вопрос для общения, или, как иначе это называют, ломка льда. О том, что это такое и как его лучше использовать, смотрите в книгах по малым группам.      </a:t>
            </a:r>
          </a:p>
        </p:txBody>
      </p:sp>
      <p:sp>
        <p:nvSpPr>
          <p:cNvPr id="4" name="Номер слайда 3"/>
          <p:cNvSpPr>
            <a:spLocks noGrp="1"/>
          </p:cNvSpPr>
          <p:nvPr>
            <p:ph type="sldNum" sz="quarter" idx="10"/>
          </p:nvPr>
        </p:nvSpPr>
        <p:spPr/>
        <p:txBody>
          <a:bodyPr/>
          <a:lstStyle/>
          <a:p>
            <a:fld id="{10EBA91F-5F5A-4673-AB1C-FD77D041EC0B}"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ru-RU" sz="1200" b="1" kern="1200" dirty="0" smtClean="0">
                <a:solidFill>
                  <a:schemeClr val="tx1"/>
                </a:solidFill>
                <a:latin typeface="+mn-lt"/>
                <a:ea typeface="+mn-ea"/>
                <a:cs typeface="+mn-cs"/>
              </a:rPr>
              <a:t>Помощь в адаптации.</a:t>
            </a:r>
            <a:r>
              <a:rPr lang="ru-RU" sz="1200" b="1" i="1"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Для нового человека это всегда стресс - незнакомый круг людей. Поэтому настройте членов церкви на то, что, если они приводят гостей, им нужно пройти с ними в пасторский класс. Новые люди в этом случае будут чувствовать себя более комфортно.</a:t>
            </a:r>
          </a:p>
        </p:txBody>
      </p:sp>
      <p:sp>
        <p:nvSpPr>
          <p:cNvPr id="4" name="Номер слайда 3"/>
          <p:cNvSpPr>
            <a:spLocks noGrp="1"/>
          </p:cNvSpPr>
          <p:nvPr>
            <p:ph type="sldNum" sz="quarter" idx="10"/>
          </p:nvPr>
        </p:nvSpPr>
        <p:spPr/>
        <p:txBody>
          <a:bodyPr/>
          <a:lstStyle/>
          <a:p>
            <a:fld id="{10EBA91F-5F5A-4673-AB1C-FD77D041EC0B}"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ru-RU" sz="1200" b="1" kern="1200" dirty="0" smtClean="0">
                <a:solidFill>
                  <a:schemeClr val="tx1"/>
                </a:solidFill>
                <a:latin typeface="+mn-lt"/>
                <a:ea typeface="+mn-ea"/>
                <a:cs typeface="+mn-cs"/>
              </a:rPr>
              <a:t>Время для вопросов.</a:t>
            </a:r>
            <a:r>
              <a:rPr lang="ru-RU" sz="1200" b="1" i="1"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 каждом уроке отведите время для ответов на вопросы (и по теме, и не по теме). Некоторые люди приходят в церковь только раз, поэтому нужно постараться ответить хотя бы на основные их вопросы. Чтобы на это не уходило все время пасторского класса, на некоторые вопросы можно ответить после окончания служения. Иногда поднимаемые вопросы настолько важны, не только для спрашивающего, но и для всех остальных, что приходится полностью менять тему.</a:t>
            </a:r>
          </a:p>
        </p:txBody>
      </p:sp>
      <p:sp>
        <p:nvSpPr>
          <p:cNvPr id="4" name="Номер слайда 3"/>
          <p:cNvSpPr>
            <a:spLocks noGrp="1"/>
          </p:cNvSpPr>
          <p:nvPr>
            <p:ph type="sldNum" sz="quarter" idx="10"/>
          </p:nvPr>
        </p:nvSpPr>
        <p:spPr/>
        <p:txBody>
          <a:bodyPr/>
          <a:lstStyle/>
          <a:p>
            <a:fld id="{10EBA91F-5F5A-4673-AB1C-FD77D041EC0B}"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ru-RU" sz="1200" b="1" kern="1200" dirty="0" smtClean="0">
                <a:solidFill>
                  <a:schemeClr val="tx1"/>
                </a:solidFill>
                <a:latin typeface="+mn-lt"/>
                <a:ea typeface="+mn-ea"/>
                <a:cs typeface="+mn-cs"/>
              </a:rPr>
              <a:t>Где проводить.</a:t>
            </a:r>
            <a:r>
              <a:rPr lang="ru-RU" sz="1200" b="1" i="1"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Есть два варианта расположения пасторского класса. Если вы располагаетесь где-то в отдельной комнате, это дает вам преимущество тишины. Если вы располагаетесь в общем зале, тогда новым людям проще к вам подойти ближе. Это касается и расстояния, и психологии. Вам бы тоже было нелегко, если бы вы пришли куда-то в первый раз, а вам предложили спуститься в цокольный этаж и войти в такую-то комнату. Из-за этого некоторые гости не доходят до пасторского класса.</a:t>
            </a:r>
          </a:p>
        </p:txBody>
      </p:sp>
      <p:sp>
        <p:nvSpPr>
          <p:cNvPr id="4" name="Номер слайда 3"/>
          <p:cNvSpPr>
            <a:spLocks noGrp="1"/>
          </p:cNvSpPr>
          <p:nvPr>
            <p:ph type="sldNum" sz="quarter" idx="10"/>
          </p:nvPr>
        </p:nvSpPr>
        <p:spPr/>
        <p:txBody>
          <a:bodyPr/>
          <a:lstStyle/>
          <a:p>
            <a:fld id="{10EBA91F-5F5A-4673-AB1C-FD77D041EC0B}"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Tx/>
              <a:buChar char="-"/>
            </a:pPr>
            <a:r>
              <a:rPr lang="ru-RU" sz="1200" b="1" kern="1200" dirty="0" smtClean="0">
                <a:solidFill>
                  <a:schemeClr val="tx1"/>
                </a:solidFill>
                <a:latin typeface="+mn-lt"/>
                <a:ea typeface="+mn-ea"/>
                <a:cs typeface="+mn-cs"/>
              </a:rPr>
              <a:t>Особое место для обучения практическим навыкам</a:t>
            </a:r>
            <a:r>
              <a:rPr lang="ru-RU" sz="1200" b="1" i="1" kern="1200" dirty="0" smtClean="0">
                <a:solidFill>
                  <a:schemeClr val="tx1"/>
                </a:solidFill>
                <a:latin typeface="+mn-lt"/>
                <a:ea typeface="+mn-ea"/>
                <a:cs typeface="+mn-cs"/>
              </a:rPr>
              <a:t>. </a:t>
            </a:r>
          </a:p>
          <a:p>
            <a:pPr>
              <a:buFontTx/>
              <a:buNone/>
            </a:pPr>
            <a:r>
              <a:rPr lang="ru-RU" sz="1200" kern="1200" dirty="0" smtClean="0">
                <a:solidFill>
                  <a:schemeClr val="tx1"/>
                </a:solidFill>
                <a:latin typeface="+mn-lt"/>
                <a:ea typeface="+mn-ea"/>
                <a:cs typeface="+mn-cs"/>
              </a:rPr>
              <a:t>В пасторский класс зачастую приходят совершенно новые люди, необходимо уделить время не только теме о молитве, но и практически потренировать людей в этом вопросе; не только провести тему о субботе, но и рассказать, что можно делать в субботу, как лучше договариваться на работе о субботнем дне и др.</a:t>
            </a:r>
          </a:p>
          <a:p>
            <a:r>
              <a:rPr lang="ru-RU" sz="1200" kern="1200" dirty="0" smtClean="0">
                <a:solidFill>
                  <a:schemeClr val="tx1"/>
                </a:solidFill>
                <a:latin typeface="+mn-lt"/>
                <a:ea typeface="+mn-ea"/>
                <a:cs typeface="+mn-cs"/>
              </a:rPr>
              <a:t>Участие пастора многогранно в организации и деятельности Субботней школы. И оно определяет  успех и эффективность СШ, или неуспех и не эффективность этого уникального служения Церкви АСД.</a:t>
            </a:r>
          </a:p>
          <a:p>
            <a:r>
              <a:rPr lang="ru-RU" sz="1200" kern="1200" dirty="0" smtClean="0">
                <a:solidFill>
                  <a:schemeClr val="tx1"/>
                </a:solidFill>
                <a:latin typeface="+mn-lt"/>
                <a:ea typeface="+mn-ea"/>
                <a:cs typeface="+mn-cs"/>
              </a:rPr>
              <a:t> Дух Пророчества взывает к сердцу каждого из служителей Церкви Господней: «Все, что каким-либо образом связано с работой для Бога, должно быть настолько близко к совершенству, насколько человеческий разум и руки могут это сделать»</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(Евангельские работники, с.108)</a:t>
            </a:r>
          </a:p>
        </p:txBody>
      </p:sp>
      <p:sp>
        <p:nvSpPr>
          <p:cNvPr id="4" name="Номер слайда 3"/>
          <p:cNvSpPr>
            <a:spLocks noGrp="1"/>
          </p:cNvSpPr>
          <p:nvPr>
            <p:ph type="sldNum" sz="quarter" idx="10"/>
          </p:nvPr>
        </p:nvSpPr>
        <p:spPr/>
        <p:txBody>
          <a:bodyPr/>
          <a:lstStyle/>
          <a:p>
            <a:fld id="{10EBA91F-5F5A-4673-AB1C-FD77D041EC0B}"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1. Пастору обратить особое внимание на служение Субботней школы.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2. Сотрудничество пастора с руководителем Субботней школы конференции/миссии.</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3. Сотрудничество пастора с руководителем Субботней школы общины.</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4. Участие пастора в организации и проведении учительского собрания.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5. Посещение пастором классов Субботней школы.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6. Пастор проводит занятия в пасторском классе.</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10EBA91F-5F5A-4673-AB1C-FD77D041EC0B}"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Молитва.</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10EBA91F-5F5A-4673-AB1C-FD77D041EC0B}" type="slidenum">
              <a:rPr lang="ru-RU" smtClean="0"/>
              <a:pPr/>
              <a:t>20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b="1" kern="1200" dirty="0" smtClean="0">
                <a:solidFill>
                  <a:schemeClr val="tx1"/>
                </a:solidFill>
                <a:latin typeface="+mn-lt"/>
                <a:ea typeface="+mn-ea"/>
                <a:cs typeface="+mn-cs"/>
              </a:rPr>
              <a:t>1. Пастору обратить особое внимание на служение Субботней школы</a:t>
            </a:r>
            <a:endParaRPr lang="ru-RU" sz="1200" kern="1200" dirty="0" smtClean="0">
              <a:solidFill>
                <a:schemeClr val="tx1"/>
              </a:solidFill>
              <a:latin typeface="+mn-lt"/>
              <a:ea typeface="+mn-ea"/>
              <a:cs typeface="+mn-cs"/>
            </a:endParaRPr>
          </a:p>
          <a:p>
            <a:r>
              <a:rPr lang="ru-RU" sz="1200" b="1" i="0" kern="1200" dirty="0" smtClean="0">
                <a:solidFill>
                  <a:schemeClr val="tx1"/>
                </a:solidFill>
                <a:latin typeface="+mn-lt"/>
                <a:ea typeface="+mn-ea"/>
                <a:cs typeface="+mn-cs"/>
              </a:rPr>
              <a:t>А. По новому взглянуть на Субботнюю школу и ее многогранное служение:</a:t>
            </a:r>
            <a:r>
              <a:rPr lang="ru-RU" sz="1200" i="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духовное </a:t>
            </a:r>
            <a:r>
              <a:rPr lang="ru-RU" sz="1200" kern="1200" dirty="0" err="1" smtClean="0">
                <a:solidFill>
                  <a:schemeClr val="tx1"/>
                </a:solidFill>
                <a:latin typeface="+mn-lt"/>
                <a:ea typeface="+mn-ea"/>
                <a:cs typeface="+mn-cs"/>
              </a:rPr>
              <a:t>окормление</a:t>
            </a:r>
            <a:r>
              <a:rPr lang="ru-RU" sz="1200" kern="1200" dirty="0" smtClean="0">
                <a:solidFill>
                  <a:schemeClr val="tx1"/>
                </a:solidFill>
                <a:latin typeface="+mn-lt"/>
                <a:ea typeface="+mn-ea"/>
                <a:cs typeface="+mn-cs"/>
              </a:rPr>
              <a:t> паствы, решение различных вопросов жизни членов церкви, восполнение многих их нужд, компенсация в общении с единоверцами, физическая, эмоциональная и другие виды поддержки, сохранение и утверждение в вере и многое другое. </a:t>
            </a:r>
          </a:p>
          <a:p>
            <a:r>
              <a:rPr lang="ru-RU" sz="1200" b="1" i="0" kern="1200" dirty="0" smtClean="0">
                <a:solidFill>
                  <a:schemeClr val="tx1"/>
                </a:solidFill>
                <a:latin typeface="+mn-lt"/>
                <a:ea typeface="+mn-ea"/>
                <a:cs typeface="+mn-cs"/>
              </a:rPr>
              <a:t>Б. Глубже вникнуть в деятельность СШ своей общины. </a:t>
            </a:r>
            <a:r>
              <a:rPr lang="ru-RU" sz="1200" kern="1200" dirty="0" smtClean="0">
                <a:solidFill>
                  <a:schemeClr val="tx1"/>
                </a:solidFill>
                <a:latin typeface="+mn-lt"/>
                <a:ea typeface="+mn-ea"/>
                <a:cs typeface="+mn-cs"/>
              </a:rPr>
              <a:t>Для этого необходимо сделать следующее: </a:t>
            </a:r>
          </a:p>
          <a:p>
            <a:r>
              <a:rPr lang="ru-RU" sz="1200" kern="1200" dirty="0" smtClean="0">
                <a:solidFill>
                  <a:schemeClr val="tx1"/>
                </a:solidFill>
                <a:latin typeface="+mn-lt"/>
                <a:ea typeface="+mn-ea"/>
                <a:cs typeface="+mn-cs"/>
              </a:rPr>
              <a:t>- найти достаточно времени для общения с руководителем СШ общины; </a:t>
            </a:r>
          </a:p>
          <a:p>
            <a:r>
              <a:rPr lang="ru-RU" sz="1200" kern="1200" dirty="0" smtClean="0">
                <a:solidFill>
                  <a:schemeClr val="tx1"/>
                </a:solidFill>
                <a:latin typeface="+mn-lt"/>
                <a:ea typeface="+mn-ea"/>
                <a:cs typeface="+mn-cs"/>
              </a:rPr>
              <a:t>- посетить все классы СШ, пообщаться с каждым из учителей всех возрастных нужд, узнать их нужды и вызовы в совершаемом служении;</a:t>
            </a:r>
          </a:p>
          <a:p>
            <a:r>
              <a:rPr lang="ru-RU" sz="1200" kern="1200" dirty="0" smtClean="0">
                <a:solidFill>
                  <a:schemeClr val="tx1"/>
                </a:solidFill>
                <a:latin typeface="+mn-lt"/>
                <a:ea typeface="+mn-ea"/>
                <a:cs typeface="+mn-cs"/>
              </a:rPr>
              <a:t>- поработать с документами (просмотреть все статистические отчеты за 2 последние года)и узнать об изменениях в количественном составе участников СШ: сколько членов церкви не приходят на СШ, сколько человек оставило церковь, сколько новых людей присутствует за год, полгода, ежеквартально, ежемесячно, </a:t>
            </a:r>
            <a:r>
              <a:rPr lang="ru-RU" sz="1200" kern="1200" dirty="0" err="1" smtClean="0">
                <a:solidFill>
                  <a:schemeClr val="tx1"/>
                </a:solidFill>
                <a:latin typeface="+mn-lt"/>
                <a:ea typeface="+mn-ea"/>
                <a:cs typeface="+mn-cs"/>
              </a:rPr>
              <a:t>ежесубботно</a:t>
            </a:r>
            <a:r>
              <a:rPr lang="ru-RU" sz="1200" kern="1200" dirty="0" smtClean="0">
                <a:solidFill>
                  <a:schemeClr val="tx1"/>
                </a:solidFill>
                <a:latin typeface="+mn-lt"/>
                <a:ea typeface="+mn-ea"/>
                <a:cs typeface="+mn-cs"/>
              </a:rPr>
              <a:t>. В этой информации пастору откроются многие грани служения СШ.</a:t>
            </a:r>
          </a:p>
          <a:p>
            <a:r>
              <a:rPr lang="ru-RU" sz="1200" b="1" i="0" kern="1200" dirty="0" smtClean="0">
                <a:solidFill>
                  <a:schemeClr val="tx1"/>
                </a:solidFill>
                <a:latin typeface="+mn-lt"/>
                <a:ea typeface="+mn-ea"/>
                <a:cs typeface="+mn-cs"/>
              </a:rPr>
              <a:t>В. Принять решение уделять особое внимание работе Субботней школы и ее составляющим. </a:t>
            </a:r>
          </a:p>
          <a:p>
            <a:r>
              <a:rPr lang="ru-RU" sz="1200" b="1" i="0" kern="1200" dirty="0" smtClean="0">
                <a:solidFill>
                  <a:schemeClr val="tx1"/>
                </a:solidFill>
                <a:latin typeface="+mn-lt"/>
                <a:ea typeface="+mn-ea"/>
                <a:cs typeface="+mn-cs"/>
              </a:rPr>
              <a:t>Г. Познакомиться с литературой посвященной организации и деятельности Субботней школы:</a:t>
            </a:r>
          </a:p>
          <a:p>
            <a:r>
              <a:rPr lang="ru-RU" sz="1200" kern="1200" dirty="0" smtClean="0">
                <a:solidFill>
                  <a:schemeClr val="tx1"/>
                </a:solidFill>
                <a:latin typeface="+mn-lt"/>
                <a:ea typeface="+mn-ea"/>
                <a:cs typeface="+mn-cs"/>
              </a:rPr>
              <a:t>«Руководство по работе СШ общины», «Советы по работе СШ» (Э.Уайт), «Методы обучения </a:t>
            </a:r>
          </a:p>
          <a:p>
            <a:r>
              <a:rPr lang="ru-RU" sz="1200" kern="1200" dirty="0" smtClean="0">
                <a:solidFill>
                  <a:schemeClr val="tx1"/>
                </a:solidFill>
                <a:latin typeface="+mn-lt"/>
                <a:ea typeface="+mn-ea"/>
                <a:cs typeface="+mn-cs"/>
              </a:rPr>
              <a:t>в СШ для взрослых».   </a:t>
            </a:r>
          </a:p>
          <a:p>
            <a:r>
              <a:rPr lang="ru-RU" sz="1200" b="1" i="0" kern="1200" dirty="0" smtClean="0">
                <a:solidFill>
                  <a:schemeClr val="tx1"/>
                </a:solidFill>
                <a:latin typeface="+mn-lt"/>
                <a:ea typeface="+mn-ea"/>
                <a:cs typeface="+mn-cs"/>
              </a:rPr>
              <a:t>Д. </a:t>
            </a:r>
            <a:r>
              <a:rPr lang="ru-RU" sz="1200" b="1" i="0" kern="1200" dirty="0" err="1" smtClean="0">
                <a:solidFill>
                  <a:schemeClr val="tx1"/>
                </a:solidFill>
                <a:latin typeface="+mn-lt"/>
                <a:ea typeface="+mn-ea"/>
                <a:cs typeface="+mn-cs"/>
              </a:rPr>
              <a:t>Перепосвятить</a:t>
            </a:r>
            <a:r>
              <a:rPr lang="ru-RU" sz="1200" b="1" i="0" kern="1200" dirty="0" smtClean="0">
                <a:solidFill>
                  <a:schemeClr val="tx1"/>
                </a:solidFill>
                <a:latin typeface="+mn-lt"/>
                <a:ea typeface="+mn-ea"/>
                <a:cs typeface="+mn-cs"/>
              </a:rPr>
              <a:t> себя на служение Субботней школы.</a:t>
            </a:r>
          </a:p>
        </p:txBody>
      </p:sp>
      <p:sp>
        <p:nvSpPr>
          <p:cNvPr id="4" name="Номер слайда 3"/>
          <p:cNvSpPr>
            <a:spLocks noGrp="1"/>
          </p:cNvSpPr>
          <p:nvPr>
            <p:ph type="sldNum" sz="quarter" idx="10"/>
          </p:nvPr>
        </p:nvSpPr>
        <p:spPr/>
        <p:txBody>
          <a:bodyPr/>
          <a:lstStyle/>
          <a:p>
            <a:fld id="{10EBA91F-5F5A-4673-AB1C-FD77D041EC0B}"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2. Сотрудничество пастора с руководителем Субботней школы конференции/миссии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Сотрудничество пастора с руководителем Субботней школы конференции предполагает:</a:t>
            </a:r>
          </a:p>
          <a:p>
            <a:r>
              <a:rPr lang="ru-RU" sz="1200" kern="1200" dirty="0" smtClean="0">
                <a:solidFill>
                  <a:schemeClr val="tx1"/>
                </a:solidFill>
                <a:latin typeface="+mn-lt"/>
                <a:ea typeface="+mn-ea"/>
                <a:cs typeface="+mn-cs"/>
              </a:rPr>
              <a:t>- Принятие предлагаемых программ, инициатив и материалов, содействующих успешной деятельности СШ, и осуществлению их в общине или общинах.</a:t>
            </a:r>
          </a:p>
          <a:p>
            <a:r>
              <a:rPr lang="ru-RU" sz="1200" kern="1200" dirty="0" smtClean="0">
                <a:solidFill>
                  <a:schemeClr val="tx1"/>
                </a:solidFill>
                <a:latin typeface="+mn-lt"/>
                <a:ea typeface="+mn-ea"/>
                <a:cs typeface="+mn-cs"/>
              </a:rPr>
              <a:t>- Общение с руководителем СШ и ЛС конференции по переписке, </a:t>
            </a:r>
            <a:r>
              <a:rPr lang="ru-RU" sz="1200" kern="1200" dirty="0" err="1" smtClean="0">
                <a:solidFill>
                  <a:schemeClr val="tx1"/>
                </a:solidFill>
                <a:latin typeface="+mn-lt"/>
                <a:ea typeface="+mn-ea"/>
                <a:cs typeface="+mn-cs"/>
              </a:rPr>
              <a:t>скайпу</a:t>
            </a:r>
            <a:r>
              <a:rPr lang="ru-RU" sz="1200" kern="1200" dirty="0" smtClean="0">
                <a:solidFill>
                  <a:schemeClr val="tx1"/>
                </a:solidFill>
                <a:latin typeface="+mn-lt"/>
                <a:ea typeface="+mn-ea"/>
                <a:cs typeface="+mn-cs"/>
              </a:rPr>
              <a:t>, телефону по вопросам деятельности СШ. Когда начнется деятельность в СШ общины, появятся и вопросы.  </a:t>
            </a:r>
          </a:p>
          <a:p>
            <a:r>
              <a:rPr lang="ru-RU" sz="1200" kern="1200" dirty="0" smtClean="0">
                <a:solidFill>
                  <a:schemeClr val="tx1"/>
                </a:solidFill>
                <a:latin typeface="+mn-lt"/>
                <a:ea typeface="+mn-ea"/>
                <a:cs typeface="+mn-cs"/>
              </a:rPr>
              <a:t>- Своевременное отправление ежеквартального отчета руководителю отдела СШ и ЛС объединения.</a:t>
            </a:r>
          </a:p>
          <a:p>
            <a:r>
              <a:rPr lang="ru-RU" sz="1200" kern="1200" dirty="0" smtClean="0">
                <a:solidFill>
                  <a:schemeClr val="tx1"/>
                </a:solidFill>
                <a:latin typeface="+mn-lt"/>
                <a:ea typeface="+mn-ea"/>
                <a:cs typeface="+mn-cs"/>
              </a:rPr>
              <a:t>- Организация и проведение в общине семинаров, фестивалей, особых дней СШ (юбилеев Всемирной СШ, юбилеев СШ общины, Дня открытых дверей и др.) с участием руководителя отдела СШ и ЛС объединения.</a:t>
            </a:r>
          </a:p>
          <a:p>
            <a:r>
              <a:rPr lang="ru-RU" sz="1200" kern="1200" dirty="0" smtClean="0">
                <a:solidFill>
                  <a:schemeClr val="tx1"/>
                </a:solidFill>
                <a:latin typeface="+mn-lt"/>
                <a:ea typeface="+mn-ea"/>
                <a:cs typeface="+mn-cs"/>
              </a:rPr>
              <a:t>- Участие представителей общины в мероприятиях организованных по работе СШ на уровне  объединения (консультативные встречи руководителей СШ общин, конгрессы учителей СШ и др.) </a:t>
            </a:r>
          </a:p>
          <a:p>
            <a:r>
              <a:rPr lang="ru-RU" sz="1200" kern="1200" dirty="0" smtClean="0">
                <a:solidFill>
                  <a:schemeClr val="tx1"/>
                </a:solidFill>
                <a:latin typeface="+mn-lt"/>
                <a:ea typeface="+mn-ea"/>
                <a:cs typeface="+mn-cs"/>
              </a:rPr>
              <a:t>- Обучение учеников СШ евангельскому служению и вовлечение их в </a:t>
            </a:r>
            <a:r>
              <a:rPr lang="ru-RU" sz="1200" kern="1200" dirty="0" err="1" smtClean="0">
                <a:solidFill>
                  <a:schemeClr val="tx1"/>
                </a:solidFill>
                <a:latin typeface="+mn-lt"/>
                <a:ea typeface="+mn-ea"/>
                <a:cs typeface="+mn-cs"/>
              </a:rPr>
              <a:t>благовестие</a:t>
            </a:r>
            <a:r>
              <a:rPr lang="ru-RU" sz="1200" kern="1200" dirty="0" smtClean="0">
                <a:solidFill>
                  <a:schemeClr val="tx1"/>
                </a:solidFill>
                <a:latin typeface="+mn-lt"/>
                <a:ea typeface="+mn-ea"/>
                <a:cs typeface="+mn-cs"/>
              </a:rPr>
              <a:t> по инициативам </a:t>
            </a:r>
          </a:p>
          <a:p>
            <a:r>
              <a:rPr lang="ru-RU" sz="1200" kern="1200" dirty="0" smtClean="0">
                <a:solidFill>
                  <a:schemeClr val="tx1"/>
                </a:solidFill>
                <a:latin typeface="+mn-lt"/>
                <a:ea typeface="+mn-ea"/>
                <a:cs typeface="+mn-cs"/>
              </a:rPr>
              <a:t>Всемирной Церкви и Церкви </a:t>
            </a:r>
            <a:r>
              <a:rPr lang="ru-RU" sz="1200" kern="1200" dirty="0" err="1" smtClean="0">
                <a:solidFill>
                  <a:schemeClr val="tx1"/>
                </a:solidFill>
                <a:latin typeface="+mn-lt"/>
                <a:ea typeface="+mn-ea"/>
                <a:cs typeface="+mn-cs"/>
              </a:rPr>
              <a:t>Евро-Азиатского</a:t>
            </a:r>
            <a:r>
              <a:rPr lang="ru-RU" sz="1200" kern="1200" dirty="0" smtClean="0">
                <a:solidFill>
                  <a:schemeClr val="tx1"/>
                </a:solidFill>
                <a:latin typeface="+mn-lt"/>
                <a:ea typeface="+mn-ea"/>
                <a:cs typeface="+mn-cs"/>
              </a:rPr>
              <a:t> дивизиона.</a:t>
            </a:r>
          </a:p>
        </p:txBody>
      </p:sp>
      <p:sp>
        <p:nvSpPr>
          <p:cNvPr id="4" name="Номер слайда 3"/>
          <p:cNvSpPr>
            <a:spLocks noGrp="1"/>
          </p:cNvSpPr>
          <p:nvPr>
            <p:ph type="sldNum" sz="quarter" idx="10"/>
          </p:nvPr>
        </p:nvSpPr>
        <p:spPr/>
        <p:txBody>
          <a:bodyPr/>
          <a:lstStyle/>
          <a:p>
            <a:fld id="{10EBA91F-5F5A-4673-AB1C-FD77D041EC0B}"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b="1" kern="1200" dirty="0" smtClean="0">
                <a:solidFill>
                  <a:schemeClr val="tx1"/>
                </a:solidFill>
                <a:latin typeface="+mn-lt"/>
                <a:ea typeface="+mn-ea"/>
                <a:cs typeface="+mn-cs"/>
              </a:rPr>
              <a:t>3. Сотрудничество пастора с руководителем Субботней школы общины</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Сотрудничество пастора с руководителем Субботней школы общины включает:</a:t>
            </a:r>
          </a:p>
          <a:p>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Совместное обсуждение всех вопросов касающихся деятельности СШ и ее составляющих.</a:t>
            </a:r>
          </a:p>
          <a:p>
            <a:r>
              <a:rPr lang="ru-RU" sz="1200" kern="1200" dirty="0" smtClean="0">
                <a:solidFill>
                  <a:schemeClr val="tx1"/>
                </a:solidFill>
                <a:latin typeface="+mn-lt"/>
                <a:ea typeface="+mn-ea"/>
                <a:cs typeface="+mn-cs"/>
              </a:rPr>
              <a:t>- Совместный анализ происходящего в Субботней школе общины и поиск путей решения возникших вопросов (проблем).</a:t>
            </a:r>
          </a:p>
          <a:p>
            <a:r>
              <a:rPr lang="ru-RU" sz="1200" kern="1200" dirty="0" smtClean="0">
                <a:solidFill>
                  <a:schemeClr val="tx1"/>
                </a:solidFill>
                <a:latin typeface="+mn-lt"/>
                <a:ea typeface="+mn-ea"/>
                <a:cs typeface="+mn-cs"/>
              </a:rPr>
              <a:t>- Совместная организация и проведение всех мероприятий Субботней школы: учительских собраний,   семинаров и других.</a:t>
            </a:r>
          </a:p>
          <a:p>
            <a:r>
              <a:rPr lang="ru-RU" sz="1200" kern="1200" dirty="0" smtClean="0">
                <a:solidFill>
                  <a:schemeClr val="tx1"/>
                </a:solidFill>
                <a:latin typeface="+mn-lt"/>
                <a:ea typeface="+mn-ea"/>
                <a:cs typeface="+mn-cs"/>
              </a:rPr>
              <a:t>- Совместное составление ежеквартального отчета по работе отдела СШ и ЛС и отправка его в объединение.</a:t>
            </a:r>
          </a:p>
          <a:p>
            <a:r>
              <a:rPr lang="ru-RU" sz="1200" kern="1200" dirty="0" smtClean="0">
                <a:solidFill>
                  <a:schemeClr val="tx1"/>
                </a:solidFill>
                <a:latin typeface="+mn-lt"/>
                <a:ea typeface="+mn-ea"/>
                <a:cs typeface="+mn-cs"/>
              </a:rPr>
              <a:t>- Совместное участие в организации и проведении учительских собраний, согласно методике, предложенной отделом СШ и ЛС ЕАД. </a:t>
            </a:r>
          </a:p>
          <a:p>
            <a:r>
              <a:rPr lang="ru-RU" sz="1200" kern="1200" dirty="0" smtClean="0">
                <a:solidFill>
                  <a:schemeClr val="tx1"/>
                </a:solidFill>
                <a:latin typeface="+mn-lt"/>
                <a:ea typeface="+mn-ea"/>
                <a:cs typeface="+mn-cs"/>
              </a:rPr>
              <a:t>- Совместное участие в осуществлении программы оптимизации Субботней школы ЕАД.</a:t>
            </a:r>
          </a:p>
          <a:p>
            <a:r>
              <a:rPr lang="ru-RU" sz="1200" kern="1200" dirty="0" smtClean="0">
                <a:solidFill>
                  <a:schemeClr val="tx1"/>
                </a:solidFill>
                <a:latin typeface="+mn-lt"/>
                <a:ea typeface="+mn-ea"/>
                <a:cs typeface="+mn-cs"/>
              </a:rPr>
              <a:t>- Сотрудничество в работе совета Субботней школы.</a:t>
            </a:r>
          </a:p>
        </p:txBody>
      </p:sp>
      <p:sp>
        <p:nvSpPr>
          <p:cNvPr id="4" name="Номер слайда 3"/>
          <p:cNvSpPr>
            <a:spLocks noGrp="1"/>
          </p:cNvSpPr>
          <p:nvPr>
            <p:ph type="sldNum" sz="quarter" idx="10"/>
          </p:nvPr>
        </p:nvSpPr>
        <p:spPr/>
        <p:txBody>
          <a:bodyPr/>
          <a:lstStyle/>
          <a:p>
            <a:fld id="{10EBA91F-5F5A-4673-AB1C-FD77D041EC0B}"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b="1" kern="1200" dirty="0" smtClean="0">
                <a:solidFill>
                  <a:schemeClr val="tx1"/>
                </a:solidFill>
                <a:latin typeface="+mn-lt"/>
                <a:ea typeface="+mn-ea"/>
                <a:cs typeface="+mn-cs"/>
              </a:rPr>
              <a:t>4. Участие пастора в организации и проведении учительского собрания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Организация и проведение учительского собрания с участием пастора занимает важное место в успешной организации и деятельности СШ. </a:t>
            </a:r>
          </a:p>
          <a:p>
            <a:r>
              <a:rPr lang="ru-RU" sz="1200" kern="1200" dirty="0" smtClean="0">
                <a:solidFill>
                  <a:schemeClr val="tx1"/>
                </a:solidFill>
                <a:latin typeface="+mn-lt"/>
                <a:ea typeface="+mn-ea"/>
                <a:cs typeface="+mn-cs"/>
              </a:rPr>
              <a:t>Роль и участие пастора в организации и проведении учительского собрания: </a:t>
            </a:r>
          </a:p>
          <a:p>
            <a:r>
              <a:rPr lang="ru-RU" sz="1200" kern="1200" dirty="0" smtClean="0">
                <a:solidFill>
                  <a:schemeClr val="tx1"/>
                </a:solidFill>
                <a:latin typeface="+mn-lt"/>
                <a:ea typeface="+mn-ea"/>
                <a:cs typeface="+mn-cs"/>
              </a:rPr>
              <a:t>- пастор в ходе совместного диалога с учителями СШ находит время (день и час) удобное для проведения учительского собрания с максимальным участием учителей;</a:t>
            </a:r>
          </a:p>
          <a:p>
            <a:r>
              <a:rPr lang="ru-RU" sz="1200" kern="1200" dirty="0" smtClean="0">
                <a:solidFill>
                  <a:schemeClr val="tx1"/>
                </a:solidFill>
                <a:latin typeface="+mn-lt"/>
                <a:ea typeface="+mn-ea"/>
                <a:cs typeface="+mn-cs"/>
              </a:rPr>
              <a:t>- пастор принимает участие в каждом учительском собрании, мотивируя этим учителей;</a:t>
            </a:r>
          </a:p>
          <a:p>
            <a:r>
              <a:rPr lang="ru-RU" sz="1200" kern="1200" dirty="0" smtClean="0">
                <a:solidFill>
                  <a:schemeClr val="tx1"/>
                </a:solidFill>
                <a:latin typeface="+mn-lt"/>
                <a:ea typeface="+mn-ea"/>
                <a:cs typeface="+mn-cs"/>
              </a:rPr>
              <a:t>- учительское собрание проводит руководитель СШ общины, миссия пастора на собрании учителей -</a:t>
            </a:r>
          </a:p>
          <a:p>
            <a:r>
              <a:rPr lang="ru-RU" sz="1200" kern="1200" dirty="0" smtClean="0">
                <a:solidFill>
                  <a:schemeClr val="tx1"/>
                </a:solidFill>
                <a:latin typeface="+mn-lt"/>
                <a:ea typeface="+mn-ea"/>
                <a:cs typeface="+mn-cs"/>
              </a:rPr>
              <a:t>консультант по теологическим вопросам, а также обучение учителей различным методам проведения урока СШ (если это возможно);</a:t>
            </a:r>
          </a:p>
          <a:p>
            <a:r>
              <a:rPr lang="ru-RU" sz="1200" kern="1200" dirty="0" smtClean="0">
                <a:solidFill>
                  <a:schemeClr val="tx1"/>
                </a:solidFill>
                <a:latin typeface="+mn-lt"/>
                <a:ea typeface="+mn-ea"/>
                <a:cs typeface="+mn-cs"/>
              </a:rPr>
              <a:t>- пастор в ходе анализа прошедшей СШ, делает заметки в отношении тех членов церкви, которые пропустили служение, с целью позвонить им, и посетить их;</a:t>
            </a:r>
          </a:p>
          <a:p>
            <a:r>
              <a:rPr lang="ru-RU" sz="1200" kern="1200" dirty="0" smtClean="0">
                <a:solidFill>
                  <a:schemeClr val="tx1"/>
                </a:solidFill>
                <a:latin typeface="+mn-lt"/>
                <a:ea typeface="+mn-ea"/>
                <a:cs typeface="+mn-cs"/>
              </a:rPr>
              <a:t>- пастор составляет программу проведения служения Субботней школы на предстоящую субботу;</a:t>
            </a:r>
          </a:p>
          <a:p>
            <a:r>
              <a:rPr lang="ru-RU" sz="1200" kern="1200" dirty="0" smtClean="0">
                <a:solidFill>
                  <a:schemeClr val="tx1"/>
                </a:solidFill>
                <a:latin typeface="+mn-lt"/>
                <a:ea typeface="+mn-ea"/>
                <a:cs typeface="+mn-cs"/>
              </a:rPr>
              <a:t>- пастор в завершении учительского собрания совершает молитву об учителях СШ, о предстоящем проведении служения Субботней школы;</a:t>
            </a:r>
          </a:p>
          <a:p>
            <a:r>
              <a:rPr lang="ru-RU" sz="1200" kern="1200" dirty="0" smtClean="0">
                <a:solidFill>
                  <a:schemeClr val="tx1"/>
                </a:solidFill>
                <a:latin typeface="+mn-lt"/>
                <a:ea typeface="+mn-ea"/>
                <a:cs typeface="+mn-cs"/>
              </a:rPr>
              <a:t>-  после проведения учительского собрания пастор обзванивает учителей СШ пропустивших эту встречу, и корректно выясняет причину отсутствия учителя и возможность оказания ему помощи, не позволяющей пропускать учительские собрания.</a:t>
            </a:r>
          </a:p>
        </p:txBody>
      </p:sp>
      <p:sp>
        <p:nvSpPr>
          <p:cNvPr id="4" name="Номер слайда 3"/>
          <p:cNvSpPr>
            <a:spLocks noGrp="1"/>
          </p:cNvSpPr>
          <p:nvPr>
            <p:ph type="sldNum" sz="quarter" idx="10"/>
          </p:nvPr>
        </p:nvSpPr>
        <p:spPr/>
        <p:txBody>
          <a:bodyPr/>
          <a:lstStyle/>
          <a:p>
            <a:fld id="{10EBA91F-5F5A-4673-AB1C-FD77D041EC0B}"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5. Посещение пастором классов Субботней школы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Для улучшения деятельности Субботней школы, пастору церкви необходимо регулярно (раз в месяц, или раз в квартал) посещать имеющиеся классы СШ всех возрастных групп. </a:t>
            </a:r>
          </a:p>
          <a:p>
            <a:r>
              <a:rPr lang="ru-RU" sz="1200" kern="1200" dirty="0" smtClean="0">
                <a:solidFill>
                  <a:schemeClr val="tx1"/>
                </a:solidFill>
                <a:latin typeface="+mn-lt"/>
                <a:ea typeface="+mn-ea"/>
                <a:cs typeface="+mn-cs"/>
              </a:rPr>
              <a:t>Пастору необходимо лично побывать в каждом классе СШ. Это позволит ему увидеть достижение целей в деятельности Субботней школы предложенных на совете СШ по программе оптимизации СШ ЕАД. Пастор, посещая классы, увидит многое, что станет предметом для размышления и обсуждения на учительских собраниях и на совете СШ. Во время посещения пастором классов СШ (1-2 субботы)  ответственность за проведение пасторского класса можно возложить на пресвитера церкви. </a:t>
            </a:r>
          </a:p>
        </p:txBody>
      </p:sp>
      <p:sp>
        <p:nvSpPr>
          <p:cNvPr id="4" name="Номер слайда 3"/>
          <p:cNvSpPr>
            <a:spLocks noGrp="1"/>
          </p:cNvSpPr>
          <p:nvPr>
            <p:ph type="sldNum" sz="quarter" idx="10"/>
          </p:nvPr>
        </p:nvSpPr>
        <p:spPr/>
        <p:txBody>
          <a:bodyPr/>
          <a:lstStyle/>
          <a:p>
            <a:fld id="{10EBA91F-5F5A-4673-AB1C-FD77D041EC0B}"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6.  Пастор проводит занятия в пасторском классе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Пасторский класс – это место и время в СШ отведенное для евангельской работы с новыми людьми, приходящими в церковь. Проводить пасторский класс может: пастор, пресвитер, а в их отсутствие член церкви, утвержденный в вере и хорошо знающий и умеющий преподать библейское учение (вероучение Церкви АСД). Материалы, изучаемые в пасторском классе с новыми людьми:</a:t>
            </a:r>
          </a:p>
          <a:p>
            <a:r>
              <a:rPr lang="ru-RU" sz="1200" kern="1200" dirty="0" smtClean="0">
                <a:solidFill>
                  <a:schemeClr val="tx1"/>
                </a:solidFill>
                <a:latin typeface="+mn-lt"/>
                <a:ea typeface="+mn-ea"/>
                <a:cs typeface="+mn-cs"/>
              </a:rPr>
              <a:t>- доктрины Церкви адвентистов седьмого дня («По Его следам», «Руководство к Библии»,  «Пособие по изучению основных библейских доктрин», «Бог ожидает нас» (28 основ веры в современном изложении), «Следуя за Иисусом» - путеводитель для новых членов церкви и др.)</a:t>
            </a:r>
          </a:p>
          <a:p>
            <a:r>
              <a:rPr lang="ru-RU" sz="1200" kern="1200" dirty="0" smtClean="0">
                <a:solidFill>
                  <a:schemeClr val="tx1"/>
                </a:solidFill>
                <a:latin typeface="+mn-lt"/>
                <a:ea typeface="+mn-ea"/>
                <a:cs typeface="+mn-cs"/>
              </a:rPr>
              <a:t>-  библейские уроки: «Так говорит Библия» и другие уроки, в которых есть вопросы, которые    отсылают для поиска ответов к Библии.</a:t>
            </a:r>
          </a:p>
        </p:txBody>
      </p:sp>
      <p:sp>
        <p:nvSpPr>
          <p:cNvPr id="4" name="Номер слайда 3"/>
          <p:cNvSpPr>
            <a:spLocks noGrp="1"/>
          </p:cNvSpPr>
          <p:nvPr>
            <p:ph type="sldNum" sz="quarter" idx="10"/>
          </p:nvPr>
        </p:nvSpPr>
        <p:spPr/>
        <p:txBody>
          <a:bodyPr/>
          <a:lstStyle/>
          <a:p>
            <a:fld id="{10EBA91F-5F5A-4673-AB1C-FD77D041EC0B}"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Проведение занятий в пасторском классе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Пасторский класс - это особый класс для гостей, пришедших на Субботнюю школу. </a:t>
            </a:r>
          </a:p>
          <a:p>
            <a:r>
              <a:rPr lang="ru-RU" sz="1200" kern="1200" dirty="0" smtClean="0">
                <a:solidFill>
                  <a:schemeClr val="tx1"/>
                </a:solidFill>
                <a:latin typeface="+mn-lt"/>
                <a:ea typeface="+mn-ea"/>
                <a:cs typeface="+mn-cs"/>
              </a:rPr>
              <a:t>Когда человек, который только начинает изучение Библии, садится в обычный класс, то это может привести к определенным сложностям. 1). Гость мало поймет из того, что услышит, потому что он не имеет необходимой базы для изучения Библии, и не знаком с очередным уроком СШ. 2). Учителю этого класса придется на ходу адаптировать материал, чтобы он был интересен, и понятен вновь пришедшему, а это может привести к тому, что материал не будет изложен с необходимой глубиной для постоянных членов класса. Чтобы подобного не происходило, рекомендуется в каждой церкви иметь пасторский класс (название пасторский не означает, что его должен обязательно вести пастор и никто другой, хотя желательно, чтобы это был пастор).</a:t>
            </a:r>
          </a:p>
          <a:p>
            <a:r>
              <a:rPr lang="ru-RU" sz="1200" kern="1200" dirty="0" smtClean="0">
                <a:solidFill>
                  <a:schemeClr val="tx1"/>
                </a:solidFill>
                <a:latin typeface="+mn-lt"/>
                <a:ea typeface="+mn-ea"/>
                <a:cs typeface="+mn-cs"/>
              </a:rPr>
              <a:t>Есть несколько вариантов проведения пасторского класса.</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Вы можете, в зависимости от возможностей, выбрать любой из них. Ни один из этих вариантов не является совершенным. Каж­дый имеет свои плюсы и минусы.</a:t>
            </a:r>
          </a:p>
        </p:txBody>
      </p:sp>
      <p:sp>
        <p:nvSpPr>
          <p:cNvPr id="4" name="Номер слайда 3"/>
          <p:cNvSpPr>
            <a:spLocks noGrp="1"/>
          </p:cNvSpPr>
          <p:nvPr>
            <p:ph type="sldNum" sz="quarter" idx="10"/>
          </p:nvPr>
        </p:nvSpPr>
        <p:spPr/>
        <p:txBody>
          <a:bodyPr/>
          <a:lstStyle/>
          <a:p>
            <a:fld id="{10EBA91F-5F5A-4673-AB1C-FD77D041EC0B}"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10/28/2014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Picture 2" descr="E:\Клипарты\Библейские клипарты\Картинки в Png для поиска истины\sermon.png"/>
          <p:cNvPicPr>
            <a:picLocks noChangeAspect="1" noChangeArrowheads="1"/>
          </p:cNvPicPr>
          <p:nvPr/>
        </p:nvPicPr>
        <p:blipFill>
          <a:blip r:embed="rId3" cstate="print">
            <a:lum/>
          </a:blip>
          <a:srcRect b="4000"/>
          <a:stretch>
            <a:fillRect/>
          </a:stretch>
        </p:blipFill>
        <p:spPr bwMode="auto">
          <a:xfrm>
            <a:off x="5334000" y="3581400"/>
            <a:ext cx="3810000" cy="3276600"/>
          </a:xfrm>
          <a:prstGeom prst="rect">
            <a:avLst/>
          </a:prstGeom>
          <a:noFill/>
        </p:spPr>
      </p:pic>
      <p:sp>
        <p:nvSpPr>
          <p:cNvPr id="5" name="Прямоугольник 4"/>
          <p:cNvSpPr/>
          <p:nvPr/>
        </p:nvSpPr>
        <p:spPr>
          <a:xfrm>
            <a:off x="609600" y="533400"/>
            <a:ext cx="7772400" cy="1754326"/>
          </a:xfrm>
          <a:prstGeom prst="rect">
            <a:avLst/>
          </a:prstGeom>
          <a:noFill/>
        </p:spPr>
        <p:txBody>
          <a:bodyPr wrap="square" lIns="91440" tIns="45720" rIns="91440" bIns="45720">
            <a:spAutoFit/>
          </a:bodyPr>
          <a:lstStyle/>
          <a:p>
            <a:r>
              <a:rPr lang="ru-RU" sz="5400" b="1" dirty="0" smtClean="0">
                <a:ln w="18415" cmpd="sng">
                  <a:solidFill>
                    <a:schemeClr val="tx2">
                      <a:lumMod val="50000"/>
                    </a:schemeClr>
                  </a:solidFill>
                  <a:prstDash val="solid"/>
                </a:ln>
                <a:solidFill>
                  <a:schemeClr val="tx2">
                    <a:lumMod val="50000"/>
                  </a:schemeClr>
                </a:solidFill>
                <a:effectLst>
                  <a:innerShdw blurRad="152400" dist="685800" dir="600000">
                    <a:prstClr val="black">
                      <a:alpha val="52000"/>
                    </a:prstClr>
                  </a:innerShdw>
                </a:effectLst>
                <a:latin typeface="Adventure" pitchFamily="2" charset="0"/>
              </a:rPr>
              <a:t>Участие пастора в работе СШ общины</a:t>
            </a:r>
          </a:p>
        </p:txBody>
      </p:sp>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sp>
        <p:nvSpPr>
          <p:cNvPr id="7" name="Прямоугольник 6"/>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pic>
        <p:nvPicPr>
          <p:cNvPr id="5" name="Picture 3" descr="E:\Клипарты\Библейские клипарты\Логотипы\sspm-3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sp>
        <p:nvSpPr>
          <p:cNvPr id="7" name="Прямоугольник 6"/>
          <p:cNvSpPr/>
          <p:nvPr/>
        </p:nvSpPr>
        <p:spPr>
          <a:xfrm>
            <a:off x="457200" y="304800"/>
            <a:ext cx="8305800" cy="107721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Проведение </a:t>
            </a: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занятий</a:t>
            </a:r>
          </a:p>
          <a:p>
            <a:pPr algn="ct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a:t>
            </a: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в пасторском </a:t>
            </a: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классе</a:t>
            </a:r>
            <a:endPar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endParaRPr>
          </a:p>
        </p:txBody>
      </p:sp>
      <p:sp>
        <p:nvSpPr>
          <p:cNvPr id="8" name="Прямоугольник 7"/>
          <p:cNvSpPr/>
          <p:nvPr/>
        </p:nvSpPr>
        <p:spPr>
          <a:xfrm>
            <a:off x="457200" y="1752600"/>
            <a:ext cx="8305800" cy="107721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buFont typeface="Wingdings" pitchFamily="2" charset="2"/>
              <a:buChar char="ü"/>
            </a:pP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Изучать уроки «Так говорит    </a:t>
            </a:r>
          </a:p>
          <a:p>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Библия»</a:t>
            </a:r>
          </a:p>
        </p:txBody>
      </p:sp>
      <p:pic>
        <p:nvPicPr>
          <p:cNvPr id="9" name="Picture 2" descr="E:\Клипарты\Библейские клипарты\Картинки в Png для поиска истины\sermon.png"/>
          <p:cNvPicPr>
            <a:picLocks noChangeAspect="1" noChangeArrowheads="1"/>
          </p:cNvPicPr>
          <p:nvPr/>
        </p:nvPicPr>
        <p:blipFill>
          <a:blip r:embed="rId4" cstate="print">
            <a:lum bright="40000"/>
          </a:blip>
          <a:srcRect b="4000"/>
          <a:stretch>
            <a:fillRect/>
          </a:stretch>
        </p:blipFill>
        <p:spPr bwMode="auto">
          <a:xfrm>
            <a:off x="7010400" y="5029200"/>
            <a:ext cx="2133600" cy="1828799"/>
          </a:xfrm>
          <a:prstGeom prst="rect">
            <a:avLst/>
          </a:prstGeom>
          <a:noFill/>
        </p:spPr>
      </p:pic>
      <p:pic>
        <p:nvPicPr>
          <p:cNvPr id="11" name="Рисунок 10" descr="kniga.png"/>
          <p:cNvPicPr>
            <a:picLocks noChangeAspect="1"/>
          </p:cNvPicPr>
          <p:nvPr/>
        </p:nvPicPr>
        <p:blipFill>
          <a:blip r:embed="rId5" cstate="print"/>
          <a:stretch>
            <a:fillRect/>
          </a:stretch>
        </p:blipFill>
        <p:spPr>
          <a:xfrm>
            <a:off x="1447800" y="2743200"/>
            <a:ext cx="5688489" cy="3250565"/>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pic>
        <p:nvPicPr>
          <p:cNvPr id="5" name="Picture 3" descr="E:\Клипарты\Библейские клипарты\Логотипы\sspm-3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sp>
        <p:nvSpPr>
          <p:cNvPr id="7" name="Прямоугольник 6"/>
          <p:cNvSpPr/>
          <p:nvPr/>
        </p:nvSpPr>
        <p:spPr>
          <a:xfrm>
            <a:off x="457200" y="304800"/>
            <a:ext cx="8305800" cy="107721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Проведение занятий </a:t>
            </a:r>
            <a:endPar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endParaRPr>
          </a:p>
          <a:p>
            <a:pPr algn="ct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в </a:t>
            </a: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пасторском </a:t>
            </a: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классе</a:t>
            </a:r>
            <a:endPar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endParaRPr>
          </a:p>
        </p:txBody>
      </p:sp>
      <p:sp>
        <p:nvSpPr>
          <p:cNvPr id="8" name="Прямоугольник 7"/>
          <p:cNvSpPr/>
          <p:nvPr/>
        </p:nvSpPr>
        <p:spPr>
          <a:xfrm>
            <a:off x="457200" y="1676400"/>
            <a:ext cx="8305800" cy="95410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buFont typeface="Wingdings" pitchFamily="2" charset="2"/>
              <a:buChar char="ü"/>
            </a:pP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Изучать уроки «Так говорит Библия».</a:t>
            </a:r>
          </a:p>
          <a:p>
            <a:pPr>
              <a:buFont typeface="Wingdings" pitchFamily="2" charset="2"/>
              <a:buChar char="ü"/>
            </a:pP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Проводить библейские курсы.</a:t>
            </a:r>
          </a:p>
        </p:txBody>
      </p:sp>
      <p:pic>
        <p:nvPicPr>
          <p:cNvPr id="9" name="Picture 2" descr="E:\Клипарты\Библейские клипарты\Картинки в Png для поиска истины\sermon.png"/>
          <p:cNvPicPr>
            <a:picLocks noChangeAspect="1" noChangeArrowheads="1"/>
          </p:cNvPicPr>
          <p:nvPr/>
        </p:nvPicPr>
        <p:blipFill>
          <a:blip r:embed="rId4" cstate="print">
            <a:lum bright="40000"/>
          </a:blip>
          <a:srcRect b="4000"/>
          <a:stretch>
            <a:fillRect/>
          </a:stretch>
        </p:blipFill>
        <p:spPr bwMode="auto">
          <a:xfrm>
            <a:off x="7162800" y="5181600"/>
            <a:ext cx="1981200" cy="1676399"/>
          </a:xfrm>
          <a:prstGeom prst="rect">
            <a:avLst/>
          </a:prstGeom>
          <a:noFill/>
        </p:spPr>
      </p:pic>
      <p:pic>
        <p:nvPicPr>
          <p:cNvPr id="11" name="Рисунок 10" descr="online_classroom.png"/>
          <p:cNvPicPr>
            <a:picLocks noChangeAspect="1"/>
          </p:cNvPicPr>
          <p:nvPr/>
        </p:nvPicPr>
        <p:blipFill>
          <a:blip r:embed="rId5" cstate="print"/>
          <a:stretch>
            <a:fillRect/>
          </a:stretch>
        </p:blipFill>
        <p:spPr>
          <a:xfrm>
            <a:off x="2667000" y="3124200"/>
            <a:ext cx="4572000" cy="3048000"/>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pic>
        <p:nvPicPr>
          <p:cNvPr id="5" name="Picture 3" descr="E:\Клипарты\Библейские клипарты\Логотипы\sspm-3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sp>
        <p:nvSpPr>
          <p:cNvPr id="7" name="Прямоугольник 6"/>
          <p:cNvSpPr/>
          <p:nvPr/>
        </p:nvSpPr>
        <p:spPr>
          <a:xfrm>
            <a:off x="457200" y="304800"/>
            <a:ext cx="8305800" cy="107721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Проведение занятий </a:t>
            </a:r>
            <a:endPar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endParaRPr>
          </a:p>
          <a:p>
            <a:pPr algn="ct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в </a:t>
            </a: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пасторском </a:t>
            </a: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классе</a:t>
            </a:r>
            <a:endPar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endParaRPr>
          </a:p>
        </p:txBody>
      </p:sp>
      <p:sp>
        <p:nvSpPr>
          <p:cNvPr id="8" name="Прямоугольник 7"/>
          <p:cNvSpPr/>
          <p:nvPr/>
        </p:nvSpPr>
        <p:spPr>
          <a:xfrm>
            <a:off x="457200" y="1600200"/>
            <a:ext cx="8305800" cy="132343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buFont typeface="Wingdings" pitchFamily="2" charset="2"/>
              <a:buChar char="ü"/>
            </a:pP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Изучать уроки «Так говорит Библия».</a:t>
            </a:r>
          </a:p>
          <a:p>
            <a:pPr>
              <a:buFont typeface="Wingdings" pitchFamily="2" charset="2"/>
              <a:buChar char="ü"/>
            </a:pP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Проводить библейские курсы.</a:t>
            </a:r>
          </a:p>
          <a:p>
            <a:pPr>
              <a:buFont typeface="Wingdings" pitchFamily="2" charset="2"/>
              <a:buChar char="ü"/>
            </a:pP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Программы на нейтральную тему.</a:t>
            </a:r>
          </a:p>
        </p:txBody>
      </p:sp>
      <p:pic>
        <p:nvPicPr>
          <p:cNvPr id="9" name="Picture 2" descr="E:\Клипарты\Библейские клипарты\Картинки в Png для поиска истины\sermon.png"/>
          <p:cNvPicPr>
            <a:picLocks noChangeAspect="1" noChangeArrowheads="1"/>
          </p:cNvPicPr>
          <p:nvPr/>
        </p:nvPicPr>
        <p:blipFill>
          <a:blip r:embed="rId4" cstate="print">
            <a:lum bright="40000"/>
          </a:blip>
          <a:srcRect b="4000"/>
          <a:stretch>
            <a:fillRect/>
          </a:stretch>
        </p:blipFill>
        <p:spPr bwMode="auto">
          <a:xfrm>
            <a:off x="7162800" y="5105400"/>
            <a:ext cx="1981200" cy="1752599"/>
          </a:xfrm>
          <a:prstGeom prst="rect">
            <a:avLst/>
          </a:prstGeom>
          <a:noFill/>
        </p:spPr>
      </p:pic>
      <p:pic>
        <p:nvPicPr>
          <p:cNvPr id="14" name="Рисунок 13" descr="train.png"/>
          <p:cNvPicPr>
            <a:picLocks noChangeAspect="1"/>
          </p:cNvPicPr>
          <p:nvPr/>
        </p:nvPicPr>
        <p:blipFill>
          <a:blip r:embed="rId5" cstate="print"/>
          <a:stretch>
            <a:fillRect/>
          </a:stretch>
        </p:blipFill>
        <p:spPr>
          <a:xfrm>
            <a:off x="1981200" y="3200400"/>
            <a:ext cx="4648200" cy="2971800"/>
          </a:xfrm>
          <a:prstGeom prst="rect">
            <a:avLst/>
          </a:prstGeo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pic>
        <p:nvPicPr>
          <p:cNvPr id="5" name="Picture 3" descr="E:\Клипарты\Библейские клипарты\Логотипы\sspm-3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sp>
        <p:nvSpPr>
          <p:cNvPr id="7" name="Прямоугольник 6"/>
          <p:cNvSpPr/>
          <p:nvPr/>
        </p:nvSpPr>
        <p:spPr>
          <a:xfrm>
            <a:off x="457200" y="228600"/>
            <a:ext cx="8305800" cy="107721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Проведение занятий </a:t>
            </a:r>
            <a:endPar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endParaRPr>
          </a:p>
          <a:p>
            <a:pPr algn="ct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в </a:t>
            </a: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пасторском </a:t>
            </a: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классе</a:t>
            </a:r>
            <a:endPar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endParaRPr>
          </a:p>
        </p:txBody>
      </p:sp>
      <p:sp>
        <p:nvSpPr>
          <p:cNvPr id="8" name="Прямоугольник 7"/>
          <p:cNvSpPr/>
          <p:nvPr/>
        </p:nvSpPr>
        <p:spPr>
          <a:xfrm>
            <a:off x="457200" y="1828800"/>
            <a:ext cx="8305800" cy="169277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buFont typeface="Wingdings" pitchFamily="2" charset="2"/>
              <a:buChar char="ü"/>
            </a:pP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Изучать уроки «Так говорит Библия».</a:t>
            </a:r>
          </a:p>
          <a:p>
            <a:pPr>
              <a:buFont typeface="Wingdings" pitchFamily="2" charset="2"/>
              <a:buChar char="ü"/>
            </a:pP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Проводить библейские курсы.</a:t>
            </a:r>
          </a:p>
          <a:p>
            <a:pPr>
              <a:buFont typeface="Wingdings" pitchFamily="2" charset="2"/>
              <a:buChar char="ü"/>
            </a:pP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Программы на нейтральную тему.</a:t>
            </a:r>
          </a:p>
          <a:p>
            <a:pPr>
              <a:buFont typeface="Wingdings" pitchFamily="2" charset="2"/>
              <a:buChar char="ü"/>
            </a:pP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Изучение урока СШ.</a:t>
            </a:r>
          </a:p>
        </p:txBody>
      </p:sp>
      <p:pic>
        <p:nvPicPr>
          <p:cNvPr id="9" name="Picture 2" descr="E:\Клипарты\Библейские клипарты\Картинки в Png для поиска истины\sermon.png"/>
          <p:cNvPicPr>
            <a:picLocks noChangeAspect="1" noChangeArrowheads="1"/>
          </p:cNvPicPr>
          <p:nvPr/>
        </p:nvPicPr>
        <p:blipFill>
          <a:blip r:embed="rId4" cstate="print">
            <a:lum bright="40000"/>
          </a:blip>
          <a:srcRect b="4000"/>
          <a:stretch>
            <a:fillRect/>
          </a:stretch>
        </p:blipFill>
        <p:spPr bwMode="auto">
          <a:xfrm>
            <a:off x="7086600" y="5257800"/>
            <a:ext cx="2057400" cy="1600200"/>
          </a:xfrm>
          <a:prstGeom prst="rect">
            <a:avLst/>
          </a:prstGeom>
          <a:noFill/>
        </p:spPr>
      </p:pic>
      <p:pic>
        <p:nvPicPr>
          <p:cNvPr id="12" name="Рисунок 11" descr="pric(1)(1).png"/>
          <p:cNvPicPr>
            <a:picLocks noChangeAspect="1"/>
          </p:cNvPicPr>
          <p:nvPr/>
        </p:nvPicPr>
        <p:blipFill>
          <a:blip r:embed="rId5" cstate="print"/>
          <a:stretch>
            <a:fillRect/>
          </a:stretch>
        </p:blipFill>
        <p:spPr>
          <a:xfrm>
            <a:off x="2438400" y="3733800"/>
            <a:ext cx="4038600" cy="2514600"/>
          </a:xfrm>
          <a:prstGeom prst="rect">
            <a:avLst/>
          </a:prstGeo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pic>
        <p:nvPicPr>
          <p:cNvPr id="5" name="Picture 3" descr="E:\Клипарты\Библейские клипарты\Логотипы\sspm-3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pic>
        <p:nvPicPr>
          <p:cNvPr id="6" name="Picture 2" descr="E:\Клипарты\Библейские клипарты\Картинки в Png для поиска истины\sermon.png"/>
          <p:cNvPicPr>
            <a:picLocks noChangeAspect="1" noChangeArrowheads="1"/>
          </p:cNvPicPr>
          <p:nvPr/>
        </p:nvPicPr>
        <p:blipFill>
          <a:blip r:embed="rId4" cstate="print">
            <a:lum bright="40000"/>
          </a:blip>
          <a:srcRect b="4000"/>
          <a:stretch>
            <a:fillRect/>
          </a:stretch>
        </p:blipFill>
        <p:spPr bwMode="auto">
          <a:xfrm>
            <a:off x="6858000" y="4724400"/>
            <a:ext cx="2286000" cy="2133599"/>
          </a:xfrm>
          <a:prstGeom prst="rect">
            <a:avLst/>
          </a:prstGeom>
          <a:noFill/>
        </p:spPr>
      </p:pic>
      <p:pic>
        <p:nvPicPr>
          <p:cNvPr id="7" name="Рисунок 6" descr="attenzione.png"/>
          <p:cNvPicPr>
            <a:picLocks noChangeAspect="1"/>
          </p:cNvPicPr>
          <p:nvPr/>
        </p:nvPicPr>
        <p:blipFill>
          <a:blip r:embed="rId5" cstate="print"/>
          <a:stretch>
            <a:fillRect/>
          </a:stretch>
        </p:blipFill>
        <p:spPr>
          <a:xfrm>
            <a:off x="1676400" y="762000"/>
            <a:ext cx="5486400" cy="4419600"/>
          </a:xfrm>
          <a:prstGeom prst="rect">
            <a:avLst/>
          </a:prstGeo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pic>
        <p:nvPicPr>
          <p:cNvPr id="5" name="Picture 3" descr="E:\Клипарты\Библейские клипарты\Логотипы\sspm-3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sp>
        <p:nvSpPr>
          <p:cNvPr id="8" name="Прямоугольник 7"/>
          <p:cNvSpPr/>
          <p:nvPr/>
        </p:nvSpPr>
        <p:spPr>
          <a:xfrm>
            <a:off x="228600" y="533400"/>
            <a:ext cx="8305800" cy="58477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buFont typeface="Wingdings" pitchFamily="2" charset="2"/>
              <a:buChar char="ü"/>
            </a:pP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Вопрос для общения. </a:t>
            </a:r>
          </a:p>
        </p:txBody>
      </p:sp>
      <p:pic>
        <p:nvPicPr>
          <p:cNvPr id="9" name="Picture 2" descr="E:\Клипарты\Библейские клипарты\Картинки в Png для поиска истины\sermon.png"/>
          <p:cNvPicPr>
            <a:picLocks noChangeAspect="1" noChangeArrowheads="1"/>
          </p:cNvPicPr>
          <p:nvPr/>
        </p:nvPicPr>
        <p:blipFill>
          <a:blip r:embed="rId4" cstate="print">
            <a:lum bright="40000"/>
          </a:blip>
          <a:srcRect b="4000"/>
          <a:stretch>
            <a:fillRect/>
          </a:stretch>
        </p:blipFill>
        <p:spPr bwMode="auto">
          <a:xfrm>
            <a:off x="7086600" y="5029200"/>
            <a:ext cx="2057400" cy="1828799"/>
          </a:xfrm>
          <a:prstGeom prst="rect">
            <a:avLst/>
          </a:prstGeom>
          <a:noFill/>
        </p:spPr>
      </p:pic>
      <p:pic>
        <p:nvPicPr>
          <p:cNvPr id="11" name="Рисунок 10" descr="3d-chelovechek-55-225x300.png"/>
          <p:cNvPicPr>
            <a:picLocks noChangeAspect="1"/>
          </p:cNvPicPr>
          <p:nvPr/>
        </p:nvPicPr>
        <p:blipFill>
          <a:blip r:embed="rId5" cstate="print"/>
          <a:stretch>
            <a:fillRect/>
          </a:stretch>
        </p:blipFill>
        <p:spPr>
          <a:xfrm>
            <a:off x="3352800" y="1524000"/>
            <a:ext cx="3200401" cy="4267200"/>
          </a:xfrm>
          <a:prstGeom prst="rect">
            <a:avLst/>
          </a:prstGeo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pic>
        <p:nvPicPr>
          <p:cNvPr id="5" name="Picture 3" descr="E:\Клипарты\Библейские клипарты\Логотипы\sspm-3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sp>
        <p:nvSpPr>
          <p:cNvPr id="8" name="Прямоугольник 7"/>
          <p:cNvSpPr/>
          <p:nvPr/>
        </p:nvSpPr>
        <p:spPr>
          <a:xfrm>
            <a:off x="228600" y="457200"/>
            <a:ext cx="8305800" cy="95410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buFont typeface="Wingdings" pitchFamily="2" charset="2"/>
              <a:buChar char="ü"/>
            </a:pP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Вопрос для общения.</a:t>
            </a:r>
          </a:p>
          <a:p>
            <a:pPr algn="ctr">
              <a:buFont typeface="Wingdings" pitchFamily="2" charset="2"/>
              <a:buChar char="ü"/>
            </a:pP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Помощь в адаптации. </a:t>
            </a:r>
          </a:p>
        </p:txBody>
      </p:sp>
      <p:pic>
        <p:nvPicPr>
          <p:cNvPr id="7" name="Picture 2" descr="E:\Клипарты\Библейские клипарты\Картинки в Png для поиска истины\sermon.png"/>
          <p:cNvPicPr>
            <a:picLocks noChangeAspect="1" noChangeArrowheads="1"/>
          </p:cNvPicPr>
          <p:nvPr/>
        </p:nvPicPr>
        <p:blipFill>
          <a:blip r:embed="rId4" cstate="print">
            <a:lum bright="40000"/>
          </a:blip>
          <a:srcRect b="4000"/>
          <a:stretch>
            <a:fillRect/>
          </a:stretch>
        </p:blipFill>
        <p:spPr bwMode="auto">
          <a:xfrm>
            <a:off x="7239000" y="5181600"/>
            <a:ext cx="1905000" cy="1676399"/>
          </a:xfrm>
          <a:prstGeom prst="rect">
            <a:avLst/>
          </a:prstGeom>
          <a:noFill/>
        </p:spPr>
      </p:pic>
      <p:pic>
        <p:nvPicPr>
          <p:cNvPr id="10" name="Рисунок 9" descr="Chelovechki1.png"/>
          <p:cNvPicPr>
            <a:picLocks noChangeAspect="1"/>
          </p:cNvPicPr>
          <p:nvPr/>
        </p:nvPicPr>
        <p:blipFill>
          <a:blip r:embed="rId5" cstate="print"/>
          <a:stretch>
            <a:fillRect/>
          </a:stretch>
        </p:blipFill>
        <p:spPr>
          <a:xfrm>
            <a:off x="2514600" y="2057400"/>
            <a:ext cx="4114800" cy="3886200"/>
          </a:xfrm>
          <a:prstGeom prst="rect">
            <a:avLst/>
          </a:prstGeo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pic>
        <p:nvPicPr>
          <p:cNvPr id="5" name="Picture 3" descr="E:\Клипарты\Библейские клипарты\Логотипы\sspm-3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sp>
        <p:nvSpPr>
          <p:cNvPr id="8" name="Прямоугольник 7"/>
          <p:cNvSpPr/>
          <p:nvPr/>
        </p:nvSpPr>
        <p:spPr>
          <a:xfrm>
            <a:off x="228600" y="457200"/>
            <a:ext cx="8305800" cy="132343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buFont typeface="Wingdings" pitchFamily="2" charset="2"/>
              <a:buChar char="ü"/>
            </a:pP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Вопрос для общения.</a:t>
            </a:r>
          </a:p>
          <a:p>
            <a:pPr algn="ctr">
              <a:buFont typeface="Wingdings" pitchFamily="2" charset="2"/>
              <a:buChar char="ü"/>
            </a:pP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Помощь в адаптации.</a:t>
            </a:r>
          </a:p>
          <a:p>
            <a:pPr algn="ctr">
              <a:buFont typeface="Wingdings" pitchFamily="2" charset="2"/>
              <a:buChar char="ü"/>
            </a:pP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Время для вопросов.  </a:t>
            </a:r>
          </a:p>
        </p:txBody>
      </p:sp>
      <p:pic>
        <p:nvPicPr>
          <p:cNvPr id="7" name="Picture 2" descr="E:\Клипарты\Библейские клипарты\Картинки в Png для поиска истины\sermon.png"/>
          <p:cNvPicPr>
            <a:picLocks noChangeAspect="1" noChangeArrowheads="1"/>
          </p:cNvPicPr>
          <p:nvPr/>
        </p:nvPicPr>
        <p:blipFill>
          <a:blip r:embed="rId4" cstate="print">
            <a:lum bright="40000"/>
          </a:blip>
          <a:srcRect b="4000"/>
          <a:stretch>
            <a:fillRect/>
          </a:stretch>
        </p:blipFill>
        <p:spPr bwMode="auto">
          <a:xfrm>
            <a:off x="6781800" y="4801684"/>
            <a:ext cx="2362200" cy="2056315"/>
          </a:xfrm>
          <a:prstGeom prst="rect">
            <a:avLst/>
          </a:prstGeom>
          <a:noFill/>
        </p:spPr>
      </p:pic>
      <p:pic>
        <p:nvPicPr>
          <p:cNvPr id="3074" name="Picture 2" descr="E:\Клипарты\Библейские клипарты\Семья 1\_.gif"/>
          <p:cNvPicPr>
            <a:picLocks noChangeAspect="1" noChangeArrowheads="1" noCrop="1"/>
          </p:cNvPicPr>
          <p:nvPr/>
        </p:nvPicPr>
        <p:blipFill>
          <a:blip r:embed="rId5" cstate="print">
            <a:clrChange>
              <a:clrFrom>
                <a:srgbClr val="FEFFFC"/>
              </a:clrFrom>
              <a:clrTo>
                <a:srgbClr val="FEFFFC">
                  <a:alpha val="0"/>
                </a:srgbClr>
              </a:clrTo>
            </a:clrChange>
          </a:blip>
          <a:srcRect/>
          <a:stretch>
            <a:fillRect/>
          </a:stretch>
        </p:blipFill>
        <p:spPr bwMode="auto">
          <a:xfrm>
            <a:off x="1828800" y="2362200"/>
            <a:ext cx="6096000" cy="3810000"/>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pic>
        <p:nvPicPr>
          <p:cNvPr id="5" name="Picture 3" descr="E:\Клипарты\Библейские клипарты\Логотипы\sspm-3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sp>
        <p:nvSpPr>
          <p:cNvPr id="8" name="Прямоугольник 7"/>
          <p:cNvSpPr/>
          <p:nvPr/>
        </p:nvSpPr>
        <p:spPr>
          <a:xfrm>
            <a:off x="838200" y="457200"/>
            <a:ext cx="7696200" cy="169277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buFont typeface="Wingdings" pitchFamily="2" charset="2"/>
              <a:buChar char="ü"/>
            </a:pP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Вопрос для общения.</a:t>
            </a:r>
          </a:p>
          <a:p>
            <a:pPr>
              <a:buFont typeface="Wingdings" pitchFamily="2" charset="2"/>
              <a:buChar char="ü"/>
            </a:pP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Помощь в адаптации.</a:t>
            </a:r>
          </a:p>
          <a:p>
            <a:pPr>
              <a:buFont typeface="Wingdings" pitchFamily="2" charset="2"/>
              <a:buChar char="ü"/>
            </a:pP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Время для вопросов.</a:t>
            </a:r>
          </a:p>
          <a:p>
            <a:pPr>
              <a:buFont typeface="Wingdings" pitchFamily="2" charset="2"/>
              <a:buChar char="ü"/>
            </a:pP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Где проводить.   </a:t>
            </a:r>
          </a:p>
        </p:txBody>
      </p:sp>
      <p:pic>
        <p:nvPicPr>
          <p:cNvPr id="7" name="Picture 2" descr="E:\Клипарты\Библейские клипарты\Картинки в Png для поиска истины\sermon.png"/>
          <p:cNvPicPr>
            <a:picLocks noChangeAspect="1" noChangeArrowheads="1"/>
          </p:cNvPicPr>
          <p:nvPr/>
        </p:nvPicPr>
        <p:blipFill>
          <a:blip r:embed="rId4" cstate="print">
            <a:lum bright="40000"/>
          </a:blip>
          <a:srcRect b="4000"/>
          <a:stretch>
            <a:fillRect/>
          </a:stretch>
        </p:blipFill>
        <p:spPr bwMode="auto">
          <a:xfrm>
            <a:off x="7315200" y="5067016"/>
            <a:ext cx="1828800" cy="1790984"/>
          </a:xfrm>
          <a:prstGeom prst="rect">
            <a:avLst/>
          </a:prstGeom>
          <a:noFill/>
        </p:spPr>
      </p:pic>
      <p:pic>
        <p:nvPicPr>
          <p:cNvPr id="9" name="Рисунок 8" descr="3d-chelovechek-44(1).png"/>
          <p:cNvPicPr>
            <a:picLocks noChangeAspect="1"/>
          </p:cNvPicPr>
          <p:nvPr/>
        </p:nvPicPr>
        <p:blipFill>
          <a:blip r:embed="rId5" cstate="print"/>
          <a:stretch>
            <a:fillRect/>
          </a:stretch>
        </p:blipFill>
        <p:spPr>
          <a:xfrm>
            <a:off x="3543300" y="2286000"/>
            <a:ext cx="3314700" cy="3962400"/>
          </a:xfrm>
          <a:prstGeom prst="rect">
            <a:avLst/>
          </a:prstGeom>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pic>
        <p:nvPicPr>
          <p:cNvPr id="5" name="Picture 3" descr="E:\Клипарты\Библейские клипарты\Логотипы\sspm-3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sp>
        <p:nvSpPr>
          <p:cNvPr id="8" name="Прямоугольник 7"/>
          <p:cNvSpPr/>
          <p:nvPr/>
        </p:nvSpPr>
        <p:spPr>
          <a:xfrm>
            <a:off x="685800" y="533400"/>
            <a:ext cx="7848600" cy="255454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buFont typeface="Wingdings" pitchFamily="2" charset="2"/>
              <a:buChar char="ü"/>
            </a:pP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Вопрос для общения.</a:t>
            </a:r>
          </a:p>
          <a:p>
            <a:pPr>
              <a:buFont typeface="Wingdings" pitchFamily="2" charset="2"/>
              <a:buChar char="ü"/>
            </a:pP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Помощь в адаптации.</a:t>
            </a:r>
          </a:p>
          <a:p>
            <a:pPr>
              <a:buFont typeface="Wingdings" pitchFamily="2" charset="2"/>
              <a:buChar char="ü"/>
            </a:pP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Время для вопросов.</a:t>
            </a:r>
          </a:p>
          <a:p>
            <a:pPr>
              <a:buFont typeface="Wingdings" pitchFamily="2" charset="2"/>
              <a:buChar char="ü"/>
            </a:pP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Где проводить.  </a:t>
            </a:r>
          </a:p>
          <a:p>
            <a:pPr>
              <a:buFont typeface="Wingdings" pitchFamily="2" charset="2"/>
              <a:buChar char="ü"/>
            </a:pP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Особое место для обучения </a:t>
            </a:r>
          </a:p>
          <a:p>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практическим навыкам.  </a:t>
            </a:r>
          </a:p>
        </p:txBody>
      </p:sp>
      <p:pic>
        <p:nvPicPr>
          <p:cNvPr id="7" name="Picture 2" descr="E:\Клипарты\Библейские клипарты\Картинки в Png для поиска истины\sermon.png"/>
          <p:cNvPicPr>
            <a:picLocks noChangeAspect="1" noChangeArrowheads="1"/>
          </p:cNvPicPr>
          <p:nvPr/>
        </p:nvPicPr>
        <p:blipFill>
          <a:blip r:embed="rId4" cstate="print">
            <a:lum bright="40000"/>
          </a:blip>
          <a:srcRect b="4000"/>
          <a:stretch>
            <a:fillRect/>
          </a:stretch>
        </p:blipFill>
        <p:spPr bwMode="auto">
          <a:xfrm>
            <a:off x="7391400" y="5257800"/>
            <a:ext cx="1752600" cy="1600199"/>
          </a:xfrm>
          <a:prstGeom prst="rect">
            <a:avLst/>
          </a:prstGeom>
          <a:noFill/>
        </p:spPr>
      </p:pic>
      <p:pic>
        <p:nvPicPr>
          <p:cNvPr id="9" name="Рисунок 8" descr="Практика.png"/>
          <p:cNvPicPr>
            <a:picLocks noChangeAspect="1"/>
          </p:cNvPicPr>
          <p:nvPr/>
        </p:nvPicPr>
        <p:blipFill>
          <a:blip r:embed="rId5" cstate="print"/>
          <a:stretch>
            <a:fillRect/>
          </a:stretch>
        </p:blipFill>
        <p:spPr>
          <a:xfrm>
            <a:off x="4038600" y="3124200"/>
            <a:ext cx="2743200" cy="3048000"/>
          </a:xfrm>
          <a:prstGeom prst="rect">
            <a:avLst/>
          </a:prstGeo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pic>
        <p:nvPicPr>
          <p:cNvPr id="5" name="Picture 3" descr="E:\Клипарты\Библейские клипарты\Логотипы\sspm-3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sp>
        <p:nvSpPr>
          <p:cNvPr id="7" name="Прямоугольник 6"/>
          <p:cNvSpPr/>
          <p:nvPr/>
        </p:nvSpPr>
        <p:spPr>
          <a:xfrm>
            <a:off x="457200" y="609600"/>
            <a:ext cx="8305800" cy="489364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457200" indent="-457200"/>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1.   Пастору </a:t>
            </a: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обратить особое внимание на служение СШ. </a:t>
            </a:r>
            <a:endPar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endParaRPr>
          </a:p>
          <a:p>
            <a:pPr marL="457200" indent="-457200"/>
            <a:endPar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endParaRPr>
          </a:p>
          <a:p>
            <a:pPr marL="457200" indent="-457200"/>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2.   Сотрудничество </a:t>
            </a: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пастора с руководителем СШ общины</a:t>
            </a: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a:t>
            </a:r>
          </a:p>
          <a:p>
            <a:pPr marL="457200" indent="-457200"/>
            <a:endPar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endParaRPr>
          </a:p>
          <a:p>
            <a:pPr marL="457200" indent="-457200"/>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3.   Участие </a:t>
            </a: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пастора в организации и проведении учительского собрания. </a:t>
            </a:r>
            <a:endPar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endParaRPr>
          </a:p>
          <a:p>
            <a:pPr marL="457200" indent="-457200"/>
            <a:endPar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endParaRPr>
          </a:p>
          <a:p>
            <a:pPr marL="457200" indent="-457200"/>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4.   Посещение </a:t>
            </a: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пастором классов СШ</a:t>
            </a: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a:t>
            </a:r>
          </a:p>
          <a:p>
            <a:pPr marL="457200" indent="-457200"/>
            <a:endPar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endParaRPr>
          </a:p>
          <a:p>
            <a:pPr marL="457200" indent="-457200"/>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5.   Пастор </a:t>
            </a:r>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проводит занятия </a:t>
            </a:r>
          </a:p>
          <a:p>
            <a:pPr marL="457200" indent="-457200"/>
            <a:r>
              <a:rPr lang="ru-RU" sz="2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в пасторском классе.</a:t>
            </a:r>
          </a:p>
        </p:txBody>
      </p:sp>
      <p:pic>
        <p:nvPicPr>
          <p:cNvPr id="8" name="Picture 2" descr="E:\Клипарты\Библейские клипарты\Картинки в Png для поиска истины\sermon.png"/>
          <p:cNvPicPr>
            <a:picLocks noChangeAspect="1" noChangeArrowheads="1"/>
          </p:cNvPicPr>
          <p:nvPr/>
        </p:nvPicPr>
        <p:blipFill>
          <a:blip r:embed="rId4" cstate="print">
            <a:lum bright="40000"/>
          </a:blip>
          <a:srcRect b="4000"/>
          <a:stretch>
            <a:fillRect/>
          </a:stretch>
        </p:blipFill>
        <p:spPr bwMode="auto">
          <a:xfrm>
            <a:off x="6553200" y="4648200"/>
            <a:ext cx="2590800" cy="2209799"/>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E:\Клипарты\Библейские клипарты\Картинки в Png для поиска истины\vera_v_boga.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Прямоугольник 3"/>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pic>
        <p:nvPicPr>
          <p:cNvPr id="5"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pic>
        <p:nvPicPr>
          <p:cNvPr id="5" name="Picture 3" descr="E:\Клипарты\Библейские клипарты\Логотипы\sspm-3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sp>
        <p:nvSpPr>
          <p:cNvPr id="7" name="Прямоугольник 6"/>
          <p:cNvSpPr/>
          <p:nvPr/>
        </p:nvSpPr>
        <p:spPr>
          <a:xfrm>
            <a:off x="457200" y="533400"/>
            <a:ext cx="8305800" cy="107721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25488" indent="-725488" algn="ctr">
              <a:buFont typeface="+mj-lt"/>
              <a:buAutoNum type="arabicPeriod"/>
            </a:pP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Пастору обратить </a:t>
            </a: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особое</a:t>
            </a:r>
          </a:p>
          <a:p>
            <a:pPr marL="725488" indent="-725488" algn="ct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 </a:t>
            </a: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внимание на служение СШ. </a:t>
            </a:r>
          </a:p>
        </p:txBody>
      </p:sp>
      <p:pic>
        <p:nvPicPr>
          <p:cNvPr id="9" name="Picture 2" descr="E:\Клипарты\Библейские клипарты\Картинки в Png для поиска истины\sermon.png"/>
          <p:cNvPicPr>
            <a:picLocks noChangeAspect="1" noChangeArrowheads="1"/>
          </p:cNvPicPr>
          <p:nvPr/>
        </p:nvPicPr>
        <p:blipFill>
          <a:blip r:embed="rId4" cstate="print">
            <a:lum bright="40000"/>
          </a:blip>
          <a:srcRect b="4000"/>
          <a:stretch>
            <a:fillRect/>
          </a:stretch>
        </p:blipFill>
        <p:spPr bwMode="auto">
          <a:xfrm>
            <a:off x="7239000" y="5105400"/>
            <a:ext cx="1905000" cy="1752599"/>
          </a:xfrm>
          <a:prstGeom prst="rect">
            <a:avLst/>
          </a:prstGeom>
          <a:noFill/>
        </p:spPr>
      </p:pic>
      <p:pic>
        <p:nvPicPr>
          <p:cNvPr id="10" name="Рисунок 9" descr="0_884a1_479c12fc_orig.png"/>
          <p:cNvPicPr>
            <a:picLocks noChangeAspect="1"/>
          </p:cNvPicPr>
          <p:nvPr/>
        </p:nvPicPr>
        <p:blipFill>
          <a:blip r:embed="rId5" cstate="print"/>
          <a:stretch>
            <a:fillRect/>
          </a:stretch>
        </p:blipFill>
        <p:spPr>
          <a:xfrm>
            <a:off x="2667000" y="2286000"/>
            <a:ext cx="3128616" cy="3657600"/>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pic>
        <p:nvPicPr>
          <p:cNvPr id="5" name="Picture 3" descr="E:\Клипарты\Библейские клипарты\Логотипы\sspm-3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sp>
        <p:nvSpPr>
          <p:cNvPr id="7" name="Прямоугольник 6"/>
          <p:cNvSpPr/>
          <p:nvPr/>
        </p:nvSpPr>
        <p:spPr>
          <a:xfrm>
            <a:off x="457200" y="533400"/>
            <a:ext cx="8305800" cy="156966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25488" indent="-725488" algn="ct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2.    Сотрудничество пастора с руководителем СШ конференции/миссии.</a:t>
            </a:r>
          </a:p>
        </p:txBody>
      </p:sp>
      <p:pic>
        <p:nvPicPr>
          <p:cNvPr id="9" name="Picture 2" descr="E:\Клипарты\Библейские клипарты\Картинки в Png для поиска истины\sermon.png"/>
          <p:cNvPicPr>
            <a:picLocks noChangeAspect="1" noChangeArrowheads="1"/>
          </p:cNvPicPr>
          <p:nvPr/>
        </p:nvPicPr>
        <p:blipFill>
          <a:blip r:embed="rId4" cstate="print">
            <a:lum bright="40000"/>
          </a:blip>
          <a:srcRect b="4000"/>
          <a:stretch>
            <a:fillRect/>
          </a:stretch>
        </p:blipFill>
        <p:spPr bwMode="auto">
          <a:xfrm>
            <a:off x="7162800" y="4953000"/>
            <a:ext cx="1981200" cy="1904999"/>
          </a:xfrm>
          <a:prstGeom prst="rect">
            <a:avLst/>
          </a:prstGeom>
          <a:noFill/>
        </p:spPr>
      </p:pic>
      <p:pic>
        <p:nvPicPr>
          <p:cNvPr id="10" name="Рисунок 9" descr="chelovechki.png"/>
          <p:cNvPicPr>
            <a:picLocks noChangeAspect="1"/>
          </p:cNvPicPr>
          <p:nvPr/>
        </p:nvPicPr>
        <p:blipFill>
          <a:blip r:embed="rId5" cstate="print"/>
          <a:stretch>
            <a:fillRect/>
          </a:stretch>
        </p:blipFill>
        <p:spPr>
          <a:xfrm>
            <a:off x="3276600" y="2590800"/>
            <a:ext cx="3581400" cy="3429000"/>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pic>
        <p:nvPicPr>
          <p:cNvPr id="5" name="Picture 3" descr="E:\Клипарты\Библейские клипарты\Логотипы\sspm-3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sp>
        <p:nvSpPr>
          <p:cNvPr id="7" name="Прямоугольник 6"/>
          <p:cNvSpPr/>
          <p:nvPr/>
        </p:nvSpPr>
        <p:spPr>
          <a:xfrm>
            <a:off x="457200" y="304800"/>
            <a:ext cx="8305800" cy="107721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25488" indent="-725488"/>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3.   Сотрудничество пастора с руководителем СШ общины.</a:t>
            </a:r>
          </a:p>
        </p:txBody>
      </p:sp>
      <p:pic>
        <p:nvPicPr>
          <p:cNvPr id="10" name="Picture 2" descr="E:\Клипарты\Библейские клипарты\Картинки в Png для поиска истины\sermon.png"/>
          <p:cNvPicPr>
            <a:picLocks noChangeAspect="1" noChangeArrowheads="1"/>
          </p:cNvPicPr>
          <p:nvPr/>
        </p:nvPicPr>
        <p:blipFill>
          <a:blip r:embed="rId4" cstate="print">
            <a:lum bright="40000"/>
          </a:blip>
          <a:srcRect b="4000"/>
          <a:stretch>
            <a:fillRect/>
          </a:stretch>
        </p:blipFill>
        <p:spPr bwMode="auto">
          <a:xfrm>
            <a:off x="7162800" y="5105400"/>
            <a:ext cx="1981200" cy="1752599"/>
          </a:xfrm>
          <a:prstGeom prst="rect">
            <a:avLst/>
          </a:prstGeom>
          <a:noFill/>
        </p:spPr>
      </p:pic>
      <p:pic>
        <p:nvPicPr>
          <p:cNvPr id="11" name="Рисунок 10" descr="Chelovechki1.png"/>
          <p:cNvPicPr>
            <a:picLocks noChangeAspect="1"/>
          </p:cNvPicPr>
          <p:nvPr/>
        </p:nvPicPr>
        <p:blipFill>
          <a:blip r:embed="rId5" cstate="print"/>
          <a:stretch>
            <a:fillRect/>
          </a:stretch>
        </p:blipFill>
        <p:spPr>
          <a:xfrm>
            <a:off x="2286000" y="1752600"/>
            <a:ext cx="5053894" cy="4419600"/>
          </a:xfrm>
          <a:prstGeom prst="rect">
            <a:avLst/>
          </a:prstGeo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pic>
        <p:nvPicPr>
          <p:cNvPr id="5" name="Picture 3" descr="E:\Клипарты\Библейские клипарты\Логотипы\sspm-3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sp>
        <p:nvSpPr>
          <p:cNvPr id="7" name="Прямоугольник 6"/>
          <p:cNvSpPr/>
          <p:nvPr/>
        </p:nvSpPr>
        <p:spPr>
          <a:xfrm>
            <a:off x="457200" y="533400"/>
            <a:ext cx="8305800" cy="107721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25488" indent="-725488" algn="ct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4.   Участие пастора в организации и проведении учительского собрания. </a:t>
            </a:r>
          </a:p>
        </p:txBody>
      </p:sp>
      <p:pic>
        <p:nvPicPr>
          <p:cNvPr id="8" name="Picture 2" descr="E:\Клипарты\Библейские клипарты\Картинки в Png для поиска истины\sermon.png"/>
          <p:cNvPicPr>
            <a:picLocks noChangeAspect="1" noChangeArrowheads="1"/>
          </p:cNvPicPr>
          <p:nvPr/>
        </p:nvPicPr>
        <p:blipFill>
          <a:blip r:embed="rId4" cstate="print">
            <a:lum bright="40000"/>
          </a:blip>
          <a:srcRect b="4000"/>
          <a:stretch>
            <a:fillRect/>
          </a:stretch>
        </p:blipFill>
        <p:spPr bwMode="auto">
          <a:xfrm>
            <a:off x="7315200" y="5105400"/>
            <a:ext cx="1828800" cy="1752599"/>
          </a:xfrm>
          <a:prstGeom prst="rect">
            <a:avLst/>
          </a:prstGeom>
          <a:noFill/>
        </p:spPr>
      </p:pic>
      <p:pic>
        <p:nvPicPr>
          <p:cNvPr id="13" name="Рисунок 12" descr="teacher_blackboard_pointing.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811682" y="2286000"/>
            <a:ext cx="4046318" cy="3429000"/>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pic>
        <p:nvPicPr>
          <p:cNvPr id="5" name="Picture 3" descr="E:\Клипарты\Библейские клипарты\Логотипы\sspm-3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sp>
        <p:nvSpPr>
          <p:cNvPr id="7" name="Прямоугольник 6"/>
          <p:cNvSpPr/>
          <p:nvPr/>
        </p:nvSpPr>
        <p:spPr>
          <a:xfrm>
            <a:off x="457200" y="533400"/>
            <a:ext cx="8305800" cy="58477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25488" indent="-725488" algn="ct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5.   Посещение пастором классов СШ.  </a:t>
            </a:r>
          </a:p>
        </p:txBody>
      </p:sp>
      <p:pic>
        <p:nvPicPr>
          <p:cNvPr id="8" name="Picture 2" descr="E:\Клипарты\Библейские клипарты\Картинки в Png для поиска истины\sermon.png"/>
          <p:cNvPicPr>
            <a:picLocks noChangeAspect="1" noChangeArrowheads="1"/>
          </p:cNvPicPr>
          <p:nvPr/>
        </p:nvPicPr>
        <p:blipFill>
          <a:blip r:embed="rId4" cstate="print">
            <a:lum bright="40000"/>
          </a:blip>
          <a:srcRect b="4000"/>
          <a:stretch>
            <a:fillRect/>
          </a:stretch>
        </p:blipFill>
        <p:spPr bwMode="auto">
          <a:xfrm>
            <a:off x="7239000" y="5000683"/>
            <a:ext cx="1905000" cy="1857317"/>
          </a:xfrm>
          <a:prstGeom prst="rect">
            <a:avLst/>
          </a:prstGeom>
          <a:noFill/>
        </p:spPr>
      </p:pic>
      <p:pic>
        <p:nvPicPr>
          <p:cNvPr id="9" name="Рисунок 8" descr="736440243-300x180.png"/>
          <p:cNvPicPr>
            <a:picLocks noChangeAspect="1"/>
          </p:cNvPicPr>
          <p:nvPr/>
        </p:nvPicPr>
        <p:blipFill>
          <a:blip r:embed="rId5" cstate="print"/>
          <a:stretch>
            <a:fillRect/>
          </a:stretch>
        </p:blipFill>
        <p:spPr>
          <a:xfrm>
            <a:off x="2057400" y="2209800"/>
            <a:ext cx="5715000" cy="3429000"/>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pic>
        <p:nvPicPr>
          <p:cNvPr id="5" name="Picture 3" descr="E:\Клипарты\Библейские клипарты\Логотипы\sspm-3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sp>
        <p:nvSpPr>
          <p:cNvPr id="7" name="Прямоугольник 6"/>
          <p:cNvSpPr/>
          <p:nvPr/>
        </p:nvSpPr>
        <p:spPr>
          <a:xfrm>
            <a:off x="457200" y="685800"/>
            <a:ext cx="8305800" cy="107721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25488" indent="-725488" algn="ctr"/>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6.   Пастор проводит занятия в пасторском классе.</a:t>
            </a:r>
          </a:p>
        </p:txBody>
      </p:sp>
      <p:pic>
        <p:nvPicPr>
          <p:cNvPr id="8" name="Picture 2" descr="E:\Клипарты\Библейские клипарты\Картинки в Png для поиска истины\sermon.png"/>
          <p:cNvPicPr>
            <a:picLocks noChangeAspect="1" noChangeArrowheads="1"/>
          </p:cNvPicPr>
          <p:nvPr/>
        </p:nvPicPr>
        <p:blipFill>
          <a:blip r:embed="rId4" cstate="print">
            <a:lum bright="40000"/>
          </a:blip>
          <a:srcRect b="4000"/>
          <a:stretch>
            <a:fillRect/>
          </a:stretch>
        </p:blipFill>
        <p:spPr bwMode="auto">
          <a:xfrm>
            <a:off x="7239000" y="5199681"/>
            <a:ext cx="1905000" cy="1658319"/>
          </a:xfrm>
          <a:prstGeom prst="rect">
            <a:avLst/>
          </a:prstGeom>
          <a:noFill/>
        </p:spPr>
      </p:pic>
      <p:pic>
        <p:nvPicPr>
          <p:cNvPr id="9" name="Рисунок 8" descr="group-42917_640.png"/>
          <p:cNvPicPr>
            <a:picLocks noChangeAspect="1"/>
          </p:cNvPicPr>
          <p:nvPr/>
        </p:nvPicPr>
        <p:blipFill>
          <a:blip r:embed="rId5" cstate="print">
            <a:clrChange>
              <a:clrFrom>
                <a:srgbClr val="FEFEFE">
                  <a:alpha val="98431"/>
                </a:srgbClr>
              </a:clrFrom>
              <a:clrTo>
                <a:srgbClr val="FEFEFE">
                  <a:alpha val="0"/>
                </a:srgbClr>
              </a:clrTo>
            </a:clrChange>
          </a:blip>
          <a:stretch>
            <a:fillRect/>
          </a:stretch>
        </p:blipFill>
        <p:spPr>
          <a:xfrm>
            <a:off x="2743200" y="2133600"/>
            <a:ext cx="4495800" cy="3886199"/>
          </a:xfrm>
          <a:prstGeom prst="rect">
            <a:avLst/>
          </a:prstGeo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14400" y="6019800"/>
            <a:ext cx="4038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Отдел СШ и личного служения </a:t>
            </a:r>
            <a:r>
              <a:rPr lang="ru-RU" sz="2000" b="1" dirty="0" err="1"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Евро-Азиатского</a:t>
            </a:r>
            <a:r>
              <a:rPr lang="ru-RU" sz="2000" b="1" dirty="0" smtClean="0">
                <a:ln w="18415" cmpd="sng">
                  <a:solidFill>
                    <a:schemeClr val="tx2">
                      <a:lumMod val="60000"/>
                      <a:lumOff val="40000"/>
                    </a:schemeClr>
                  </a:solidFill>
                  <a:prstDash val="solid"/>
                </a:ln>
                <a:solidFill>
                  <a:schemeClr val="tx2">
                    <a:lumMod val="60000"/>
                    <a:lumOff val="40000"/>
                  </a:schemeClr>
                </a:solidFill>
                <a:effectLst>
                  <a:innerShdw blurRad="152400" dist="685800" dir="600000">
                    <a:prstClr val="black">
                      <a:alpha val="52000"/>
                    </a:prstClr>
                  </a:innerShdw>
                </a:effectLst>
                <a:latin typeface="Cricket" pitchFamily="2" charset="0"/>
              </a:rPr>
              <a:t> дивизиона </a:t>
            </a:r>
          </a:p>
        </p:txBody>
      </p:sp>
      <p:pic>
        <p:nvPicPr>
          <p:cNvPr id="5" name="Picture 3" descr="E:\Клипарты\Библейские клипарты\Логотипы\sspm-3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6096000"/>
            <a:ext cx="762000" cy="651734"/>
          </a:xfrm>
          <a:prstGeom prst="rect">
            <a:avLst/>
          </a:prstGeom>
          <a:noFill/>
        </p:spPr>
      </p:pic>
      <p:sp>
        <p:nvSpPr>
          <p:cNvPr id="7" name="Прямоугольник 6"/>
          <p:cNvSpPr/>
          <p:nvPr/>
        </p:nvSpPr>
        <p:spPr>
          <a:xfrm>
            <a:off x="457200" y="304800"/>
            <a:ext cx="8305800" cy="107721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2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Проведение занятий в пасторском классе.</a:t>
            </a:r>
          </a:p>
        </p:txBody>
      </p:sp>
      <p:pic>
        <p:nvPicPr>
          <p:cNvPr id="9" name="Picture 2" descr="E:\Клипарты\Библейские клипарты\Картинки в Png для поиска истины\sermon.png"/>
          <p:cNvPicPr>
            <a:picLocks noChangeAspect="1" noChangeArrowheads="1"/>
          </p:cNvPicPr>
          <p:nvPr/>
        </p:nvPicPr>
        <p:blipFill>
          <a:blip r:embed="rId4" cstate="print">
            <a:lum bright="40000"/>
          </a:blip>
          <a:srcRect b="4000"/>
          <a:stretch>
            <a:fillRect/>
          </a:stretch>
        </p:blipFill>
        <p:spPr bwMode="auto">
          <a:xfrm>
            <a:off x="7162800" y="4953000"/>
            <a:ext cx="1981200" cy="1904999"/>
          </a:xfrm>
          <a:prstGeom prst="rect">
            <a:avLst/>
          </a:prstGeom>
          <a:noFill/>
        </p:spPr>
      </p:pic>
      <p:pic>
        <p:nvPicPr>
          <p:cNvPr id="10" name="Рисунок 9" descr="Secondary_Teacher.png"/>
          <p:cNvPicPr>
            <a:picLocks noChangeAspect="1"/>
          </p:cNvPicPr>
          <p:nvPr/>
        </p:nvPicPr>
        <p:blipFill>
          <a:blip r:embed="rId5" cstate="print"/>
          <a:stretch>
            <a:fillRect/>
          </a:stretch>
        </p:blipFill>
        <p:spPr>
          <a:xfrm>
            <a:off x="3124200" y="1219200"/>
            <a:ext cx="4005263" cy="4929554"/>
          </a:xfrm>
          <a:prstGeom prst="rect">
            <a:avLst/>
          </a:prstGeo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3033</Words>
  <Application>Microsoft Office PowerPoint</Application>
  <PresentationFormat>Экран (4:3)</PresentationFormat>
  <Paragraphs>181</Paragraphs>
  <Slides>20</Slides>
  <Notes>20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Adventure</vt:lpstr>
      <vt:lpstr>Cricket</vt:lpstr>
      <vt:lpstr>Wingdings</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 Павел</dc:creator>
  <cp:lastModifiedBy>vkotov</cp:lastModifiedBy>
  <cp:revision>24</cp:revision>
  <dcterms:created xsi:type="dcterms:W3CDTF">2014-10-20T09:37:41Z</dcterms:created>
  <dcterms:modified xsi:type="dcterms:W3CDTF">2014-10-28T11:13:02Z</dcterms:modified>
</cp:coreProperties>
</file>