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76" r:id="rId11"/>
    <p:sldId id="264" r:id="rId12"/>
    <p:sldId id="265" r:id="rId13"/>
    <p:sldId id="267" r:id="rId14"/>
    <p:sldId id="27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ОСУЩЕСТВЛЕНИЕ </a:t>
            </a:r>
            <a:r>
              <a:rPr lang="ru-RU" dirty="0" smtClean="0"/>
              <a:t>ЧЕТЫРЁХ</a:t>
            </a:r>
            <a:br>
              <a:rPr lang="ru-RU" dirty="0" smtClean="0"/>
            </a:br>
            <a:r>
              <a:rPr lang="ru-RU" dirty="0" smtClean="0"/>
              <a:t>ЦЕЛЕЙ </a:t>
            </a:r>
            <a:r>
              <a:rPr lang="ru-RU" dirty="0"/>
              <a:t>СУББОТНЕЙ </a:t>
            </a:r>
            <a:r>
              <a:rPr lang="ru-RU" dirty="0" smtClean="0"/>
              <a:t>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 </a:t>
            </a:r>
            <a:r>
              <a:rPr lang="ru-RU" sz="2400" b="1" dirty="0" smtClean="0"/>
              <a:t>Отдел Субботней школы и Личного служения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519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II. </a:t>
            </a:r>
            <a:r>
              <a:rPr lang="ru-RU" sz="3600" dirty="0"/>
              <a:t>ОБЩЕНИЕ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Организация </a:t>
            </a:r>
            <a:r>
              <a:rPr lang="ru-RU" sz="2400" b="1" dirty="0"/>
              <a:t>учителем встреч класса СШ вне здания </a:t>
            </a:r>
            <a:r>
              <a:rPr lang="ru-RU" sz="2400" b="1" dirty="0" smtClean="0"/>
              <a:t>церкви.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Сохранение </a:t>
            </a:r>
            <a:r>
              <a:rPr lang="ru-RU" sz="2400" b="1" dirty="0"/>
              <a:t>учеников класса – величайшая ответственность учителя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Свидетельства </a:t>
            </a:r>
            <a:r>
              <a:rPr lang="ru-RU" sz="2400" b="1" dirty="0"/>
              <a:t>и опыты учеников </a:t>
            </a:r>
            <a:r>
              <a:rPr lang="ru-RU" sz="2400" b="1" dirty="0" smtClean="0"/>
              <a:t>– значимая часть </a:t>
            </a:r>
            <a:r>
              <a:rPr lang="ru-RU" sz="2400" b="1" dirty="0"/>
              <a:t>общения в СШ. </a:t>
            </a:r>
            <a:endParaRPr lang="ru-RU" sz="2400" b="1" dirty="0" smtClean="0"/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Возвращение </a:t>
            </a:r>
            <a:r>
              <a:rPr lang="ru-RU" sz="2400" b="1" dirty="0"/>
              <a:t>в общину пассивных членов церкви.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103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II. </a:t>
            </a:r>
            <a:r>
              <a:rPr lang="ru-RU" sz="3600" dirty="0"/>
              <a:t>ОБЩЕНИЕ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Внимание </a:t>
            </a:r>
            <a:r>
              <a:rPr lang="ru-RU" sz="2400" b="1" dirty="0"/>
              <a:t>ко всем приходящим в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Неустанная </a:t>
            </a:r>
            <a:r>
              <a:rPr lang="ru-RU" sz="2400" b="1" dirty="0"/>
              <a:t>забота о недавно принявших </a:t>
            </a:r>
            <a:r>
              <a:rPr lang="ru-RU" sz="2400" b="1" dirty="0" smtClean="0"/>
              <a:t>крещение.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Поиск </a:t>
            </a:r>
            <a:r>
              <a:rPr lang="ru-RU" sz="2400" b="1" dirty="0"/>
              <a:t>и привлечение новых членов в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Содействовать </a:t>
            </a:r>
            <a:r>
              <a:rPr lang="ru-RU" sz="2400" b="1" dirty="0"/>
              <a:t>христианскому общению во всех составляющих СШ.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60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III. ЕВАНГЕЛЬСКОЕ </a:t>
            </a:r>
            <a:r>
              <a:rPr lang="ru-RU" sz="3600" dirty="0" smtClean="0"/>
              <a:t>СЛУЖЕНИЕ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/>
              <a:t>Первостепенная задача субботней школы </a:t>
            </a:r>
            <a:r>
              <a:rPr lang="ru-RU" sz="2400" b="1" dirty="0" smtClean="0"/>
              <a:t>– это правильное </a:t>
            </a:r>
            <a:r>
              <a:rPr lang="ru-RU" sz="2400" b="1" dirty="0"/>
              <a:t>воспитание, восстановление образа Божия в человеке и приготовление людей как пожилых, так и молодых, к встрече с грядущим Господом. Субботняя школа помогает своим ученикам сформировать видение миссии Церкви в окружающем обществе, готовит их к служению, и вдохновляет на личное свидетельство. Она разрабатывает программы вовлечения учащихся в работу по спасению людей.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7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III. ЕВАНГЕЛЬСКОЕ </a:t>
            </a:r>
            <a:r>
              <a:rPr lang="ru-RU" sz="3600" dirty="0" smtClean="0"/>
              <a:t>СЛУЖЕНИЕ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Программа </a:t>
            </a:r>
            <a:r>
              <a:rPr lang="ru-RU" sz="2400" b="1" dirty="0"/>
              <a:t>проведения СШ призвана вести людей ко Христу.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Вдохновляющие </a:t>
            </a:r>
            <a:r>
              <a:rPr lang="ru-RU" sz="2400" b="1" dirty="0"/>
              <a:t>и обучающие миссионерские опыты в СШ.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Обучение </a:t>
            </a:r>
            <a:r>
              <a:rPr lang="ru-RU" sz="2400" b="1" dirty="0"/>
              <a:t>учащихся СШ различным методам благовестия.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Внимание </a:t>
            </a:r>
            <a:r>
              <a:rPr lang="ru-RU" sz="2400" b="1" dirty="0"/>
              <a:t>к новым людям, приходящим в СШ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362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III. ЕВАНГЕЛЬСКОЕ </a:t>
            </a:r>
            <a:r>
              <a:rPr lang="ru-RU" sz="3600" dirty="0" smtClean="0"/>
              <a:t>СЛУЖЕНИЕ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Каждый </a:t>
            </a:r>
            <a:r>
              <a:rPr lang="ru-RU" sz="2400" b="1" dirty="0"/>
              <a:t>класс СШ призван иметь действенный план евангельской </a:t>
            </a:r>
            <a:r>
              <a:rPr lang="ru-RU" sz="2400" b="1" dirty="0" smtClean="0"/>
              <a:t>деятельности.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Проведение </a:t>
            </a:r>
            <a:r>
              <a:rPr lang="ru-RU" sz="2400" b="1" dirty="0"/>
              <a:t>служения посвящения в СШ</a:t>
            </a:r>
            <a:r>
              <a:rPr lang="ru-RU" sz="2400" b="1" dirty="0" smtClean="0"/>
              <a:t>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Проведение </a:t>
            </a:r>
            <a:r>
              <a:rPr lang="ru-RU" sz="2400" b="1" dirty="0"/>
              <a:t>занятий в группе подготовки подростков ко крещению.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Занятия </a:t>
            </a:r>
            <a:r>
              <a:rPr lang="ru-RU" sz="2400" b="1" dirty="0"/>
              <a:t>в классе подготовки ко крещению молодежи и взрослых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067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III. ЕВАНГЕЛЬСКОЕ </a:t>
            </a:r>
            <a:r>
              <a:rPr lang="ru-RU" sz="3600" dirty="0" smtClean="0"/>
              <a:t>СЛУЖЕНИЕ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Благовестие  </a:t>
            </a:r>
            <a:r>
              <a:rPr lang="ru-RU" sz="2400" b="1" dirty="0"/>
              <a:t>в отношении пассивных членов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Создание </a:t>
            </a:r>
            <a:r>
              <a:rPr lang="ru-RU" sz="2400" b="1" dirty="0"/>
              <a:t>группы СШ как миссионерской </a:t>
            </a:r>
            <a:r>
              <a:rPr lang="ru-RU" sz="2400" b="1" dirty="0" smtClean="0"/>
              <a:t>единицы.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Организация </a:t>
            </a:r>
            <a:r>
              <a:rPr lang="ru-RU" sz="2400" b="1" dirty="0"/>
              <a:t>филиалов субботней </a:t>
            </a:r>
            <a:r>
              <a:rPr lang="ru-RU" sz="2400" b="1" dirty="0" smtClean="0"/>
              <a:t>школы.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Библейская </a:t>
            </a:r>
            <a:r>
              <a:rPr lang="ru-RU" sz="2400" b="1" dirty="0"/>
              <a:t>школа, организуемая в период </a:t>
            </a:r>
            <a:r>
              <a:rPr lang="ru-RU" sz="2400" b="1" dirty="0" smtClean="0"/>
              <a:t>отпусков.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ru-RU" sz="2400" b="1" dirty="0" smtClean="0"/>
              <a:t>Активная </a:t>
            </a:r>
            <a:r>
              <a:rPr lang="ru-RU" sz="2400" b="1" dirty="0"/>
              <a:t>поддержка евангельских инициатив субботней школы.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484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Субботняя школа оказывает поддержку Всемирной миссии Церкви. Она содействует тому, чтобы проектам Всемирной миссии оказывалась личностная, систематическая, самоотверженная поддержка и укрепляет во всех членах СШ желание участвовать в выполнении евангельского поручения.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3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Субботняя </a:t>
            </a:r>
            <a:r>
              <a:rPr lang="ru-RU" sz="2400" b="1" dirty="0"/>
              <a:t>школа даёт ясное представление о Глобальной миссии Церкви всем приходящим </a:t>
            </a:r>
            <a:r>
              <a:rPr lang="ru-RU" sz="2400" b="1" dirty="0" smtClean="0"/>
              <a:t>в </a:t>
            </a:r>
            <a:r>
              <a:rPr lang="ru-RU" sz="2400" b="1" dirty="0"/>
              <a:t>церковь.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735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ru-RU" sz="2400" b="1" dirty="0" smtClean="0"/>
              <a:t>Субботняя </a:t>
            </a:r>
            <a:r>
              <a:rPr lang="ru-RU" sz="2400" b="1" dirty="0"/>
              <a:t>школа способствует росту интереса к миссионерской </a:t>
            </a:r>
            <a:r>
              <a:rPr lang="ru-RU" sz="2400" b="1" dirty="0" smtClean="0"/>
              <a:t>деятельности</a:t>
            </a:r>
            <a:r>
              <a:rPr lang="ru-RU" sz="2400" b="1" dirty="0"/>
              <a:t>, уделяя время </a:t>
            </a:r>
            <a:r>
              <a:rPr lang="ru-RU" sz="2400" b="1" dirty="0" smtClean="0"/>
              <a:t>этой </a:t>
            </a:r>
            <a:r>
              <a:rPr lang="ru-RU" sz="2400" b="1" dirty="0"/>
              <a:t>теме в каждой субботней </a:t>
            </a:r>
            <a:r>
              <a:rPr lang="ru-RU" sz="2400" b="1" dirty="0" smtClean="0"/>
              <a:t>программе </a:t>
            </a:r>
            <a:r>
              <a:rPr lang="ru-RU" sz="2400" b="1" dirty="0"/>
              <a:t>во всех отделах субботней школы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6159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+mj-lt"/>
              <a:buAutoNum type="arabicPeriod" startAt="3"/>
            </a:pPr>
            <a:r>
              <a:rPr lang="ru-RU" sz="2400" b="1" dirty="0" smtClean="0"/>
              <a:t>СШ постоянно </a:t>
            </a:r>
            <a:r>
              <a:rPr lang="ru-RU" sz="2400" b="1" dirty="0"/>
              <a:t>поощряет в детях, подростках и взрослых желание распространять Евангелие, куда бы ни направил их Господь.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752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ЦЕЛИ И ЗАДАЧИ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Цель создания субботней школы </a:t>
            </a:r>
            <a:r>
              <a:rPr lang="ru-RU" sz="2400" b="1" dirty="0" smtClean="0"/>
              <a:t>– распространение Евангелия </a:t>
            </a:r>
            <a:r>
              <a:rPr lang="ru-RU" sz="2400" b="1" dirty="0"/>
              <a:t>согласно повеления Иисуса Христа (</a:t>
            </a:r>
            <a:r>
              <a:rPr lang="ru-RU" sz="2400" b="1" dirty="0" smtClean="0"/>
              <a:t>Мф. 28:19-20</a:t>
            </a:r>
            <a:r>
              <a:rPr lang="ru-RU" sz="2400" b="1" dirty="0"/>
              <a:t>), и </a:t>
            </a:r>
            <a:r>
              <a:rPr lang="ru-RU" sz="2400" b="1" dirty="0" smtClean="0"/>
              <a:t>Трехангельской </a:t>
            </a:r>
            <a:r>
              <a:rPr lang="ru-RU" sz="2400" b="1" dirty="0"/>
              <a:t>вести.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5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+mj-lt"/>
              <a:buAutoNum type="arabicPeriod" startAt="4"/>
            </a:pPr>
            <a:r>
              <a:rPr lang="ru-RU" sz="2400" b="1" dirty="0" smtClean="0"/>
              <a:t>СШ учит</a:t>
            </a:r>
            <a:r>
              <a:rPr lang="ru-RU" sz="2400" b="1" dirty="0"/>
              <a:t>, и содействует постоянной самоотверженной </a:t>
            </a:r>
            <a:r>
              <a:rPr lang="ru-RU" sz="2400" b="1" dirty="0" smtClean="0"/>
              <a:t>помощи </a:t>
            </a:r>
            <a:r>
              <a:rPr lang="ru-RU" sz="2400" b="1" dirty="0"/>
              <a:t>осуществлению проектов всемирной миссии. «Проявление щедрости и самоотречения ради успеха зарубежных миссий </a:t>
            </a:r>
            <a:r>
              <a:rPr lang="ru-RU" sz="2400" b="1" dirty="0" smtClean="0"/>
              <a:t>– это верный </a:t>
            </a:r>
            <a:r>
              <a:rPr lang="ru-RU" sz="2400" b="1" dirty="0"/>
              <a:t>путь к прогрессу в местной миссионерской деятельности; ибо успех местной работы в значительной степени зависит от непрямого влияния евангельской работы, осуществляемой в </a:t>
            </a:r>
            <a:r>
              <a:rPr lang="ru-RU" sz="2400" b="1" dirty="0" smtClean="0"/>
              <a:t>отдаленных </a:t>
            </a:r>
            <a:r>
              <a:rPr lang="ru-RU" sz="2400" b="1" dirty="0"/>
              <a:t>странах».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606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IV. СОДЕЙСТВИЕ ВСЕМИРНОЙ </a:t>
            </a:r>
            <a:r>
              <a:rPr lang="ru-RU" sz="3600" dirty="0" smtClean="0"/>
              <a:t>МИССИИ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Перед СШ поставлена </a:t>
            </a:r>
            <a:r>
              <a:rPr lang="ru-RU" sz="2400" b="1" dirty="0"/>
              <a:t>цель </a:t>
            </a:r>
            <a:r>
              <a:rPr lang="ru-RU" sz="2400" b="1" dirty="0" smtClean="0"/>
              <a:t>– жертвовать на </a:t>
            </a:r>
            <a:r>
              <a:rPr lang="ru-RU" sz="2400" b="1" dirty="0"/>
              <a:t>миссионерскую работу и всячески поощрять эту жертвенность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612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ЦЕЛИ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Главная задача Субботней школы – вести людей ко Христу, способствовать их духовному росту и готовить к служению другим.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21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ЦЕЛИ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Главная </a:t>
            </a:r>
            <a:r>
              <a:rPr lang="ru-RU" sz="2400" b="1" dirty="0"/>
              <a:t>задача СШ осуществляется с помощью четырёх целей: </a:t>
            </a:r>
            <a:endParaRPr lang="ru-RU" sz="2400" b="1" dirty="0" smtClean="0"/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Изучение </a:t>
            </a:r>
            <a:r>
              <a:rPr lang="ru-RU" sz="2400" b="1" dirty="0"/>
              <a:t>Священного </a:t>
            </a:r>
            <a:r>
              <a:rPr lang="ru-RU" sz="2400" b="1" dirty="0" smtClean="0"/>
              <a:t>Писания.</a:t>
            </a:r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Общение.</a:t>
            </a:r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Евангельское служение.</a:t>
            </a:r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Содействие </a:t>
            </a:r>
            <a:r>
              <a:rPr lang="ru-RU" sz="2400" b="1" dirty="0"/>
              <a:t>Всемирной </a:t>
            </a:r>
            <a:r>
              <a:rPr lang="ru-RU" sz="2400" b="1" dirty="0" smtClean="0"/>
              <a:t>миссии.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18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I. </a:t>
            </a:r>
            <a:r>
              <a:rPr lang="ru-RU" sz="3600" dirty="0"/>
              <a:t>ИЗУЧЕНИЕ СВЯЩЕННОГО ПИСАНИЯ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Субботняя школа помогает учащимся лучше понимать Евангелие, лично посвящать себя Христу, способствуя духовному возрастанию через изучение Библии и Духа пророчества. Она помогает учащимся организовывать личное молитвенное служение, учит их истолковывать принципы Священного Писания и применять их в своей жизни.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7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I. </a:t>
            </a:r>
            <a:r>
              <a:rPr lang="ru-RU" sz="3600" dirty="0"/>
              <a:t>ИЗУЧЕНИЕ СВЯЩЕННОГО ПИСАНИЯ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CШ побуждает членов субботней школы лично и ежедневно </a:t>
            </a:r>
            <a:r>
              <a:rPr lang="ru-RU" sz="2400" b="1" dirty="0" smtClean="0"/>
              <a:t>изучать </a:t>
            </a:r>
            <a:r>
              <a:rPr lang="ru-RU" sz="2400" b="1" dirty="0"/>
              <a:t>Библию. </a:t>
            </a:r>
            <a:endParaRPr lang="ru-RU" sz="2400" b="1" dirty="0" smtClean="0"/>
          </a:p>
          <a:p>
            <a:pPr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СШ воспитывает у членов субботней школы любовь к молитве</a:t>
            </a:r>
            <a:r>
              <a:rPr lang="ru-RU" sz="2400" b="1" dirty="0" smtClean="0"/>
              <a:t>.</a:t>
            </a:r>
          </a:p>
          <a:p>
            <a:pPr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проводит урок СШ методом </a:t>
            </a:r>
            <a:r>
              <a:rPr lang="ru-RU" sz="2400" b="1" dirty="0" smtClean="0"/>
              <a:t>дискуссии.</a:t>
            </a:r>
          </a:p>
          <a:p>
            <a:pPr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побуждает учеников заучивать ключевые библейские тексты урока </a:t>
            </a:r>
            <a:r>
              <a:rPr lang="ru-RU" sz="2400" b="1" dirty="0" smtClean="0"/>
              <a:t>СШ.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447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I. </a:t>
            </a:r>
            <a:r>
              <a:rPr lang="ru-RU" sz="3600" dirty="0"/>
              <a:t>ИЗУЧЕНИЕ СВЯЩЕННОГО ПИСАНИЯ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Проводя </a:t>
            </a:r>
            <a:r>
              <a:rPr lang="ru-RU" sz="2400" b="1" dirty="0"/>
              <a:t>урок, учитель СШ побуждает учеников чаще обращаться к </a:t>
            </a:r>
            <a:r>
              <a:rPr lang="ru-RU" sz="2400" b="1" dirty="0" smtClean="0"/>
              <a:t>Библии.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Вопросы</a:t>
            </a:r>
            <a:r>
              <a:rPr lang="ru-RU" sz="2400" b="1" dirty="0"/>
              <a:t>, задаваемые учителем на уроке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ru-RU" sz="2400" b="1" dirty="0" smtClean="0"/>
              <a:t>Учитель </a:t>
            </a:r>
            <a:r>
              <a:rPr lang="ru-RU" sz="2400" b="1" dirty="0"/>
              <a:t>создаёт атмосферу в классе, мотивируя учеников СШ делиться полученными знаниями.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97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II. </a:t>
            </a:r>
            <a:r>
              <a:rPr lang="ru-RU" sz="3600" dirty="0"/>
              <a:t>ОБЩЕНИЕ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Субботняя школа укрепляет братское общение между членами посредством еженедельной программы изучения уроков субботней школы. Она помогает привлекать к жизни церкви новых людей, которые с </a:t>
            </a:r>
            <a:r>
              <a:rPr lang="ru-RU" sz="2400" b="1" dirty="0" smtClean="0"/>
              <a:t>её </a:t>
            </a:r>
            <a:r>
              <a:rPr lang="ru-RU" sz="2400" b="1" dirty="0"/>
              <a:t>помощью вливаются в церковь, и находить способы возвращения пассивных членов к активной жизни.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3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II. </a:t>
            </a:r>
            <a:r>
              <a:rPr lang="ru-RU" sz="3600" dirty="0"/>
              <a:t>ОБЩЕНИЕ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Знакомство </a:t>
            </a:r>
            <a:r>
              <a:rPr lang="ru-RU" sz="2400" b="1" dirty="0"/>
              <a:t>с учениками класса – важная составляющая урока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Практическое </a:t>
            </a:r>
            <a:r>
              <a:rPr lang="ru-RU" sz="2400" b="1" dirty="0"/>
              <a:t>проявление учителем СШ радушия и </a:t>
            </a:r>
            <a:r>
              <a:rPr lang="ru-RU" sz="2400" b="1" dirty="0" smtClean="0"/>
              <a:t>гостеприимства.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создаёт атмосферу христианского братства на каждом уроке </a:t>
            </a:r>
            <a:r>
              <a:rPr lang="ru-RU" sz="2400" b="1" dirty="0" smtClean="0"/>
              <a:t>СШ.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Учитель </a:t>
            </a:r>
            <a:r>
              <a:rPr lang="ru-RU" sz="2400" b="1" dirty="0"/>
              <a:t>побуждает всех членов субботней школы регулярно посещать занятия СШ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34" y="254000"/>
            <a:ext cx="1776865" cy="14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031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Допускает цитирование</Template>
  <TotalTime>84</TotalTime>
  <Words>744</Words>
  <Application>Microsoft Office PowerPoint</Application>
  <PresentationFormat>Широкоэкранный</PresentationFormat>
  <Paragraphs>70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Century Gothic</vt:lpstr>
      <vt:lpstr>Wingdings 2</vt:lpstr>
      <vt:lpstr>Цитаты</vt:lpstr>
      <vt:lpstr>ОСУЩЕСТВЛЕНИЕ ЧЕТЫРЁХ ЦЕЛЕЙ СУББОТНЕЙ ШКОЛЫ</vt:lpstr>
      <vt:lpstr>ЦЕЛИ И ЗАДАЧИ</vt:lpstr>
      <vt:lpstr>ЦЕЛИ И ЗАДАЧИ</vt:lpstr>
      <vt:lpstr>ЦЕЛИ И ЗАДАЧИ</vt:lpstr>
      <vt:lpstr>I. ИЗУЧЕНИЕ СВЯЩЕННОГО ПИСАНИЯ</vt:lpstr>
      <vt:lpstr>I. ИЗУЧЕНИЕ СВЯЩЕННОГО ПИСАНИЯ</vt:lpstr>
      <vt:lpstr>I. ИЗУЧЕНИЕ СВЯЩЕННОГО ПИСАНИЯ</vt:lpstr>
      <vt:lpstr>II. ОБЩЕНИЕ</vt:lpstr>
      <vt:lpstr>II. ОБЩЕНИЕ</vt:lpstr>
      <vt:lpstr>II. ОБЩЕНИЕ</vt:lpstr>
      <vt:lpstr>II. ОБЩЕНИЕ</vt:lpstr>
      <vt:lpstr>III. ЕВАНГЕЛЬСКОЕ СЛУЖЕНИЕ</vt:lpstr>
      <vt:lpstr>III. ЕВАНГЕЛЬСКОЕ СЛУЖЕНИЕ</vt:lpstr>
      <vt:lpstr>III. ЕВАНГЕЛЬСКОЕ СЛУЖЕНИЕ</vt:lpstr>
      <vt:lpstr>III. ЕВАНГЕЛЬСКОЕ СЛУЖЕНИЕ</vt:lpstr>
      <vt:lpstr>IV. СОДЕЙСТВИЕ ВСЕМИРНОЙ МИССИИ</vt:lpstr>
      <vt:lpstr>IV. СОДЕЙСТВИЕ ВСЕМИРНОЙ МИССИИ</vt:lpstr>
      <vt:lpstr>IV. СОДЕЙСТВИЕ ВСЕМИРНОЙ МИССИИ</vt:lpstr>
      <vt:lpstr>IV. СОДЕЙСТВИЕ ВСЕМИРНОЙ МИССИИ</vt:lpstr>
      <vt:lpstr>IV. СОДЕЙСТВИЕ ВСЕМИРНОЙ МИССИИ</vt:lpstr>
      <vt:lpstr>IV. СОДЕЙСТВИЕ ВСЕМИРНОЙ МИССИИ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Осуществление 4-х целей СШ</dc:title>
  <dc:subject>Оптимизация СШ</dc:subject>
  <dc:creator>Синицын А.В.</dc:creator>
  <cp:lastModifiedBy>Александр Синицын</cp:lastModifiedBy>
  <cp:revision>1</cp:revision>
  <dcterms:created xsi:type="dcterms:W3CDTF">2014-10-28T07:14:37Z</dcterms:created>
  <dcterms:modified xsi:type="dcterms:W3CDTF">2014-10-29T17:00:30Z</dcterms:modified>
</cp:coreProperties>
</file>