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Lst>
  <p:sldSz cx="9144000" cy="6858000" type="screen4x3"/>
  <p:notesSz cx="6858000" cy="9144000"/>
  <p:embeddedFontLst>
    <p:embeddedFont>
      <p:font typeface="Cricket"/>
      <p:regular r:id="rId33"/>
      <p:bold r:id="rId34"/>
    </p:embeddedFont>
    <p:embeddedFont>
      <p:font typeface="Calibri" pitchFamily="34" charset="0"/>
      <p:regular r:id="rId35"/>
      <p:bold r:id="rId36"/>
      <p:italic r:id="rId37"/>
      <p:boldItalic r:id="rId38"/>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493" autoAdjust="0"/>
  </p:normalViewPr>
  <p:slideViewPr>
    <p:cSldViewPr>
      <p:cViewPr>
        <p:scale>
          <a:sx n="40" d="100"/>
          <a:sy n="40" d="100"/>
        </p:scale>
        <p:origin x="-1555" y="-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F51CFD-F9D8-473B-9643-435F39481F39}" type="datetimeFigureOut">
              <a:rPr lang="ru-RU" smtClean="0"/>
              <a:pPr/>
              <a:t>04.11.2014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1E7530-383C-4C45-8FA3-BDE60575241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Анализ деятельности субботней школы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жизни каждого человека, предприятия, организации, если они желают развиваться обязательно должен присутствовать анализ. </a:t>
            </a:r>
          </a:p>
        </p:txBody>
      </p:sp>
      <p:sp>
        <p:nvSpPr>
          <p:cNvPr id="4" name="Номер слайда 3"/>
          <p:cNvSpPr>
            <a:spLocks noGrp="1"/>
          </p:cNvSpPr>
          <p:nvPr>
            <p:ph type="sldNum" sz="quarter" idx="10"/>
          </p:nvPr>
        </p:nvSpPr>
        <p:spPr/>
        <p:txBody>
          <a:bodyPr/>
          <a:lstStyle/>
          <a:p>
            <a:fld id="{A91E7530-383C-4C45-8FA3-BDE605752416}"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Каждый класс СШ должен иметь план деятельности на год. </a:t>
            </a:r>
          </a:p>
          <a:p>
            <a:r>
              <a:rPr lang="ru-RU" sz="1200" kern="1200" dirty="0" smtClean="0">
                <a:solidFill>
                  <a:schemeClr val="tx1"/>
                </a:solidFill>
                <a:latin typeface="+mn-lt"/>
                <a:ea typeface="+mn-ea"/>
                <a:cs typeface="+mn-cs"/>
              </a:rPr>
              <a:t>Этот план включает различные мероприятия: внутри церковные, евангельского служения, неформальные встречи класса (выезд на природу, дни рождения членов класса) и другие. </a:t>
            </a:r>
          </a:p>
        </p:txBody>
      </p:sp>
      <p:sp>
        <p:nvSpPr>
          <p:cNvPr id="4" name="Номер слайда 3"/>
          <p:cNvSpPr>
            <a:spLocks noGrp="1"/>
          </p:cNvSpPr>
          <p:nvPr>
            <p:ph type="sldNum" sz="quarter" idx="10"/>
          </p:nvPr>
        </p:nvSpPr>
        <p:spPr/>
        <p:txBody>
          <a:bodyPr/>
          <a:lstStyle/>
          <a:p>
            <a:fld id="{A91E7530-383C-4C45-8FA3-BDE605752416}"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Важной частью жизни класса является встреча на дому у одного из членов церкви для анализа и оценки деятельности класса. </a:t>
            </a:r>
          </a:p>
          <a:p>
            <a:r>
              <a:rPr lang="ru-RU" sz="1200" kern="1200" dirty="0" smtClean="0">
                <a:solidFill>
                  <a:schemeClr val="tx1"/>
                </a:solidFill>
                <a:latin typeface="+mn-lt"/>
                <a:ea typeface="+mn-ea"/>
                <a:cs typeface="+mn-cs"/>
              </a:rPr>
              <a:t>Такие встречи должны проводиться регулярно (ежеквартально, раз в полгода, раз в год) в зависимости от возможностей и совместной договоренности членов класса. </a:t>
            </a:r>
          </a:p>
          <a:p>
            <a:r>
              <a:rPr lang="ru-RU" sz="1200" kern="1200" dirty="0" smtClean="0">
                <a:solidFill>
                  <a:schemeClr val="tx1"/>
                </a:solidFill>
                <a:latin typeface="+mn-lt"/>
                <a:ea typeface="+mn-ea"/>
                <a:cs typeface="+mn-cs"/>
              </a:rPr>
              <a:t>Эти встречи, проводимые в открытой, дружеской и молитвенной атмосфере позволяют членам класса объективно и честно обсуждать поставленные классом цели и их достижение. </a:t>
            </a:r>
          </a:p>
        </p:txBody>
      </p:sp>
      <p:sp>
        <p:nvSpPr>
          <p:cNvPr id="4" name="Номер слайда 3"/>
          <p:cNvSpPr>
            <a:spLocks noGrp="1"/>
          </p:cNvSpPr>
          <p:nvPr>
            <p:ph type="sldNum" sz="quarter" idx="10"/>
          </p:nvPr>
        </p:nvSpPr>
        <p:spPr/>
        <p:txBody>
          <a:bodyPr/>
          <a:lstStyle/>
          <a:p>
            <a:fld id="{A91E7530-383C-4C45-8FA3-BDE605752416}"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Они позволяют членам класса высказывать свое мнение, делиться идеями, обсуждать различные проекты осуществляемые классом и всем вместе намечать новые ориентиры в служении. </a:t>
            </a:r>
          </a:p>
        </p:txBody>
      </p:sp>
      <p:sp>
        <p:nvSpPr>
          <p:cNvPr id="4" name="Номер слайда 3"/>
          <p:cNvSpPr>
            <a:spLocks noGrp="1"/>
          </p:cNvSpPr>
          <p:nvPr>
            <p:ph type="sldNum" sz="quarter" idx="10"/>
          </p:nvPr>
        </p:nvSpPr>
        <p:spPr/>
        <p:txBody>
          <a:bodyPr/>
          <a:lstStyle/>
          <a:p>
            <a:fld id="{A91E7530-383C-4C45-8FA3-BDE605752416}"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Все перечисленное должно быть проговорено и прописано секретарем класса, на встречах посвященных оценке деятельности класса, чтобы в течении определенного классом периода, члены класса могли неоднократно обращаться к тем целям, планам и решениям, которые были совместно выработаны. </a:t>
            </a:r>
          </a:p>
          <a:p>
            <a:r>
              <a:rPr lang="ru-RU" sz="1200" kern="1200" dirty="0" smtClean="0">
                <a:solidFill>
                  <a:schemeClr val="tx1"/>
                </a:solidFill>
                <a:latin typeface="+mn-lt"/>
                <a:ea typeface="+mn-ea"/>
                <a:cs typeface="+mn-cs"/>
              </a:rPr>
              <a:t>Анализ, проводимый всеми классами СШ, содействует осуществлению намеченных общиной целей и планов. </a:t>
            </a:r>
          </a:p>
        </p:txBody>
      </p:sp>
      <p:sp>
        <p:nvSpPr>
          <p:cNvPr id="4" name="Номер слайда 3"/>
          <p:cNvSpPr>
            <a:spLocks noGrp="1"/>
          </p:cNvSpPr>
          <p:nvPr>
            <p:ph type="sldNum" sz="quarter" idx="10"/>
          </p:nvPr>
        </p:nvSpPr>
        <p:spPr/>
        <p:txBody>
          <a:bodyPr/>
          <a:lstStyle/>
          <a:p>
            <a:fld id="{A91E7530-383C-4C45-8FA3-BDE605752416}"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5. Анализ происходящего в классах во время проведения СШ</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 время проведения занятий СШ в классах, пастор и руководитель СШ общины намечают определенное количество классов для посещения. </a:t>
            </a:r>
          </a:p>
          <a:p>
            <a:endParaRPr lang="ru-RU" dirty="0"/>
          </a:p>
        </p:txBody>
      </p:sp>
      <p:sp>
        <p:nvSpPr>
          <p:cNvPr id="4" name="Номер слайда 3"/>
          <p:cNvSpPr>
            <a:spLocks noGrp="1"/>
          </p:cNvSpPr>
          <p:nvPr>
            <p:ph type="sldNum" sz="quarter" idx="10"/>
          </p:nvPr>
        </p:nvSpPr>
        <p:spPr/>
        <p:txBody>
          <a:bodyPr/>
          <a:lstStyle/>
          <a:p>
            <a:fld id="{A91E7530-383C-4C45-8FA3-BDE605752416}"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В классах они слушают, каким методом преподается урок (монолог или дискуссия), следует ли учитель плану проведения урока, разработанного на учительском собрании. </a:t>
            </a:r>
          </a:p>
          <a:p>
            <a:r>
              <a:rPr lang="ru-RU" sz="1200" kern="1200" dirty="0" smtClean="0">
                <a:solidFill>
                  <a:schemeClr val="tx1"/>
                </a:solidFill>
                <a:latin typeface="+mn-lt"/>
                <a:ea typeface="+mn-ea"/>
                <a:cs typeface="+mn-cs"/>
              </a:rPr>
              <a:t>Пастор и руководитель СШ общины, находясь в классах, отмечают: процент вовлеченности членов класса в обсуждение урока, отношения между членами класса и учителем, отношения между учениками СШ, присутствие новых людей и отношение к ним учителя и членов класса. </a:t>
            </a:r>
          </a:p>
        </p:txBody>
      </p:sp>
      <p:sp>
        <p:nvSpPr>
          <p:cNvPr id="4" name="Номер слайда 3"/>
          <p:cNvSpPr>
            <a:spLocks noGrp="1"/>
          </p:cNvSpPr>
          <p:nvPr>
            <p:ph type="sldNum" sz="quarter" idx="10"/>
          </p:nvPr>
        </p:nvSpPr>
        <p:spPr/>
        <p:txBody>
          <a:bodyPr/>
          <a:lstStyle/>
          <a:p>
            <a:fld id="{A91E7530-383C-4C45-8FA3-BDE605752416}"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То, что они увидели в классах СШ - становится предметом анализа и размышления на учительском собрании. </a:t>
            </a:r>
          </a:p>
        </p:txBody>
      </p:sp>
      <p:sp>
        <p:nvSpPr>
          <p:cNvPr id="4" name="Номер слайда 3"/>
          <p:cNvSpPr>
            <a:spLocks noGrp="1"/>
          </p:cNvSpPr>
          <p:nvPr>
            <p:ph type="sldNum" sz="quarter" idx="10"/>
          </p:nvPr>
        </p:nvSpPr>
        <p:spPr/>
        <p:txBody>
          <a:bodyPr/>
          <a:lstStyle/>
          <a:p>
            <a:fld id="{A91E7530-383C-4C45-8FA3-BDE605752416}"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6. Анализ проведения программы СШ </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 каждом учительском собрании готовится программа проведения предстоящей СШ. </a:t>
            </a:r>
          </a:p>
          <a:p>
            <a:r>
              <a:rPr lang="ru-RU" sz="1200" kern="1200" dirty="0" smtClean="0">
                <a:solidFill>
                  <a:schemeClr val="tx1"/>
                </a:solidFill>
                <a:latin typeface="+mn-lt"/>
                <a:ea typeface="+mn-ea"/>
                <a:cs typeface="+mn-cs"/>
              </a:rPr>
              <a:t>И еженедельно на учительском собрании делается анализ ее проведения.</a:t>
            </a:r>
          </a:p>
          <a:p>
            <a:r>
              <a:rPr lang="ru-RU" sz="1200" kern="1200" dirty="0" smtClean="0">
                <a:solidFill>
                  <a:schemeClr val="tx1"/>
                </a:solidFill>
                <a:latin typeface="+mn-lt"/>
                <a:ea typeface="+mn-ea"/>
                <a:cs typeface="+mn-cs"/>
              </a:rPr>
              <a:t>Анализ составляющих программы СШ (как пример):</a:t>
            </a:r>
          </a:p>
        </p:txBody>
      </p:sp>
      <p:sp>
        <p:nvSpPr>
          <p:cNvPr id="4" name="Номер слайда 3"/>
          <p:cNvSpPr>
            <a:spLocks noGrp="1"/>
          </p:cNvSpPr>
          <p:nvPr>
            <p:ph type="sldNum" sz="quarter" idx="10"/>
          </p:nvPr>
        </p:nvSpPr>
        <p:spPr/>
        <p:txBody>
          <a:bodyPr/>
          <a:lstStyle/>
          <a:p>
            <a:fld id="{A91E7530-383C-4C45-8FA3-BDE605752416}" type="slidenum">
              <a:rPr lang="ru-RU" smtClean="0"/>
              <a:pPr/>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Начало служения СШ </a:t>
            </a:r>
          </a:p>
          <a:p>
            <a:r>
              <a:rPr lang="ru-RU" sz="1200" kern="1200" dirty="0" smtClean="0">
                <a:solidFill>
                  <a:schemeClr val="tx1"/>
                </a:solidFill>
                <a:latin typeface="+mn-lt"/>
                <a:ea typeface="+mn-ea"/>
                <a:cs typeface="+mn-cs"/>
              </a:rPr>
              <a:t>- было во время или с опозданием;</a:t>
            </a:r>
          </a:p>
          <a:p>
            <a:r>
              <a:rPr lang="ru-RU" sz="1200" kern="1200" dirty="0" smtClean="0">
                <a:solidFill>
                  <a:schemeClr val="tx1"/>
                </a:solidFill>
                <a:latin typeface="+mn-lt"/>
                <a:ea typeface="+mn-ea"/>
                <a:cs typeface="+mn-cs"/>
              </a:rPr>
              <a:t>- как работала аппаратуры и ответственные;</a:t>
            </a:r>
          </a:p>
          <a:p>
            <a:r>
              <a:rPr lang="ru-RU" sz="1200" kern="1200" dirty="0" smtClean="0">
                <a:solidFill>
                  <a:schemeClr val="tx1"/>
                </a:solidFill>
                <a:latin typeface="+mn-lt"/>
                <a:ea typeface="+mn-ea"/>
                <a:cs typeface="+mn-cs"/>
              </a:rPr>
              <a:t>- качество музыкального служения; </a:t>
            </a:r>
          </a:p>
          <a:p>
            <a:r>
              <a:rPr lang="ru-RU" sz="1200" kern="1200" dirty="0" smtClean="0">
                <a:solidFill>
                  <a:schemeClr val="tx1"/>
                </a:solidFill>
                <a:latin typeface="+mn-lt"/>
                <a:ea typeface="+mn-ea"/>
                <a:cs typeface="+mn-cs"/>
              </a:rPr>
              <a:t>- кто открывал и как открывал служение? (красиво и торжественно, или не внятно и монотонно);</a:t>
            </a:r>
          </a:p>
          <a:p>
            <a:r>
              <a:rPr lang="ru-RU" sz="1200" kern="1200" dirty="0" smtClean="0">
                <a:solidFill>
                  <a:schemeClr val="tx1"/>
                </a:solidFill>
                <a:latin typeface="+mn-lt"/>
                <a:ea typeface="+mn-ea"/>
                <a:cs typeface="+mn-cs"/>
              </a:rPr>
              <a:t>- миссионерские вести: читались (с ошибками) или вдохновляющее пересказывались;</a:t>
            </a:r>
          </a:p>
          <a:p>
            <a:r>
              <a:rPr lang="ru-RU" sz="1200" kern="1200" dirty="0" smtClean="0">
                <a:solidFill>
                  <a:schemeClr val="tx1"/>
                </a:solidFill>
                <a:latin typeface="+mn-lt"/>
                <a:ea typeface="+mn-ea"/>
                <a:cs typeface="+mn-cs"/>
              </a:rPr>
              <a:t>- кто проводил сбор даров и как проводили? </a:t>
            </a:r>
          </a:p>
          <a:p>
            <a:r>
              <a:rPr lang="ru-RU" sz="1200" kern="1200" dirty="0" smtClean="0">
                <a:solidFill>
                  <a:schemeClr val="tx1"/>
                </a:solidFill>
                <a:latin typeface="+mn-lt"/>
                <a:ea typeface="+mn-ea"/>
                <a:cs typeface="+mn-cs"/>
              </a:rPr>
              <a:t>- что происходило в классах СШ (было ли отведено время, чтобы отметить отсутствующих и отреагировать, для миссионерской работы, уделено время для молитвы о нуждах класса и особенно о новых людях в классе, каким методом проводился урок и все ли члены и гости класса были вовлечены в его обсуждение);</a:t>
            </a:r>
          </a:p>
          <a:p>
            <a:r>
              <a:rPr lang="ru-RU" sz="1200" kern="1200" dirty="0" smtClean="0">
                <a:solidFill>
                  <a:schemeClr val="tx1"/>
                </a:solidFill>
                <a:latin typeface="+mn-lt"/>
                <a:ea typeface="+mn-ea"/>
                <a:cs typeface="+mn-cs"/>
              </a:rPr>
              <a:t>- каким образом было сделано заключение (долго или динамично и с призывом);</a:t>
            </a:r>
          </a:p>
          <a:p>
            <a:r>
              <a:rPr lang="ru-RU" sz="1200" kern="1200" dirty="0" smtClean="0">
                <a:solidFill>
                  <a:schemeClr val="tx1"/>
                </a:solidFill>
                <a:latin typeface="+mn-lt"/>
                <a:ea typeface="+mn-ea"/>
                <a:cs typeface="+mn-cs"/>
              </a:rPr>
              <a:t>- каким гимном завершилось служение СШ и как он был исполнен. </a:t>
            </a:r>
          </a:p>
          <a:p>
            <a:r>
              <a:rPr lang="ru-RU" sz="1200" kern="1200" dirty="0" smtClean="0">
                <a:solidFill>
                  <a:schemeClr val="tx1"/>
                </a:solidFill>
                <a:latin typeface="+mn-lt"/>
                <a:ea typeface="+mn-ea"/>
                <a:cs typeface="+mn-cs"/>
              </a:rPr>
              <a:t>Цель анализа прошедшей программы СШ – оценка и улучшение проведения всех ее составляющих.</a:t>
            </a:r>
          </a:p>
        </p:txBody>
      </p:sp>
      <p:sp>
        <p:nvSpPr>
          <p:cNvPr id="4" name="Номер слайда 3"/>
          <p:cNvSpPr>
            <a:spLocks noGrp="1"/>
          </p:cNvSpPr>
          <p:nvPr>
            <p:ph type="sldNum" sz="quarter" idx="10"/>
          </p:nvPr>
        </p:nvSpPr>
        <p:spPr/>
        <p:txBody>
          <a:bodyPr/>
          <a:lstStyle/>
          <a:p>
            <a:fld id="{A91E7530-383C-4C45-8FA3-BDE605752416}" type="slidenum">
              <a:rPr lang="ru-RU" smtClean="0"/>
              <a:pPr/>
              <a:t>18</a:t>
            </a:fld>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7. Анализ деятельности учителей СШ</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Раз в квартал учителя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СШ собираются</a:t>
            </a:r>
            <a:r>
              <a:rPr lang="ru-RU" sz="1200" b="1" kern="1200" dirty="0" smtClean="0">
                <a:solidFill>
                  <a:schemeClr val="tx1"/>
                </a:solidFill>
                <a:latin typeface="+mn-lt"/>
                <a:ea typeface="+mn-ea"/>
                <a:cs typeface="+mn-cs"/>
              </a:rPr>
              <a:t> </a:t>
            </a:r>
            <a:r>
              <a:rPr lang="ru-RU" sz="1200" kern="1200" dirty="0" smtClean="0">
                <a:solidFill>
                  <a:schemeClr val="tx1"/>
                </a:solidFill>
                <a:latin typeface="+mn-lt"/>
                <a:ea typeface="+mn-ea"/>
                <a:cs typeface="+mn-cs"/>
              </a:rPr>
              <a:t>для анализа совершаемой деятельности. </a:t>
            </a:r>
          </a:p>
          <a:p>
            <a:r>
              <a:rPr lang="ru-RU" sz="1200" kern="1200" dirty="0" smtClean="0">
                <a:solidFill>
                  <a:schemeClr val="tx1"/>
                </a:solidFill>
                <a:latin typeface="+mn-lt"/>
                <a:ea typeface="+mn-ea"/>
                <a:cs typeface="+mn-cs"/>
              </a:rPr>
              <a:t>Желательно так спланировать и организовать эту встречу, чтобы люди располагали временем. </a:t>
            </a:r>
          </a:p>
          <a:p>
            <a:endParaRPr lang="ru-RU" dirty="0"/>
          </a:p>
        </p:txBody>
      </p:sp>
      <p:sp>
        <p:nvSpPr>
          <p:cNvPr id="4" name="Номер слайда 3"/>
          <p:cNvSpPr>
            <a:spLocks noGrp="1"/>
          </p:cNvSpPr>
          <p:nvPr>
            <p:ph type="sldNum" sz="quarter" idx="10"/>
          </p:nvPr>
        </p:nvSpPr>
        <p:spPr/>
        <p:txBody>
          <a:bodyPr/>
          <a:lstStyle/>
          <a:p>
            <a:fld id="{A91E7530-383C-4C45-8FA3-BDE605752416}"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Анализ</a:t>
            </a:r>
            <a:r>
              <a:rPr lang="ru-RU" sz="1200" kern="1200" dirty="0" smtClean="0">
                <a:solidFill>
                  <a:schemeClr val="tx1"/>
                </a:solidFill>
                <a:latin typeface="+mn-lt"/>
                <a:ea typeface="+mn-ea"/>
                <a:cs typeface="+mn-cs"/>
              </a:rPr>
              <a:t> - это слово в переводе с греческого языка, означает разложение. </a:t>
            </a:r>
          </a:p>
          <a:p>
            <a:r>
              <a:rPr lang="ru-RU" sz="1200" kern="1200" dirty="0" smtClean="0">
                <a:solidFill>
                  <a:schemeClr val="tx1"/>
                </a:solidFill>
                <a:latin typeface="+mn-lt"/>
                <a:ea typeface="+mn-ea"/>
                <a:cs typeface="+mn-cs"/>
              </a:rPr>
              <a:t>Это процесс разложения на составные части одного целого объекта или явления с целью его более подробного и тщательного изучения, а также выявления его природы и закономерностей. </a:t>
            </a:r>
          </a:p>
          <a:p>
            <a:r>
              <a:rPr lang="ru-RU" sz="1200" kern="1200" dirty="0" smtClean="0">
                <a:solidFill>
                  <a:schemeClr val="tx1"/>
                </a:solidFill>
                <a:latin typeface="+mn-lt"/>
                <a:ea typeface="+mn-ea"/>
                <a:cs typeface="+mn-cs"/>
              </a:rPr>
              <a:t>Данный процесс является одним из самых эффективных среди других инструментов изучения определенного объекта или явления. </a:t>
            </a:r>
          </a:p>
          <a:p>
            <a:r>
              <a:rPr lang="ru-RU" sz="1200" kern="1200" dirty="0" smtClean="0">
                <a:solidFill>
                  <a:schemeClr val="tx1"/>
                </a:solidFill>
                <a:latin typeface="+mn-lt"/>
                <a:ea typeface="+mn-ea"/>
                <a:cs typeface="+mn-cs"/>
              </a:rPr>
              <a:t>В настоящее время слово "анализ" используется практически во всех сферах жизнедеятельности человека. </a:t>
            </a:r>
          </a:p>
        </p:txBody>
      </p:sp>
      <p:sp>
        <p:nvSpPr>
          <p:cNvPr id="4" name="Номер слайда 3"/>
          <p:cNvSpPr>
            <a:spLocks noGrp="1"/>
          </p:cNvSpPr>
          <p:nvPr>
            <p:ph type="sldNum" sz="quarter" idx="10"/>
          </p:nvPr>
        </p:nvSpPr>
        <p:spPr/>
        <p:txBody>
          <a:bodyPr/>
          <a:lstStyle/>
          <a:p>
            <a:fld id="{A91E7530-383C-4C45-8FA3-BDE605752416}" type="slidenum">
              <a:rPr lang="ru-RU" smtClean="0"/>
              <a:pPr/>
              <a:t>2</a:t>
            </a:fld>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На этой встрече очень важно создать открытую и доверительную атмосферу, в которой можно было обсудить непростые вопросы многогранного служения учителя, ответить на вопросы, приобрести новые навыки (через актуальные семинары), вместе молиться, обсудить ряд вопросов содействующих улучшению деятельности той или иной грани служения СШ. </a:t>
            </a:r>
          </a:p>
          <a:p>
            <a:r>
              <a:rPr lang="ru-RU" sz="1200" kern="1200" dirty="0" smtClean="0">
                <a:solidFill>
                  <a:schemeClr val="tx1"/>
                </a:solidFill>
                <a:latin typeface="+mn-lt"/>
                <a:ea typeface="+mn-ea"/>
                <a:cs typeface="+mn-cs"/>
              </a:rPr>
              <a:t>Анализ деятельности учителей СШ может совершаться несколькими путями: </a:t>
            </a:r>
          </a:p>
        </p:txBody>
      </p:sp>
      <p:sp>
        <p:nvSpPr>
          <p:cNvPr id="4" name="Номер слайда 3"/>
          <p:cNvSpPr>
            <a:spLocks noGrp="1"/>
          </p:cNvSpPr>
          <p:nvPr>
            <p:ph type="sldNum" sz="quarter" idx="10"/>
          </p:nvPr>
        </p:nvSpPr>
        <p:spPr/>
        <p:txBody>
          <a:bodyPr/>
          <a:lstStyle/>
          <a:p>
            <a:fld id="{A91E7530-383C-4C45-8FA3-BDE605752416}" type="slidenum">
              <a:rPr lang="ru-RU" smtClean="0"/>
              <a:pPr/>
              <a:t>20</a:t>
            </a:fld>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1). на основании посещений пастором и руководителем СШ общины класса, в котором совершает служение тот или иной учитель;</a:t>
            </a:r>
          </a:p>
        </p:txBody>
      </p:sp>
      <p:sp>
        <p:nvSpPr>
          <p:cNvPr id="4" name="Номер слайда 3"/>
          <p:cNvSpPr>
            <a:spLocks noGrp="1"/>
          </p:cNvSpPr>
          <p:nvPr>
            <p:ph type="sldNum" sz="quarter" idx="10"/>
          </p:nvPr>
        </p:nvSpPr>
        <p:spPr/>
        <p:txBody>
          <a:bodyPr/>
          <a:lstStyle/>
          <a:p>
            <a:fld id="{A91E7530-383C-4C45-8FA3-BDE605752416}" type="slidenum">
              <a:rPr lang="ru-RU" smtClean="0"/>
              <a:pPr/>
              <a:t>21</a:t>
            </a:fld>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2). интервьюирование учителя СШ пастором или руководителем СШ общины;</a:t>
            </a:r>
          </a:p>
        </p:txBody>
      </p:sp>
      <p:sp>
        <p:nvSpPr>
          <p:cNvPr id="4" name="Номер слайда 3"/>
          <p:cNvSpPr>
            <a:spLocks noGrp="1"/>
          </p:cNvSpPr>
          <p:nvPr>
            <p:ph type="sldNum" sz="quarter" idx="10"/>
          </p:nvPr>
        </p:nvSpPr>
        <p:spPr/>
        <p:txBody>
          <a:bodyPr/>
          <a:lstStyle/>
          <a:p>
            <a:fld id="{A91E7530-383C-4C45-8FA3-BDE605752416}" type="slidenum">
              <a:rPr lang="ru-RU" smtClean="0"/>
              <a:pPr/>
              <a:t>22</a:t>
            </a:fld>
            <a:endParaRPr 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3). интервьюирование членов класса СШ пастором или руководителем СШ общины;</a:t>
            </a:r>
          </a:p>
          <a:p>
            <a:endParaRPr lang="ru-RU" dirty="0"/>
          </a:p>
        </p:txBody>
      </p:sp>
      <p:sp>
        <p:nvSpPr>
          <p:cNvPr id="4" name="Номер слайда 3"/>
          <p:cNvSpPr>
            <a:spLocks noGrp="1"/>
          </p:cNvSpPr>
          <p:nvPr>
            <p:ph type="sldNum" sz="quarter" idx="10"/>
          </p:nvPr>
        </p:nvSpPr>
        <p:spPr/>
        <p:txBody>
          <a:bodyPr/>
          <a:lstStyle/>
          <a:p>
            <a:fld id="{A91E7530-383C-4C45-8FA3-BDE605752416}"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4). анкетирование (анонимное) членов класса, проведенное пастором или руководителем СШ общины;</a:t>
            </a:r>
          </a:p>
        </p:txBody>
      </p:sp>
      <p:sp>
        <p:nvSpPr>
          <p:cNvPr id="4" name="Номер слайда 3"/>
          <p:cNvSpPr>
            <a:spLocks noGrp="1"/>
          </p:cNvSpPr>
          <p:nvPr>
            <p:ph type="sldNum" sz="quarter" idx="10"/>
          </p:nvPr>
        </p:nvSpPr>
        <p:spPr/>
        <p:txBody>
          <a:bodyPr/>
          <a:lstStyle/>
          <a:p>
            <a:fld id="{A91E7530-383C-4C45-8FA3-BDE605752416}"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5). анкетирование членов СШ проведенное руководителем СШ конференции/миссии с целью аттестации учителей СШ. </a:t>
            </a:r>
          </a:p>
          <a:p>
            <a:r>
              <a:rPr lang="ru-RU" sz="1200" kern="1200" dirty="0" smtClean="0">
                <a:solidFill>
                  <a:schemeClr val="tx1"/>
                </a:solidFill>
                <a:latin typeface="+mn-lt"/>
                <a:ea typeface="+mn-ea"/>
                <a:cs typeface="+mn-cs"/>
              </a:rPr>
              <a:t>Проведение анализа деятельности учителей СШ призвано содействовать совершенствованию их навыков служения. </a:t>
            </a:r>
          </a:p>
        </p:txBody>
      </p:sp>
      <p:sp>
        <p:nvSpPr>
          <p:cNvPr id="4" name="Номер слайда 3"/>
          <p:cNvSpPr>
            <a:spLocks noGrp="1"/>
          </p:cNvSpPr>
          <p:nvPr>
            <p:ph type="sldNum" sz="quarter" idx="10"/>
          </p:nvPr>
        </p:nvSpPr>
        <p:spPr/>
        <p:txBody>
          <a:bodyPr/>
          <a:lstStyle/>
          <a:p>
            <a:fld id="{A91E7530-383C-4C45-8FA3-BDE605752416}"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8. Анализ деятельности руководителя СШ общины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Советом церкви и советом СШ вместе с пастором проводится анализ деятельности руководителя СШ общины в течение того периода, на который он был избран. </a:t>
            </a:r>
          </a:p>
          <a:p>
            <a:r>
              <a:rPr lang="ru-RU" sz="1200" kern="1200" dirty="0" smtClean="0">
                <a:solidFill>
                  <a:schemeClr val="tx1"/>
                </a:solidFill>
                <a:latin typeface="+mn-lt"/>
                <a:ea typeface="+mn-ea"/>
                <a:cs typeface="+mn-cs"/>
              </a:rPr>
              <a:t>Анализ может делаться анонимно с помощью анкетирования, а так же методом интервьюирования членов совета. </a:t>
            </a:r>
          </a:p>
          <a:p>
            <a:endParaRPr lang="ru-RU" dirty="0"/>
          </a:p>
        </p:txBody>
      </p:sp>
      <p:sp>
        <p:nvSpPr>
          <p:cNvPr id="4" name="Номер слайда 3"/>
          <p:cNvSpPr>
            <a:spLocks noGrp="1"/>
          </p:cNvSpPr>
          <p:nvPr>
            <p:ph type="sldNum" sz="quarter" idx="10"/>
          </p:nvPr>
        </p:nvSpPr>
        <p:spPr/>
        <p:txBody>
          <a:bodyPr/>
          <a:lstStyle/>
          <a:p>
            <a:fld id="{A91E7530-383C-4C45-8FA3-BDE605752416}"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Этот анализ призван помочь руководителю СШ общины правильно расставлять приоритеты его служения, эффективно организовывать работу СШ, призывает к большему посвящению в доверенной Богом и Церковью ответственности. </a:t>
            </a:r>
          </a:p>
          <a:p>
            <a:r>
              <a:rPr lang="ru-RU" sz="1200" kern="1200" dirty="0" smtClean="0">
                <a:solidFill>
                  <a:schemeClr val="tx1"/>
                </a:solidFill>
                <a:latin typeface="+mn-lt"/>
                <a:ea typeface="+mn-ea"/>
                <a:cs typeface="+mn-cs"/>
              </a:rPr>
              <a:t>Этот анализ является помощью в определении критериев избрания нового руководителя СШ общины. </a:t>
            </a:r>
          </a:p>
        </p:txBody>
      </p:sp>
      <p:sp>
        <p:nvSpPr>
          <p:cNvPr id="4" name="Номер слайда 3"/>
          <p:cNvSpPr>
            <a:spLocks noGrp="1"/>
          </p:cNvSpPr>
          <p:nvPr>
            <p:ph type="sldNum" sz="quarter" idx="10"/>
          </p:nvPr>
        </p:nvSpPr>
        <p:spPr/>
        <p:txBody>
          <a:bodyPr/>
          <a:lstStyle/>
          <a:p>
            <a:fld id="{A91E7530-383C-4C45-8FA3-BDE605752416}"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Такие встречи совета СШ могут проводиться ежеквартально, раз в полгода, в зависимости от состояния и нужд СШ конкретной поместной церкви.</a:t>
            </a:r>
          </a:p>
        </p:txBody>
      </p:sp>
      <p:sp>
        <p:nvSpPr>
          <p:cNvPr id="4" name="Номер слайда 3"/>
          <p:cNvSpPr>
            <a:spLocks noGrp="1"/>
          </p:cNvSpPr>
          <p:nvPr>
            <p:ph type="sldNum" sz="quarter" idx="10"/>
          </p:nvPr>
        </p:nvSpPr>
        <p:spPr/>
        <p:txBody>
          <a:bodyPr/>
          <a:lstStyle/>
          <a:p>
            <a:fld id="{A91E7530-383C-4C45-8FA3-BDE605752416}"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9. Встречи совета СШ для анализа деятельности Субботней школы</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Регулярные встречи совета СШ посвященные анализу деятельности Субботней школы на основании вышеперечисленных пунктов являются важным инструментом для улучшения деятельности СШ поместной церкви. </a:t>
            </a:r>
          </a:p>
        </p:txBody>
      </p:sp>
      <p:sp>
        <p:nvSpPr>
          <p:cNvPr id="4" name="Номер слайда 3"/>
          <p:cNvSpPr>
            <a:spLocks noGrp="1"/>
          </p:cNvSpPr>
          <p:nvPr>
            <p:ph type="sldNum" sz="quarter" idx="10"/>
          </p:nvPr>
        </p:nvSpPr>
        <p:spPr/>
        <p:txBody>
          <a:bodyPr/>
          <a:lstStyle/>
          <a:p>
            <a:fld id="{A91E7530-383C-4C45-8FA3-BDE605752416}"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Для успешного развития служения Субботней школы необходимо регулярно, не менее одного раза в год, делать анализ ее деятельности. Для этого необходимо разложить работу СШ на несколько составляющих и отдельно проанализировать деятельность каждой. </a:t>
            </a:r>
          </a:p>
        </p:txBody>
      </p:sp>
      <p:sp>
        <p:nvSpPr>
          <p:cNvPr id="4" name="Номер слайда 3"/>
          <p:cNvSpPr>
            <a:spLocks noGrp="1"/>
          </p:cNvSpPr>
          <p:nvPr>
            <p:ph type="sldNum" sz="quarter" idx="10"/>
          </p:nvPr>
        </p:nvSpPr>
        <p:spPr/>
        <p:txBody>
          <a:bodyPr/>
          <a:lstStyle/>
          <a:p>
            <a:fld id="{A91E7530-383C-4C45-8FA3-BDE605752416}"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10. Анализ деятельности Субботней школы имеет главную цель – улучшить ее работу!</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91E7530-383C-4C45-8FA3-BDE605752416}" type="slidenum">
              <a:rPr lang="ru-RU" smtClean="0"/>
              <a:pPr/>
              <a:t>30</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1. Общий анализ деятельности СШ</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Совету СШ общины необходимо подготовить анкету, охватывающую различные вопросы деятельности СШ. В одну из суббот необходимо провести анонимное анкетирование членов СШ. </a:t>
            </a:r>
          </a:p>
        </p:txBody>
      </p:sp>
      <p:sp>
        <p:nvSpPr>
          <p:cNvPr id="4" name="Номер слайда 3"/>
          <p:cNvSpPr>
            <a:spLocks noGrp="1"/>
          </p:cNvSpPr>
          <p:nvPr>
            <p:ph type="sldNum" sz="quarter" idx="10"/>
          </p:nvPr>
        </p:nvSpPr>
        <p:spPr/>
        <p:txBody>
          <a:bodyPr/>
          <a:lstStyle/>
          <a:p>
            <a:fld id="{A91E7530-383C-4C45-8FA3-BDE605752416}"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На основании результатов этого анкетирования необходимо выявить «болевые точки» Субботней школы общины и наметить пути их «лечения» .</a:t>
            </a:r>
          </a:p>
          <a:p>
            <a:endParaRPr lang="ru-RU" dirty="0"/>
          </a:p>
        </p:txBody>
      </p:sp>
      <p:sp>
        <p:nvSpPr>
          <p:cNvPr id="4" name="Номер слайда 3"/>
          <p:cNvSpPr>
            <a:spLocks noGrp="1"/>
          </p:cNvSpPr>
          <p:nvPr>
            <p:ph type="sldNum" sz="quarter" idx="10"/>
          </p:nvPr>
        </p:nvSpPr>
        <p:spPr/>
        <p:txBody>
          <a:bodyPr/>
          <a:lstStyle/>
          <a:p>
            <a:fld id="{A91E7530-383C-4C45-8FA3-BDE605752416}"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2. Анализ статистики посещений СШ</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Ежеквартально в пособии по изучению Библии в СШ (для учителей) печатается журнал класса СШ. Он предназначен для того, чтобы каждую субботу секретарь класса мог отметить в этом журнале присутствие или отсутствие членов СШ. Журнал позволяет анализировать посещение членами класса занятий СШ на протяжении трех месяцев. </a:t>
            </a:r>
          </a:p>
          <a:p>
            <a:endParaRPr lang="ru-RU" dirty="0"/>
          </a:p>
        </p:txBody>
      </p:sp>
      <p:sp>
        <p:nvSpPr>
          <p:cNvPr id="4" name="Номер слайда 3"/>
          <p:cNvSpPr>
            <a:spLocks noGrp="1"/>
          </p:cNvSpPr>
          <p:nvPr>
            <p:ph type="sldNum" sz="quarter" idx="10"/>
          </p:nvPr>
        </p:nvSpPr>
        <p:spPr/>
        <p:txBody>
          <a:bodyPr/>
          <a:lstStyle/>
          <a:p>
            <a:fld id="{A91E7530-383C-4C45-8FA3-BDE605752416}"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Анализ статистики всех классов СШ предоставляет руководителю СШ общины и совету СШ достаточно информации для размышления, определения целей, принятия решений и т.д. </a:t>
            </a:r>
          </a:p>
        </p:txBody>
      </p:sp>
      <p:sp>
        <p:nvSpPr>
          <p:cNvPr id="4" name="Номер слайда 3"/>
          <p:cNvSpPr>
            <a:spLocks noGrp="1"/>
          </p:cNvSpPr>
          <p:nvPr>
            <p:ph type="sldNum" sz="quarter" idx="10"/>
          </p:nvPr>
        </p:nvSpPr>
        <p:spPr/>
        <p:txBody>
          <a:bodyPr/>
          <a:lstStyle/>
          <a:p>
            <a:fld id="{A91E7530-383C-4C45-8FA3-BDE605752416}"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3. Анализ составляющих успешной деятельности СШ</a:t>
            </a:r>
            <a:endParaRPr lang="ru-RU"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Отделом СШ и ЛС в ходе большой практической исследовательской работы были выявлены восемь составляющих успешной деятельности СШ: </a:t>
            </a:r>
          </a:p>
          <a:p>
            <a:r>
              <a:rPr lang="ru-RU" sz="1200" kern="1200" dirty="0" smtClean="0">
                <a:solidFill>
                  <a:schemeClr val="tx1"/>
                </a:solidFill>
                <a:latin typeface="+mn-lt"/>
                <a:ea typeface="+mn-ea"/>
                <a:cs typeface="+mn-cs"/>
              </a:rPr>
              <a:t>1). Участие пастора в работе СШ. </a:t>
            </a:r>
          </a:p>
          <a:p>
            <a:r>
              <a:rPr lang="ru-RU" sz="1200" kern="1200" dirty="0" smtClean="0">
                <a:solidFill>
                  <a:schemeClr val="tx1"/>
                </a:solidFill>
                <a:latin typeface="+mn-lt"/>
                <a:ea typeface="+mn-ea"/>
                <a:cs typeface="+mn-cs"/>
              </a:rPr>
              <a:t>2). Организация и деятельность совета СШ. </a:t>
            </a:r>
          </a:p>
          <a:p>
            <a:r>
              <a:rPr lang="ru-RU" sz="1200" kern="1200" dirty="0" smtClean="0">
                <a:solidFill>
                  <a:schemeClr val="tx1"/>
                </a:solidFill>
                <a:latin typeface="+mn-lt"/>
                <a:ea typeface="+mn-ea"/>
                <a:cs typeface="+mn-cs"/>
              </a:rPr>
              <a:t>3). Проведение учительских собраний. </a:t>
            </a:r>
          </a:p>
          <a:p>
            <a:r>
              <a:rPr lang="ru-RU" sz="1200" kern="1200" dirty="0" smtClean="0">
                <a:solidFill>
                  <a:schemeClr val="tx1"/>
                </a:solidFill>
                <a:latin typeface="+mn-lt"/>
                <a:ea typeface="+mn-ea"/>
                <a:cs typeface="+mn-cs"/>
              </a:rPr>
              <a:t>4). Осуществление 4-х целей СШ.</a:t>
            </a:r>
          </a:p>
          <a:p>
            <a:r>
              <a:rPr lang="ru-RU" sz="1200" kern="1200" dirty="0" smtClean="0">
                <a:solidFill>
                  <a:schemeClr val="tx1"/>
                </a:solidFill>
                <a:latin typeface="+mn-lt"/>
                <a:ea typeface="+mn-ea"/>
                <a:cs typeface="+mn-cs"/>
              </a:rPr>
              <a:t>5). Миссионерская деятельность СШ. </a:t>
            </a:r>
          </a:p>
          <a:p>
            <a:r>
              <a:rPr lang="ru-RU" sz="1200" kern="1200" dirty="0" smtClean="0">
                <a:solidFill>
                  <a:schemeClr val="tx1"/>
                </a:solidFill>
                <a:latin typeface="+mn-lt"/>
                <a:ea typeface="+mn-ea"/>
                <a:cs typeface="+mn-cs"/>
              </a:rPr>
              <a:t>6). Проведение мероприятий СШ. </a:t>
            </a:r>
          </a:p>
          <a:p>
            <a:r>
              <a:rPr lang="ru-RU" sz="1200" kern="1200" dirty="0" smtClean="0">
                <a:solidFill>
                  <a:schemeClr val="tx1"/>
                </a:solidFill>
                <a:latin typeface="+mn-lt"/>
                <a:ea typeface="+mn-ea"/>
                <a:cs typeface="+mn-cs"/>
              </a:rPr>
              <a:t>7). Реорганизация классов СШ. </a:t>
            </a:r>
          </a:p>
          <a:p>
            <a:r>
              <a:rPr lang="ru-RU" sz="1200" kern="1200" dirty="0" smtClean="0">
                <a:solidFill>
                  <a:schemeClr val="tx1"/>
                </a:solidFill>
                <a:latin typeface="+mn-lt"/>
                <a:ea typeface="+mn-ea"/>
                <a:cs typeface="+mn-cs"/>
              </a:rPr>
              <a:t>8). Анализ деятельности СШ. </a:t>
            </a:r>
          </a:p>
          <a:p>
            <a:r>
              <a:rPr lang="ru-RU" sz="1200" kern="1200" dirty="0" smtClean="0">
                <a:solidFill>
                  <a:schemeClr val="tx1"/>
                </a:solidFill>
                <a:latin typeface="+mn-lt"/>
                <a:ea typeface="+mn-ea"/>
                <a:cs typeface="+mn-cs"/>
              </a:rPr>
              <a:t>Располагая материалами и рекомендациями, как должна осуществляться каждая составляющая СШ, проанализируйте их деятельность в вашей общине и найдите пути и методы их улучшения.</a:t>
            </a:r>
          </a:p>
        </p:txBody>
      </p:sp>
      <p:sp>
        <p:nvSpPr>
          <p:cNvPr id="4" name="Номер слайда 3"/>
          <p:cNvSpPr>
            <a:spLocks noGrp="1"/>
          </p:cNvSpPr>
          <p:nvPr>
            <p:ph type="sldNum" sz="quarter" idx="10"/>
          </p:nvPr>
        </p:nvSpPr>
        <p:spPr/>
        <p:txBody>
          <a:bodyPr/>
          <a:lstStyle/>
          <a:p>
            <a:fld id="{A91E7530-383C-4C45-8FA3-BDE605752416}"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tx1"/>
                </a:solidFill>
                <a:latin typeface="+mn-lt"/>
                <a:ea typeface="+mn-ea"/>
                <a:cs typeface="+mn-cs"/>
              </a:rPr>
              <a:t>4. Анализ деятельности класса СШ</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A91E7530-383C-4C45-8FA3-BDE605752416}"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914400" y="914400"/>
            <a:ext cx="7467600" cy="1446550"/>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algn="ctr"/>
            <a:r>
              <a:rPr lang="ru-RU" sz="44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Анализ деятельности субботней школы</a:t>
            </a:r>
          </a:p>
        </p:txBody>
      </p:sp>
      <p:pic>
        <p:nvPicPr>
          <p:cNvPr id="10" name="Рисунок 9" descr="chart-search-icon.png"/>
          <p:cNvPicPr>
            <a:picLocks noChangeAspect="1"/>
          </p:cNvPicPr>
          <p:nvPr/>
        </p:nvPicPr>
        <p:blipFill>
          <a:blip r:embed="rId5" cstate="print"/>
          <a:stretch>
            <a:fillRect/>
          </a:stretch>
        </p:blipFill>
        <p:spPr>
          <a:xfrm>
            <a:off x="990600" y="2667000"/>
            <a:ext cx="3276600" cy="3276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7" name="Рисунок 6" descr="man-discuss-01.png"/>
          <p:cNvPicPr>
            <a:picLocks noChangeAspect="1"/>
          </p:cNvPicPr>
          <p:nvPr/>
        </p:nvPicPr>
        <p:blipFill>
          <a:blip r:embed="rId5" cstate="print"/>
          <a:stretch>
            <a:fillRect/>
          </a:stretch>
        </p:blipFill>
        <p:spPr>
          <a:xfrm>
            <a:off x="1600200" y="990600"/>
            <a:ext cx="4876800" cy="487680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6" name="Рисунок 5" descr="mtwewaktbtlpio495.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295400" y="1524000"/>
            <a:ext cx="3600450" cy="480060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6" name="Рисунок 5" descr="difference.jpg"/>
          <p:cNvPicPr>
            <a:picLocks noChangeAspect="1"/>
          </p:cNvPicPr>
          <p:nvPr/>
        </p:nvPicPr>
        <p:blipFill>
          <a:blip r:embed="rId5" cstate="print">
            <a:clrChange>
              <a:clrFrom>
                <a:srgbClr val="FFFFFD"/>
              </a:clrFrom>
              <a:clrTo>
                <a:srgbClr val="FFFFFD">
                  <a:alpha val="0"/>
                </a:srgbClr>
              </a:clrTo>
            </a:clrChange>
          </a:blip>
          <a:stretch>
            <a:fillRect/>
          </a:stretch>
        </p:blipFill>
        <p:spPr>
          <a:xfrm>
            <a:off x="1600200" y="1371600"/>
            <a:ext cx="5872163" cy="4059191"/>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6" name="Рисунок 5" descr="drawing_pen.png"/>
          <p:cNvPicPr>
            <a:picLocks noChangeAspect="1"/>
          </p:cNvPicPr>
          <p:nvPr/>
        </p:nvPicPr>
        <p:blipFill>
          <a:blip r:embed="rId5" cstate="print"/>
          <a:stretch>
            <a:fillRect/>
          </a:stretch>
        </p:blipFill>
        <p:spPr>
          <a:xfrm>
            <a:off x="1371600" y="533400"/>
            <a:ext cx="5334000" cy="5334000"/>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255454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890588" indent="-890588"/>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5.    Анализ происходящего в классах во время проведения СШ</a:t>
            </a:r>
          </a:p>
        </p:txBody>
      </p:sp>
      <p:pic>
        <p:nvPicPr>
          <p:cNvPr id="7" name="Рисунок 6" descr="mikroskop.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981200" y="3360420"/>
            <a:ext cx="2590800" cy="2590800"/>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6" name="Рисунок 5" descr="masterpersonal8.jpg"/>
          <p:cNvPicPr>
            <a:picLocks noChangeAspect="1"/>
          </p:cNvPicPr>
          <p:nvPr/>
        </p:nvPicPr>
        <p:blipFill>
          <a:blip r:embed="rId5" cstate="print"/>
          <a:stretch>
            <a:fillRect/>
          </a:stretch>
        </p:blipFill>
        <p:spPr>
          <a:xfrm>
            <a:off x="1066800" y="914400"/>
            <a:ext cx="6299200" cy="4724400"/>
          </a:xfrm>
          <a:prstGeom prst="rect">
            <a:avLst/>
          </a:prstGeom>
          <a:effectLst>
            <a:softEdge rad="635000"/>
          </a:effectLst>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8" name="Рисунок 7" descr="1jAMAwusf.png"/>
          <p:cNvPicPr>
            <a:picLocks noChangeAspect="1"/>
          </p:cNvPicPr>
          <p:nvPr/>
        </p:nvPicPr>
        <p:blipFill>
          <a:blip r:embed="rId5" cstate="print"/>
          <a:stretch>
            <a:fillRect/>
          </a:stretch>
        </p:blipFill>
        <p:spPr>
          <a:xfrm>
            <a:off x="990600" y="743286"/>
            <a:ext cx="6508299" cy="4838332"/>
          </a:xfrm>
          <a:prstGeom prst="rect">
            <a:avLst/>
          </a:prstGeom>
          <a:effectLst>
            <a:softEdge rad="127000"/>
          </a:effectLst>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890588" indent="-890588"/>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6.    Анализ проведения программы СШ </a:t>
            </a:r>
          </a:p>
        </p:txBody>
      </p:sp>
      <p:pic>
        <p:nvPicPr>
          <p:cNvPr id="6" name="Рисунок 5" descr="d1c1190124b8b88f189795f77d4ea06a.png"/>
          <p:cNvPicPr>
            <a:picLocks noChangeAspect="1"/>
          </p:cNvPicPr>
          <p:nvPr/>
        </p:nvPicPr>
        <p:blipFill>
          <a:blip r:embed="rId5" cstate="print"/>
          <a:stretch>
            <a:fillRect/>
          </a:stretch>
        </p:blipFill>
        <p:spPr>
          <a:xfrm>
            <a:off x="2057400" y="2590800"/>
            <a:ext cx="3200400" cy="3200400"/>
          </a:xfrm>
          <a:prstGeom prst="rect">
            <a:avLst/>
          </a:prstGeo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6" name="Рисунок 5" descr="25d7078a1cb3f1bd38d889dfe8cfe0a1.png"/>
          <p:cNvPicPr>
            <a:picLocks noChangeAspect="1"/>
          </p:cNvPicPr>
          <p:nvPr/>
        </p:nvPicPr>
        <p:blipFill>
          <a:blip r:embed="rId5" cstate="print"/>
          <a:stretch>
            <a:fillRect/>
          </a:stretch>
        </p:blipFill>
        <p:spPr>
          <a:xfrm>
            <a:off x="1676400" y="609600"/>
            <a:ext cx="5486400" cy="5486400"/>
          </a:xfrm>
          <a:prstGeom prst="rect">
            <a:avLst/>
          </a:prstGeom>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1938992"/>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890588" indent="-890588"/>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7.    Анализ деятельности учителей СШ</a:t>
            </a:r>
          </a:p>
        </p:txBody>
      </p:sp>
      <p:pic>
        <p:nvPicPr>
          <p:cNvPr id="7" name="Picture 2" descr="C:\Users\vkotov\Desktop\работа в команде.jpg"/>
          <p:cNvPicPr>
            <a:picLocks noChangeAspect="1" noChangeArrowheads="1"/>
          </p:cNvPicPr>
          <p:nvPr/>
        </p:nvPicPr>
        <p:blipFill>
          <a:blip r:embed="rId5" cstate="print"/>
          <a:srcRect/>
          <a:stretch>
            <a:fillRect/>
          </a:stretch>
        </p:blipFill>
        <p:spPr bwMode="auto">
          <a:xfrm>
            <a:off x="2286000" y="3200400"/>
            <a:ext cx="3124200" cy="266700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Анализ…</a:t>
            </a:r>
          </a:p>
        </p:txBody>
      </p:sp>
      <p:pic>
        <p:nvPicPr>
          <p:cNvPr id="7" name="Рисунок 6" descr="0_90217_e8652e58_orig.png"/>
          <p:cNvPicPr>
            <a:picLocks noChangeAspect="1"/>
          </p:cNvPicPr>
          <p:nvPr/>
        </p:nvPicPr>
        <p:blipFill>
          <a:blip r:embed="rId5" cstate="print"/>
          <a:stretch>
            <a:fillRect/>
          </a:stretch>
        </p:blipFill>
        <p:spPr>
          <a:xfrm>
            <a:off x="2362200" y="1143000"/>
            <a:ext cx="3838575" cy="4386943"/>
          </a:xfrm>
          <a:prstGeom prst="rect">
            <a:avLst/>
          </a:prstGeo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3075" name="Picture 3" descr="C:\Users\Луговой Павел\Desktop\Котову\group_session_1600_clr.png"/>
          <p:cNvPicPr>
            <a:picLocks noChangeAspect="1" noChangeArrowheads="1"/>
          </p:cNvPicPr>
          <p:nvPr/>
        </p:nvPicPr>
        <p:blipFill>
          <a:blip r:embed="rId5" cstate="print"/>
          <a:srcRect/>
          <a:stretch>
            <a:fillRect/>
          </a:stretch>
        </p:blipFill>
        <p:spPr bwMode="auto">
          <a:xfrm>
            <a:off x="914400" y="1219200"/>
            <a:ext cx="6858000" cy="4286250"/>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4098" name="Picture 2" descr="C:\Users\Луговой Павел\Desktop\Котову\0_8849d_9746a33_orig.png"/>
          <p:cNvPicPr>
            <a:picLocks noChangeAspect="1" noChangeArrowheads="1"/>
          </p:cNvPicPr>
          <p:nvPr/>
        </p:nvPicPr>
        <p:blipFill>
          <a:blip r:embed="rId5" cstate="print"/>
          <a:srcRect/>
          <a:stretch>
            <a:fillRect/>
          </a:stretch>
        </p:blipFill>
        <p:spPr bwMode="auto">
          <a:xfrm>
            <a:off x="1371600" y="1183020"/>
            <a:ext cx="5257800" cy="4684380"/>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5122" name="Picture 2" descr="C:\Users\Луговой Павел\Desktop\Котову\Fotolia_41917201_Subscription_Monthly_XL.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667000" y="1066800"/>
            <a:ext cx="5399087" cy="4367213"/>
          </a:xfrm>
          <a:prstGeom prst="rect">
            <a:avLst/>
          </a:prstGeom>
          <a:noFill/>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6146" name="Picture 2" descr="C:\Users\Луговой Павел\Desktop\Котову\interview-hi.png"/>
          <p:cNvPicPr>
            <a:picLocks noChangeAspect="1" noChangeArrowheads="1"/>
          </p:cNvPicPr>
          <p:nvPr/>
        </p:nvPicPr>
        <p:blipFill>
          <a:blip r:embed="rId5" cstate="print"/>
          <a:srcRect/>
          <a:stretch>
            <a:fillRect/>
          </a:stretch>
        </p:blipFill>
        <p:spPr bwMode="auto">
          <a:xfrm>
            <a:off x="1143000" y="1295400"/>
            <a:ext cx="6519121" cy="4324350"/>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7170" name="Picture 2" descr="C:\Users\Луговой Павел\Desktop\Котову\edit-8.png"/>
          <p:cNvPicPr>
            <a:picLocks noChangeAspect="1" noChangeArrowheads="1"/>
          </p:cNvPicPr>
          <p:nvPr/>
        </p:nvPicPr>
        <p:blipFill>
          <a:blip r:embed="rId5" cstate="print"/>
          <a:srcRect/>
          <a:stretch>
            <a:fillRect/>
          </a:stretch>
        </p:blipFill>
        <p:spPr bwMode="auto">
          <a:xfrm>
            <a:off x="1752600" y="1524000"/>
            <a:ext cx="4191000" cy="4191000"/>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8194" name="Picture 2" descr="C:\Users\Луговой Павел\Desktop\Котову\story-2013-vozmozhnosti-raboty-zagranicey-1.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447800" y="1600200"/>
            <a:ext cx="6067615" cy="4061322"/>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255454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890588" indent="-890588"/>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8.    Анализ деятельности руководителя СШ общины</a:t>
            </a:r>
          </a:p>
        </p:txBody>
      </p:sp>
      <p:pic>
        <p:nvPicPr>
          <p:cNvPr id="9218" name="Picture 2" descr="C:\Users\Луговой Павел\Desktop\Котову\e99ae1d871bb4b56ea34954ee6fb7de2.png"/>
          <p:cNvPicPr>
            <a:picLocks noChangeAspect="1" noChangeArrowheads="1"/>
          </p:cNvPicPr>
          <p:nvPr/>
        </p:nvPicPr>
        <p:blipFill>
          <a:blip r:embed="rId5" cstate="print"/>
          <a:srcRect/>
          <a:stretch>
            <a:fillRect/>
          </a:stretch>
        </p:blipFill>
        <p:spPr bwMode="auto">
          <a:xfrm>
            <a:off x="2133600" y="2514600"/>
            <a:ext cx="4038600" cy="4038600"/>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6" name="Рисунок 5" descr="20120420114402705_big_.jpg"/>
          <p:cNvPicPr>
            <a:picLocks noChangeAspect="1"/>
          </p:cNvPicPr>
          <p:nvPr/>
        </p:nvPicPr>
        <p:blipFill>
          <a:blip r:embed="rId5" cstate="print"/>
          <a:stretch>
            <a:fillRect/>
          </a:stretch>
        </p:blipFill>
        <p:spPr>
          <a:xfrm>
            <a:off x="1881187" y="738187"/>
            <a:ext cx="5381625" cy="5381625"/>
          </a:xfrm>
          <a:prstGeom prst="rect">
            <a:avLst/>
          </a:prstGeom>
          <a:effectLst>
            <a:softEdge rad="635000"/>
          </a:effectLst>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13315" name="Picture 3" descr="C:\Users\Луговой Павел\Desktop\Котову\calendrier.png"/>
          <p:cNvPicPr>
            <a:picLocks noChangeAspect="1" noChangeArrowheads="1"/>
          </p:cNvPicPr>
          <p:nvPr/>
        </p:nvPicPr>
        <p:blipFill>
          <a:blip r:embed="rId5" cstate="print"/>
          <a:srcRect/>
          <a:stretch>
            <a:fillRect/>
          </a:stretch>
        </p:blipFill>
        <p:spPr bwMode="auto">
          <a:xfrm>
            <a:off x="1905000" y="1371600"/>
            <a:ext cx="4154329" cy="4191000"/>
          </a:xfrm>
          <a:prstGeom prst="rect">
            <a:avLst/>
          </a:prstGeom>
          <a:noFill/>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255454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890588" indent="-890588"/>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9.    Встречи совета СШ для анализа деятельности Субботней школы</a:t>
            </a:r>
          </a:p>
        </p:txBody>
      </p:sp>
      <p:pic>
        <p:nvPicPr>
          <p:cNvPr id="11266" name="Picture 2" descr="C:\Users\Луговой Павел\Desktop\Котову\People.png"/>
          <p:cNvPicPr>
            <a:picLocks noChangeAspect="1" noChangeArrowheads="1"/>
          </p:cNvPicPr>
          <p:nvPr/>
        </p:nvPicPr>
        <p:blipFill>
          <a:blip r:embed="rId5" cstate="print"/>
          <a:srcRect/>
          <a:stretch>
            <a:fillRect/>
          </a:stretch>
        </p:blipFill>
        <p:spPr bwMode="auto">
          <a:xfrm>
            <a:off x="2133600" y="3429000"/>
            <a:ext cx="3124200" cy="3124200"/>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7" name="Рисунок 6" descr="275661_html_m611f01ef.jpg"/>
          <p:cNvPicPr>
            <a:picLocks noChangeAspect="1"/>
          </p:cNvPicPr>
          <p:nvPr/>
        </p:nvPicPr>
        <p:blipFill>
          <a:blip r:embed="rId5" cstate="print">
            <a:clrChange>
              <a:clrFrom>
                <a:srgbClr val="FFFFFF"/>
              </a:clrFrom>
              <a:clrTo>
                <a:srgbClr val="FFFFFF">
                  <a:alpha val="0"/>
                </a:srgbClr>
              </a:clrTo>
            </a:clrChange>
          </a:blip>
          <a:srcRect r="12000"/>
          <a:stretch>
            <a:fillRect/>
          </a:stretch>
        </p:blipFill>
        <p:spPr>
          <a:xfrm>
            <a:off x="838200" y="914400"/>
            <a:ext cx="6019800" cy="5130511"/>
          </a:xfrm>
          <a:prstGeom prst="rect">
            <a:avLst/>
          </a:prstGeom>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317009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1082675" indent="-1082675"/>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10.   Анализ деятельности СШ имеет главную цель – улучшить ее работу!</a:t>
            </a:r>
          </a:p>
        </p:txBody>
      </p:sp>
      <p:pic>
        <p:nvPicPr>
          <p:cNvPr id="12291" name="Picture 3" descr="C:\Users\Луговой Павел\Desktop\Котову\.png"/>
          <p:cNvPicPr>
            <a:picLocks noChangeAspect="1" noChangeArrowheads="1"/>
          </p:cNvPicPr>
          <p:nvPr/>
        </p:nvPicPr>
        <p:blipFill>
          <a:blip r:embed="rId5" cstate="print"/>
          <a:srcRect/>
          <a:stretch>
            <a:fillRect/>
          </a:stretch>
        </p:blipFill>
        <p:spPr bwMode="auto">
          <a:xfrm>
            <a:off x="4114800" y="3543300"/>
            <a:ext cx="2514600" cy="25146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46653"/>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890588" indent="-890588"/>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1.   Общий анализ деятельности СШ</a:t>
            </a:r>
          </a:p>
        </p:txBody>
      </p:sp>
      <p:pic>
        <p:nvPicPr>
          <p:cNvPr id="8" name="Рисунок 7" descr="anketa1.png"/>
          <p:cNvPicPr>
            <a:picLocks noChangeAspect="1"/>
          </p:cNvPicPr>
          <p:nvPr/>
        </p:nvPicPr>
        <p:blipFill>
          <a:blip r:embed="rId5" cstate="print">
            <a:clrChange>
              <a:clrFrom>
                <a:srgbClr val="FFFFFF"/>
              </a:clrFrom>
              <a:clrTo>
                <a:srgbClr val="FFFFFF">
                  <a:alpha val="0"/>
                </a:srgbClr>
              </a:clrTo>
            </a:clrChange>
          </a:blip>
          <a:stretch>
            <a:fillRect/>
          </a:stretch>
        </p:blipFill>
        <p:spPr>
          <a:xfrm>
            <a:off x="1371599" y="2514600"/>
            <a:ext cx="3965543" cy="3308098"/>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707886"/>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Анкетирование</a:t>
            </a:r>
          </a:p>
        </p:txBody>
      </p:sp>
      <p:pic>
        <p:nvPicPr>
          <p:cNvPr id="7" name="Рисунок 6" descr="get_anket.png"/>
          <p:cNvPicPr>
            <a:picLocks noChangeAspect="1"/>
          </p:cNvPicPr>
          <p:nvPr/>
        </p:nvPicPr>
        <p:blipFill>
          <a:blip r:embed="rId5" cstate="print"/>
          <a:stretch>
            <a:fillRect/>
          </a:stretch>
        </p:blipFill>
        <p:spPr>
          <a:xfrm>
            <a:off x="1371600" y="752806"/>
            <a:ext cx="5029200" cy="5552744"/>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890588" indent="-890588"/>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2.   Анализ статистики посещений СШ</a:t>
            </a:r>
          </a:p>
        </p:txBody>
      </p:sp>
      <p:pic>
        <p:nvPicPr>
          <p:cNvPr id="6" name="Рисунок 5" descr="vota_utente.gif"/>
          <p:cNvPicPr>
            <a:picLocks noChangeAspect="1"/>
          </p:cNvPicPr>
          <p:nvPr/>
        </p:nvPicPr>
        <p:blipFill>
          <a:blip r:embed="rId5" cstate="print"/>
          <a:stretch>
            <a:fillRect/>
          </a:stretch>
        </p:blipFill>
        <p:spPr>
          <a:xfrm>
            <a:off x="1752600" y="3019426"/>
            <a:ext cx="2895600" cy="28956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pic>
        <p:nvPicPr>
          <p:cNvPr id="10" name="Рисунок 9" descr="ga.jpg"/>
          <p:cNvPicPr>
            <a:picLocks noChangeAspect="1"/>
          </p:cNvPicPr>
          <p:nvPr/>
        </p:nvPicPr>
        <p:blipFill>
          <a:blip r:embed="rId5" cstate="print"/>
          <a:stretch>
            <a:fillRect/>
          </a:stretch>
        </p:blipFill>
        <p:spPr>
          <a:xfrm>
            <a:off x="1066800" y="1371600"/>
            <a:ext cx="6962987" cy="3916680"/>
          </a:xfrm>
          <a:prstGeom prst="rect">
            <a:avLst/>
          </a:prstGeom>
          <a:effectLst>
            <a:softEdge rad="635000"/>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2554545"/>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890588" indent="-890588"/>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3.   Анализ составляющих успешной деятельности СШ</a:t>
            </a:r>
          </a:p>
        </p:txBody>
      </p:sp>
      <p:pic>
        <p:nvPicPr>
          <p:cNvPr id="7" name="Рисунок 6" descr="35357.jpeg"/>
          <p:cNvPicPr>
            <a:picLocks noChangeAspect="1"/>
          </p:cNvPicPr>
          <p:nvPr/>
        </p:nvPicPr>
        <p:blipFill>
          <a:blip r:embed="rId5" cstate="print"/>
          <a:stretch>
            <a:fillRect/>
          </a:stretch>
        </p:blipFill>
        <p:spPr>
          <a:xfrm>
            <a:off x="1295400" y="3237036"/>
            <a:ext cx="3429000" cy="3154240"/>
          </a:xfrm>
          <a:prstGeom prst="rect">
            <a:avLst/>
          </a:prstGeom>
          <a:effectLst>
            <a:softEdge rad="635000"/>
          </a:effectLst>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Клипарты\Текстура\1158 текстур\Бумажные текстуры\038.jpg"/>
          <p:cNvPicPr>
            <a:picLocks noChangeAspect="1" noChangeArrowheads="1"/>
          </p:cNvPicPr>
          <p:nvPr/>
        </p:nvPicPr>
        <p:blipFill>
          <a:blip r:embed="rId3" cstate="print">
            <a:duotone>
              <a:schemeClr val="accent1">
                <a:shade val="45000"/>
                <a:satMod val="135000"/>
              </a:schemeClr>
              <a:prstClr val="white"/>
            </a:duotone>
          </a:blip>
          <a:srcRect l="9167" t="9983" r="9167" b="7938"/>
          <a:stretch>
            <a:fillRect/>
          </a:stretch>
        </p:blipFill>
        <p:spPr bwMode="auto">
          <a:xfrm>
            <a:off x="0" y="-1"/>
            <a:ext cx="9144000" cy="6904653"/>
          </a:xfrm>
          <a:prstGeom prst="rect">
            <a:avLst/>
          </a:prstGeom>
          <a:noFill/>
        </p:spPr>
      </p:pic>
      <p:pic>
        <p:nvPicPr>
          <p:cNvPr id="1027" name="Picture 3" descr="E:\Клипарты\Библейские клипарты\Логотипы\sspm-3d.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2400" y="110267"/>
            <a:ext cx="761999" cy="651733"/>
          </a:xfrm>
          <a:prstGeom prst="rect">
            <a:avLst/>
          </a:prstGeom>
          <a:noFill/>
        </p:spPr>
      </p:pic>
      <p:sp>
        <p:nvSpPr>
          <p:cNvPr id="4" name="Прямоугольник 3"/>
          <p:cNvSpPr/>
          <p:nvPr/>
        </p:nvSpPr>
        <p:spPr>
          <a:xfrm rot="16200000">
            <a:off x="-2651469" y="3573564"/>
            <a:ext cx="5917004" cy="446276"/>
          </a:xfrm>
          <a:prstGeom prst="rect">
            <a:avLst/>
          </a:prstGeom>
          <a:noFill/>
        </p:spPr>
        <p:txBody>
          <a:bodyPr wrap="none" lIns="91440" tIns="45720" rIns="91440" bIns="45720">
            <a:spAutoFit/>
            <a:scene3d>
              <a:camera prst="orthographicFront"/>
              <a:lightRig rig="threePt" dir="t"/>
            </a:scene3d>
            <a:sp3d extrusionH="57150">
              <a:bevelT w="38100" h="38100" prst="angle"/>
            </a:sp3d>
          </a:bodyPr>
          <a:lstStyle/>
          <a:p>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Отдел СШ </a:t>
            </a:r>
            <a:r>
              <a:rPr lang="ru-RU" sz="2200" b="1" cap="none" spc="0" dirty="0" err="1"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Евро-Азиатского</a:t>
            </a:r>
            <a:r>
              <a:rPr lang="ru-RU" sz="2300" b="1" cap="none" spc="0" dirty="0" smtClean="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rPr>
              <a:t> Дивизиона</a:t>
            </a:r>
            <a:endParaRPr lang="ru-RU" sz="2300" b="1" cap="none" spc="0" dirty="0">
              <a:ln w="18415" cmpd="sng">
                <a:solidFill>
                  <a:srgbClr val="FFFFFF"/>
                </a:solidFill>
                <a:prstDash val="solid"/>
              </a:ln>
              <a:solidFill>
                <a:srgbClr val="FFFFFF"/>
              </a:solidFill>
              <a:effectLst>
                <a:glow rad="139700">
                  <a:srgbClr val="000000"/>
                </a:glow>
                <a:outerShdw blurRad="63500" dir="3600000" algn="tl" rotWithShape="0">
                  <a:srgbClr val="000000">
                    <a:alpha val="70000"/>
                  </a:srgbClr>
                </a:outerShdw>
              </a:effectLst>
              <a:latin typeface="Cricket" pitchFamily="2" charset="0"/>
            </a:endParaRPr>
          </a:p>
        </p:txBody>
      </p:sp>
      <p:sp>
        <p:nvSpPr>
          <p:cNvPr id="5" name="Прямоугольник 4"/>
          <p:cNvSpPr/>
          <p:nvPr/>
        </p:nvSpPr>
        <p:spPr>
          <a:xfrm>
            <a:off x="1219200" y="914400"/>
            <a:ext cx="6705600" cy="1323439"/>
          </a:xfrm>
          <a:prstGeom prst="rect">
            <a:avLst/>
          </a:prstGeom>
          <a:noFill/>
        </p:spPr>
        <p:txBody>
          <a:bodyPr wrap="square" lIns="91440" tIns="45720" rIns="91440" bIns="45720">
            <a:spAutoFit/>
            <a:scene3d>
              <a:camera prst="orthographicFront"/>
              <a:lightRig rig="threePt" dir="t"/>
            </a:scene3d>
            <a:sp3d extrusionH="57150">
              <a:bevelT w="38100" h="38100" prst="angle"/>
            </a:sp3d>
          </a:bodyPr>
          <a:lstStyle/>
          <a:p>
            <a:pPr marL="890588" indent="-890588"/>
            <a:r>
              <a:rPr lang="ru-RU" sz="4000" b="1" dirty="0" smtClean="0">
                <a:ln w="18415" cmpd="sng">
                  <a:solidFill>
                    <a:srgbClr val="FFFFFF"/>
                  </a:solidFill>
                  <a:prstDash val="solid"/>
                </a:ln>
                <a:solidFill>
                  <a:srgbClr val="FFFFFF"/>
                </a:solidFill>
                <a:effectLst>
                  <a:glow rad="228600">
                    <a:srgbClr val="000000"/>
                  </a:glow>
                  <a:outerShdw blurRad="63500" dir="3600000" algn="tl" rotWithShape="0">
                    <a:srgbClr val="000000">
                      <a:alpha val="70000"/>
                    </a:srgbClr>
                  </a:outerShdw>
                </a:effectLst>
                <a:latin typeface="Cricket" pitchFamily="2" charset="0"/>
              </a:rPr>
              <a:t>4.   Анализ деятельности класса СШ</a:t>
            </a:r>
          </a:p>
        </p:txBody>
      </p:sp>
      <p:pic>
        <p:nvPicPr>
          <p:cNvPr id="7" name="Рисунок 6" descr="iStock_000009458297Large.jpg"/>
          <p:cNvPicPr>
            <a:picLocks noChangeAspect="1"/>
          </p:cNvPicPr>
          <p:nvPr/>
        </p:nvPicPr>
        <p:blipFill>
          <a:blip r:embed="rId5" cstate="print"/>
          <a:stretch>
            <a:fillRect/>
          </a:stretch>
        </p:blipFill>
        <p:spPr>
          <a:xfrm>
            <a:off x="1447800" y="2438400"/>
            <a:ext cx="4724400" cy="3543300"/>
          </a:xfrm>
          <a:prstGeom prst="rect">
            <a:avLst/>
          </a:prstGeom>
          <a:effectLst>
            <a:softEdge rad="635000"/>
          </a:effectLst>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1374</Words>
  <Application>Microsoft Office PowerPoint</Application>
  <PresentationFormat>Экран (4:3)</PresentationFormat>
  <Paragraphs>146</Paragraphs>
  <Slides>30</Slides>
  <Notes>30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30</vt:i4>
      </vt:variant>
    </vt:vector>
  </HeadingPairs>
  <TitlesOfParts>
    <vt:vector size="34" baseType="lpstr">
      <vt:lpstr>Arial</vt:lpstr>
      <vt:lpstr>Cricket</vt:lpstr>
      <vt:lpstr>Calibri</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 Павел</dc:creator>
  <cp:lastModifiedBy>vkotov</cp:lastModifiedBy>
  <cp:revision>41</cp:revision>
  <dcterms:created xsi:type="dcterms:W3CDTF">2014-10-20T09:37:41Z</dcterms:created>
  <dcterms:modified xsi:type="dcterms:W3CDTF">2014-11-04T09:02:48Z</dcterms:modified>
</cp:coreProperties>
</file>